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1"/>
  </p:notesMasterIdLst>
  <p:sldIdLst>
    <p:sldId id="652" r:id="rId2"/>
    <p:sldId id="1149" r:id="rId3"/>
    <p:sldId id="1137" r:id="rId4"/>
    <p:sldId id="1146" r:id="rId5"/>
    <p:sldId id="1172" r:id="rId6"/>
    <p:sldId id="1140" r:id="rId7"/>
    <p:sldId id="1141" r:id="rId8"/>
    <p:sldId id="1154" r:id="rId9"/>
    <p:sldId id="1162" r:id="rId10"/>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Verdana" panose="020B060403050404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Verdana" panose="020B060403050404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342">
          <p15:clr>
            <a:srgbClr val="A4A3A4"/>
          </p15:clr>
        </p15:guide>
        <p15:guide id="2" pos="286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222B"/>
    <a:srgbClr val="E9A29B"/>
    <a:srgbClr val="0000FF"/>
    <a:srgbClr val="FCEBE8"/>
    <a:srgbClr val="A63838"/>
    <a:srgbClr val="A40000"/>
    <a:srgbClr val="D07676"/>
    <a:srgbClr val="C24A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93D81CF-94F2-401A-BA57-92F5A7B2D0C5}" styleName="中度样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36" autoAdjust="0"/>
    <p:restoredTop sz="90777" autoAdjust="0"/>
  </p:normalViewPr>
  <p:slideViewPr>
    <p:cSldViewPr>
      <p:cViewPr varScale="1">
        <p:scale>
          <a:sx n="102" d="100"/>
          <a:sy n="102" d="100"/>
        </p:scale>
        <p:origin x="1564" y="84"/>
      </p:cViewPr>
      <p:guideLst>
        <p:guide orient="horz" pos="2342"/>
        <p:guide pos="286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5916FAAE-5919-42F4-B216-903198A7A7F1}"/>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buFont typeface="Arial" panose="020B0604020202020204" pitchFamily="34" charset="0"/>
              <a:buNone/>
              <a:defRPr sz="1200">
                <a:latin typeface="Arial" panose="020B0604020202020204" pitchFamily="34" charset="0"/>
              </a:defRPr>
            </a:lvl1pPr>
          </a:lstStyle>
          <a:p>
            <a:pPr>
              <a:defRPr/>
            </a:pPr>
            <a:endParaRPr lang="zh-CN" altLang="en-US"/>
          </a:p>
        </p:txBody>
      </p:sp>
      <p:sp>
        <p:nvSpPr>
          <p:cNvPr id="40963" name="Rectangle 3">
            <a:extLst>
              <a:ext uri="{FF2B5EF4-FFF2-40B4-BE49-F238E27FC236}">
                <a16:creationId xmlns:a16="http://schemas.microsoft.com/office/drawing/2014/main" id="{4E1191B0-EB79-42CF-AA0F-3E20A5BA284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buFont typeface="Arial" panose="020B0604020202020204" pitchFamily="34" charset="0"/>
              <a:buNone/>
              <a:defRPr sz="1200">
                <a:latin typeface="Arial" panose="020B0604020202020204" pitchFamily="34" charset="0"/>
              </a:defRPr>
            </a:lvl1pPr>
          </a:lstStyle>
          <a:p>
            <a:pPr>
              <a:defRPr/>
            </a:pPr>
            <a:endParaRPr lang="en-US" altLang="zh-CN"/>
          </a:p>
        </p:txBody>
      </p:sp>
      <p:sp>
        <p:nvSpPr>
          <p:cNvPr id="13316" name="Rectangle 4">
            <a:extLst>
              <a:ext uri="{FF2B5EF4-FFF2-40B4-BE49-F238E27FC236}">
                <a16:creationId xmlns:a16="http://schemas.microsoft.com/office/drawing/2014/main" id="{15EB8722-45F8-4A8F-84B8-36F2EDAAB52B}"/>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0965" name="Rectangle 5">
            <a:extLst>
              <a:ext uri="{FF2B5EF4-FFF2-40B4-BE49-F238E27FC236}">
                <a16:creationId xmlns:a16="http://schemas.microsoft.com/office/drawing/2014/main" id="{DA9A9FAE-03B4-4D44-9DB5-E0F306D38267}"/>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40966" name="Rectangle 6">
            <a:extLst>
              <a:ext uri="{FF2B5EF4-FFF2-40B4-BE49-F238E27FC236}">
                <a16:creationId xmlns:a16="http://schemas.microsoft.com/office/drawing/2014/main" id="{0195348B-C524-458D-A819-40EA787CD867}"/>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buFont typeface="Arial" panose="020B0604020202020204" pitchFamily="34" charset="0"/>
              <a:buNone/>
              <a:defRPr sz="1200">
                <a:latin typeface="Arial" panose="020B0604020202020204" pitchFamily="34" charset="0"/>
              </a:defRPr>
            </a:lvl1pPr>
          </a:lstStyle>
          <a:p>
            <a:pPr>
              <a:defRPr/>
            </a:pPr>
            <a:endParaRPr lang="en-US" altLang="zh-CN"/>
          </a:p>
        </p:txBody>
      </p:sp>
      <p:sp>
        <p:nvSpPr>
          <p:cNvPr id="40967" name="Rectangle 7">
            <a:extLst>
              <a:ext uri="{FF2B5EF4-FFF2-40B4-BE49-F238E27FC236}">
                <a16:creationId xmlns:a16="http://schemas.microsoft.com/office/drawing/2014/main" id="{577D918D-6FFA-43A8-AE06-EABF23D29A18}"/>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buFont typeface="Arial" panose="020B0604020202020204" pitchFamily="34" charset="0"/>
              <a:buNone/>
              <a:defRPr sz="1200">
                <a:latin typeface="Arial" panose="020B0604020202020204" pitchFamily="34" charset="0"/>
              </a:defRPr>
            </a:lvl1pPr>
          </a:lstStyle>
          <a:p>
            <a:fld id="{A7E30FBB-9FE1-4342-BE71-4E8F4386481E}" type="slidenum">
              <a:rPr lang="zh-CN" altLang="en-US"/>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
            <a:extLst>
              <a:ext uri="{FF2B5EF4-FFF2-40B4-BE49-F238E27FC236}">
                <a16:creationId xmlns:a16="http://schemas.microsoft.com/office/drawing/2014/main" id="{B7821916-E5B5-427A-82F5-AEF5BA81DCA8}"/>
              </a:ext>
            </a:extLst>
          </p:cNvPr>
          <p:cNvSpPr>
            <a:spLocks noGrp="1" noRot="1" noChangeAspect="1" noChangeArrowheads="1" noTextEdit="1"/>
          </p:cNvSpPr>
          <p:nvPr>
            <p:ph type="sldImg"/>
          </p:nvPr>
        </p:nvSpPr>
        <p:spPr>
          <a:ln/>
        </p:spPr>
      </p:sp>
      <p:sp>
        <p:nvSpPr>
          <p:cNvPr id="18435" name="备注占位符 2">
            <a:extLst>
              <a:ext uri="{FF2B5EF4-FFF2-40B4-BE49-F238E27FC236}">
                <a16:creationId xmlns:a16="http://schemas.microsoft.com/office/drawing/2014/main" id="{59B1E97E-9ACA-4BF0-9061-E90E1BD7A15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t>安徽建筑大学安全工程专业隶属土木工程学院安全工程系， </a:t>
            </a:r>
            <a:r>
              <a:rPr lang="en-US" altLang="zh-CN"/>
              <a:t>2005 </a:t>
            </a:r>
            <a:r>
              <a:rPr lang="zh-CN" altLang="en-US"/>
              <a:t>年 </a:t>
            </a:r>
            <a:r>
              <a:rPr lang="en-US" altLang="zh-CN"/>
              <a:t>9 </a:t>
            </a:r>
            <a:r>
              <a:rPr lang="zh-CN" altLang="en-US"/>
              <a:t>月开始招</a:t>
            </a:r>
            <a:br>
              <a:rPr lang="zh-CN" altLang="en-US"/>
            </a:br>
            <a:r>
              <a:rPr lang="zh-CN" altLang="en-US"/>
              <a:t>生， 平均招生 </a:t>
            </a:r>
            <a:r>
              <a:rPr lang="en-US" altLang="zh-CN"/>
              <a:t>80 </a:t>
            </a:r>
            <a:r>
              <a:rPr lang="zh-CN" altLang="en-US"/>
              <a:t>人</a:t>
            </a:r>
            <a:r>
              <a:rPr lang="en-US" altLang="zh-CN"/>
              <a:t>/</a:t>
            </a:r>
            <a:r>
              <a:rPr lang="zh-CN" altLang="en-US"/>
              <a:t>年， </a:t>
            </a:r>
            <a:r>
              <a:rPr lang="en-US" altLang="zh-CN"/>
              <a:t>2015 </a:t>
            </a:r>
            <a:r>
              <a:rPr lang="zh-CN" altLang="en-US"/>
              <a:t>年获省级特色专业， </a:t>
            </a:r>
            <a:r>
              <a:rPr lang="en-US" altLang="zh-CN"/>
              <a:t>2018 </a:t>
            </a:r>
            <a:r>
              <a:rPr lang="zh-CN" altLang="en-US"/>
              <a:t>年获安全科学与工程一级学科</a:t>
            </a:r>
            <a:br>
              <a:rPr lang="zh-CN" altLang="en-US"/>
            </a:br>
            <a:r>
              <a:rPr lang="zh-CN" altLang="en-US"/>
              <a:t>硕士学位授权点， </a:t>
            </a:r>
            <a:r>
              <a:rPr lang="en-US" altLang="zh-CN"/>
              <a:t>2019 </a:t>
            </a:r>
            <a:r>
              <a:rPr lang="zh-CN" altLang="en-US"/>
              <a:t>年经省教育厅批准申报国家级一流本科专业建设点。 </a:t>
            </a:r>
            <a:br>
              <a:rPr lang="zh-CN" altLang="en-US"/>
            </a:br>
            <a:endParaRPr lang="zh-CN" altLang="en-US"/>
          </a:p>
        </p:txBody>
      </p:sp>
      <p:sp>
        <p:nvSpPr>
          <p:cNvPr id="18436" name="灯片编号占位符 3">
            <a:extLst>
              <a:ext uri="{FF2B5EF4-FFF2-40B4-BE49-F238E27FC236}">
                <a16:creationId xmlns:a16="http://schemas.microsoft.com/office/drawing/2014/main" id="{57B7ECA6-7FF5-4609-8D9A-D28370DF714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fld id="{03246BE3-9F74-4515-A9C1-FC8ADC2C206C}" type="slidenum">
              <a:rPr lang="zh-CN" altLang="en-US">
                <a:latin typeface="Arial" panose="020B0604020202020204" pitchFamily="34" charset="0"/>
              </a:rPr>
              <a:pPr/>
              <a:t>2</a:t>
            </a:fld>
            <a:endParaRPr lang="en-US" altLang="zh-CN">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幻灯片图像占位符 1">
            <a:extLst>
              <a:ext uri="{FF2B5EF4-FFF2-40B4-BE49-F238E27FC236}">
                <a16:creationId xmlns:a16="http://schemas.microsoft.com/office/drawing/2014/main" id="{970CECA1-70C5-4BF8-B715-FA92430180DB}"/>
              </a:ext>
            </a:extLst>
          </p:cNvPr>
          <p:cNvSpPr>
            <a:spLocks noGrp="1" noRot="1" noChangeAspect="1" noChangeArrowheads="1" noTextEdit="1"/>
          </p:cNvSpPr>
          <p:nvPr>
            <p:ph type="sldImg"/>
          </p:nvPr>
        </p:nvSpPr>
        <p:spPr>
          <a:ln/>
        </p:spPr>
      </p:sp>
      <p:sp>
        <p:nvSpPr>
          <p:cNvPr id="20483" name="备注占位符 2">
            <a:extLst>
              <a:ext uri="{FF2B5EF4-FFF2-40B4-BE49-F238E27FC236}">
                <a16:creationId xmlns:a16="http://schemas.microsoft.com/office/drawing/2014/main" id="{4351F302-0C45-4D35-95C8-367F527F884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t>目前在校生 </a:t>
            </a:r>
            <a:r>
              <a:rPr lang="en-US" altLang="zh-CN"/>
              <a:t>324 </a:t>
            </a:r>
            <a:r>
              <a:rPr lang="zh-CN" altLang="en-US"/>
              <a:t>人，累计 </a:t>
            </a:r>
            <a:r>
              <a:rPr lang="en-US" altLang="zh-CN"/>
              <a:t>10 </a:t>
            </a:r>
            <a:r>
              <a:rPr lang="zh-CN" altLang="en-US"/>
              <a:t>届毕业生 </a:t>
            </a:r>
            <a:r>
              <a:rPr lang="en-US" altLang="zh-CN"/>
              <a:t>798 </a:t>
            </a:r>
            <a:r>
              <a:rPr lang="zh-CN" altLang="en-US"/>
              <a:t>人</a:t>
            </a:r>
            <a:r>
              <a:rPr lang="en-US" altLang="zh-CN"/>
              <a:t>(</a:t>
            </a:r>
            <a:r>
              <a:rPr lang="zh-CN" altLang="en-US"/>
              <a:t>未包括 </a:t>
            </a:r>
            <a:r>
              <a:rPr lang="en-US" altLang="zh-CN"/>
              <a:t>2019 </a:t>
            </a:r>
            <a:r>
              <a:rPr lang="zh-CN" altLang="en-US"/>
              <a:t>届</a:t>
            </a:r>
            <a:r>
              <a:rPr lang="en-US" altLang="zh-CN"/>
              <a:t>)</a:t>
            </a:r>
          </a:p>
          <a:p>
            <a:r>
              <a:rPr lang="zh-CN" altLang="en-US"/>
              <a:t>安全工程专业现有专职教师 </a:t>
            </a:r>
            <a:r>
              <a:rPr lang="en-US" altLang="zh-CN"/>
              <a:t>16 </a:t>
            </a:r>
            <a:r>
              <a:rPr lang="zh-CN" altLang="en-US"/>
              <a:t>人， 其中具有博士学位 </a:t>
            </a:r>
            <a:r>
              <a:rPr lang="en-US" altLang="zh-CN"/>
              <a:t>8 </a:t>
            </a:r>
            <a:r>
              <a:rPr lang="zh-CN" altLang="en-US"/>
              <a:t>人， 教授 </a:t>
            </a:r>
            <a:r>
              <a:rPr lang="en-US" altLang="zh-CN"/>
              <a:t>5 </a:t>
            </a:r>
            <a:r>
              <a:rPr lang="zh-CN" altLang="en-US"/>
              <a:t>人、 副教授 </a:t>
            </a:r>
            <a:r>
              <a:rPr lang="en-US" altLang="zh-CN"/>
              <a:t>4</a:t>
            </a:r>
          </a:p>
          <a:p>
            <a:r>
              <a:rPr lang="zh-CN" altLang="en-US"/>
              <a:t>人， 博士生导师 </a:t>
            </a:r>
            <a:r>
              <a:rPr lang="en-US" altLang="zh-CN"/>
              <a:t>1 </a:t>
            </a:r>
            <a:r>
              <a:rPr lang="zh-CN" altLang="en-US"/>
              <a:t>人、硕士生导师 </a:t>
            </a:r>
            <a:r>
              <a:rPr lang="en-US" altLang="zh-CN"/>
              <a:t>8 </a:t>
            </a:r>
            <a:r>
              <a:rPr lang="zh-CN" altLang="en-US"/>
              <a:t>人， 拥有国家“百千万人才工程” </a:t>
            </a:r>
            <a:r>
              <a:rPr lang="en-US" altLang="zh-CN"/>
              <a:t>1 </a:t>
            </a:r>
            <a:r>
              <a:rPr lang="zh-CN" altLang="en-US"/>
              <a:t>人、 省学术</a:t>
            </a:r>
          </a:p>
          <a:p>
            <a:r>
              <a:rPr lang="zh-CN" altLang="en-US"/>
              <a:t>与技术带头人 </a:t>
            </a:r>
            <a:r>
              <a:rPr lang="en-US" altLang="zh-CN"/>
              <a:t>1 </a:t>
            </a:r>
            <a:r>
              <a:rPr lang="zh-CN" altLang="en-US"/>
              <a:t>名、百人计划特聘专家 </a:t>
            </a:r>
            <a:r>
              <a:rPr lang="en-US" altLang="zh-CN"/>
              <a:t>1 </a:t>
            </a:r>
            <a:r>
              <a:rPr lang="zh-CN" altLang="en-US"/>
              <a:t>人、享受省政府特殊津贴 </a:t>
            </a:r>
            <a:r>
              <a:rPr lang="en-US" altLang="zh-CN"/>
              <a:t>1 </a:t>
            </a:r>
            <a:r>
              <a:rPr lang="zh-CN" altLang="en-US"/>
              <a:t>人</a:t>
            </a:r>
            <a:endParaRPr lang="en-US" altLang="zh-CN"/>
          </a:p>
          <a:p>
            <a:r>
              <a:rPr lang="zh-CN" altLang="en-US"/>
              <a:t>现建有土木施工安全、工业通风、矿山安全、建筑火灾、安全人机工程、粉尘防</a:t>
            </a:r>
            <a:br>
              <a:rPr lang="zh-CN" altLang="en-US"/>
            </a:br>
            <a:r>
              <a:rPr lang="zh-CN" altLang="en-US"/>
              <a:t>治、应急救援七个专业方向实验室</a:t>
            </a:r>
            <a:endParaRPr lang="en-US" altLang="zh-CN"/>
          </a:p>
          <a:p>
            <a:r>
              <a:rPr lang="zh-CN" altLang="en-US"/>
              <a:t>获国家科学技术进步奖二等奖 </a:t>
            </a:r>
            <a:r>
              <a:rPr lang="en-US" altLang="zh-CN"/>
              <a:t>1 </a:t>
            </a:r>
            <a:r>
              <a:rPr lang="zh-CN" altLang="en-US"/>
              <a:t>项、中国专利金奖 </a:t>
            </a:r>
            <a:r>
              <a:rPr lang="en-US" altLang="zh-CN"/>
              <a:t>1 </a:t>
            </a:r>
            <a:r>
              <a:rPr lang="zh-CN" altLang="en-US"/>
              <a:t>项、省部级科技奖 </a:t>
            </a:r>
            <a:r>
              <a:rPr lang="en-US" altLang="zh-CN"/>
              <a:t>24 </a:t>
            </a:r>
            <a:r>
              <a:rPr lang="zh-CN" altLang="en-US"/>
              <a:t>项</a:t>
            </a:r>
            <a:br>
              <a:rPr lang="zh-CN" altLang="en-US"/>
            </a:br>
            <a:endParaRPr lang="zh-CN" altLang="en-US"/>
          </a:p>
        </p:txBody>
      </p:sp>
      <p:sp>
        <p:nvSpPr>
          <p:cNvPr id="20484" name="灯片编号占位符 3">
            <a:extLst>
              <a:ext uri="{FF2B5EF4-FFF2-40B4-BE49-F238E27FC236}">
                <a16:creationId xmlns:a16="http://schemas.microsoft.com/office/drawing/2014/main" id="{CF2AA91B-3D40-4FA9-A8B7-8F667779BAA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fld id="{F7949194-9B33-4014-9CBB-B4D4ACC92B8E}" type="slidenum">
              <a:rPr lang="zh-CN" altLang="en-US">
                <a:latin typeface="Arial" panose="020B0604020202020204" pitchFamily="34" charset="0"/>
              </a:rPr>
              <a:pPr/>
              <a:t>3</a:t>
            </a:fld>
            <a:endParaRPr lang="en-US" altLang="zh-CN">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幻灯片图像占位符 1">
            <a:extLst>
              <a:ext uri="{FF2B5EF4-FFF2-40B4-BE49-F238E27FC236}">
                <a16:creationId xmlns:a16="http://schemas.microsoft.com/office/drawing/2014/main" id="{0D7B6196-25AF-4ED4-B7A3-9BCB8E445BF9}"/>
              </a:ext>
            </a:extLst>
          </p:cNvPr>
          <p:cNvSpPr>
            <a:spLocks noGrp="1" noRot="1" noChangeAspect="1" noChangeArrowheads="1" noTextEdit="1"/>
          </p:cNvSpPr>
          <p:nvPr>
            <p:ph type="sldImg"/>
          </p:nvPr>
        </p:nvSpPr>
        <p:spPr>
          <a:ln/>
        </p:spPr>
      </p:sp>
      <p:sp>
        <p:nvSpPr>
          <p:cNvPr id="36867" name="备注占位符 2">
            <a:extLst>
              <a:ext uri="{FF2B5EF4-FFF2-40B4-BE49-F238E27FC236}">
                <a16:creationId xmlns:a16="http://schemas.microsoft.com/office/drawing/2014/main" id="{D46439EA-2C99-4C63-8D07-F77221F7281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a:t>教师队伍群体素质高，有良好的团队精神，教师严谨治学，从严执教，教书育人，</a:t>
            </a:r>
          </a:p>
          <a:p>
            <a:r>
              <a:rPr lang="zh-CN" altLang="en-US" dirty="0"/>
              <a:t>敬业精神好，教学质量高。 近三年内，获得教学质量优秀奖、各级各种先进荣誉的教</a:t>
            </a:r>
          </a:p>
          <a:p>
            <a:r>
              <a:rPr lang="zh-CN" altLang="en-US" dirty="0"/>
              <a:t>师占总数比例 </a:t>
            </a:r>
            <a:r>
              <a:rPr lang="en-US" altLang="zh-CN" dirty="0"/>
              <a:t>31.25%</a:t>
            </a:r>
            <a:r>
              <a:rPr lang="zh-CN" altLang="en-US" dirty="0"/>
              <a:t>。</a:t>
            </a:r>
          </a:p>
        </p:txBody>
      </p:sp>
      <p:sp>
        <p:nvSpPr>
          <p:cNvPr id="36868" name="灯片编号占位符 3">
            <a:extLst>
              <a:ext uri="{FF2B5EF4-FFF2-40B4-BE49-F238E27FC236}">
                <a16:creationId xmlns:a16="http://schemas.microsoft.com/office/drawing/2014/main" id="{44650789-4872-4CB5-8F85-FA1740B8783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fld id="{36D3963A-6F3C-4E5D-81C9-632A17EC423C}" type="slidenum">
              <a:rPr lang="zh-CN" altLang="en-US">
                <a:latin typeface="Arial" panose="020B0604020202020204" pitchFamily="34" charset="0"/>
              </a:rPr>
              <a:pPr/>
              <a:t>4</a:t>
            </a:fld>
            <a:endParaRPr lang="en-US" altLang="zh-CN">
              <a:latin typeface="Arial" panose="020B0604020202020204" pitchFamily="34" charset="0"/>
            </a:endParaRPr>
          </a:p>
        </p:txBody>
      </p:sp>
    </p:spTree>
    <p:extLst>
      <p:ext uri="{BB962C8B-B14F-4D97-AF65-F5344CB8AC3E}">
        <p14:creationId xmlns:p14="http://schemas.microsoft.com/office/powerpoint/2010/main" val="2377802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a:extLst>
              <a:ext uri="{FF2B5EF4-FFF2-40B4-BE49-F238E27FC236}">
                <a16:creationId xmlns:a16="http://schemas.microsoft.com/office/drawing/2014/main" id="{19FFCC84-1C5F-4867-A376-6C2315E19E8C}"/>
              </a:ext>
            </a:extLst>
          </p:cNvPr>
          <p:cNvSpPr>
            <a:spLocks noGrp="1" noRot="1" noChangeAspect="1" noChangeArrowheads="1" noTextEdit="1"/>
          </p:cNvSpPr>
          <p:nvPr>
            <p:ph type="sldImg"/>
          </p:nvPr>
        </p:nvSpPr>
        <p:spPr>
          <a:ln/>
        </p:spPr>
      </p:sp>
      <p:sp>
        <p:nvSpPr>
          <p:cNvPr id="25603" name="备注占位符 2">
            <a:extLst>
              <a:ext uri="{FF2B5EF4-FFF2-40B4-BE49-F238E27FC236}">
                <a16:creationId xmlns:a16="http://schemas.microsoft.com/office/drawing/2014/main" id="{724896F9-D0D3-411D-9C7D-B01FA1B0D9D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t>近年来，安全工程专业围绕应用型人才培养，对师资队伍、实践教学体系、人才培养方案制修订、课程等方面作了科学、合理、切实可行的专业发展规划， 分期建设，目标明确，措施得力， 成效显著， 并在实施中不断优化。</a:t>
            </a:r>
            <a:endParaRPr lang="en-US" altLang="zh-CN"/>
          </a:p>
          <a:p>
            <a:endParaRPr lang="zh-CN" altLang="en-US"/>
          </a:p>
          <a:p>
            <a:r>
              <a:rPr lang="zh-CN" altLang="en-US"/>
              <a:t>我校安全工程专业自 </a:t>
            </a:r>
            <a:r>
              <a:rPr lang="en-US" altLang="zh-CN"/>
              <a:t>2005 </a:t>
            </a:r>
            <a:r>
              <a:rPr lang="zh-CN" altLang="en-US"/>
              <a:t>年开始招生以来，先后制定了 </a:t>
            </a:r>
            <a:r>
              <a:rPr lang="en-US" altLang="zh-CN"/>
              <a:t>2005</a:t>
            </a:r>
            <a:r>
              <a:rPr lang="zh-CN" altLang="en-US"/>
              <a:t>、 </a:t>
            </a:r>
            <a:r>
              <a:rPr lang="en-US" altLang="zh-CN"/>
              <a:t>2009</a:t>
            </a:r>
            <a:r>
              <a:rPr lang="zh-CN" altLang="en-US"/>
              <a:t>、 </a:t>
            </a:r>
            <a:r>
              <a:rPr lang="en-US" altLang="zh-CN"/>
              <a:t>2011</a:t>
            </a:r>
            <a:r>
              <a:rPr lang="zh-CN" altLang="en-US"/>
              <a:t>、 </a:t>
            </a:r>
            <a:r>
              <a:rPr lang="en-US" altLang="zh-CN"/>
              <a:t>2015</a:t>
            </a:r>
            <a:r>
              <a:rPr lang="zh-CN" altLang="en-US"/>
              <a:t>、</a:t>
            </a:r>
          </a:p>
          <a:p>
            <a:r>
              <a:rPr lang="en-US" altLang="zh-CN"/>
              <a:t>2017</a:t>
            </a:r>
            <a:r>
              <a:rPr lang="zh-CN" altLang="en-US"/>
              <a:t>、 </a:t>
            </a:r>
            <a:r>
              <a:rPr lang="en-US" altLang="zh-CN"/>
              <a:t>2019 </a:t>
            </a:r>
            <a:r>
              <a:rPr lang="zh-CN" altLang="en-US"/>
              <a:t>版本科专业培养方案。</a:t>
            </a:r>
          </a:p>
        </p:txBody>
      </p:sp>
      <p:sp>
        <p:nvSpPr>
          <p:cNvPr id="25604" name="灯片编号占位符 3">
            <a:extLst>
              <a:ext uri="{FF2B5EF4-FFF2-40B4-BE49-F238E27FC236}">
                <a16:creationId xmlns:a16="http://schemas.microsoft.com/office/drawing/2014/main" id="{EDC83E69-0F86-4AF6-A3C4-1783C408071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fld id="{823BB587-F833-482D-85A2-97236090CBD2}" type="slidenum">
              <a:rPr lang="zh-CN" altLang="en-US">
                <a:latin typeface="Arial" panose="020B0604020202020204" pitchFamily="34" charset="0"/>
              </a:rPr>
              <a:pPr/>
              <a:t>5</a:t>
            </a:fld>
            <a:endParaRPr lang="en-US" altLang="zh-CN">
              <a:latin typeface="Arial" panose="020B0604020202020204" pitchFamily="34" charset="0"/>
            </a:endParaRPr>
          </a:p>
        </p:txBody>
      </p:sp>
    </p:spTree>
    <p:extLst>
      <p:ext uri="{BB962C8B-B14F-4D97-AF65-F5344CB8AC3E}">
        <p14:creationId xmlns:p14="http://schemas.microsoft.com/office/powerpoint/2010/main" val="1676062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1">
            <a:extLst>
              <a:ext uri="{FF2B5EF4-FFF2-40B4-BE49-F238E27FC236}">
                <a16:creationId xmlns:a16="http://schemas.microsoft.com/office/drawing/2014/main" id="{F5845D5A-58FF-4F2A-AF3B-F3681025FDC6}"/>
              </a:ext>
            </a:extLst>
          </p:cNvPr>
          <p:cNvSpPr>
            <a:spLocks noGrp="1" noRot="1" noChangeAspect="1" noChangeArrowheads="1" noTextEdit="1"/>
          </p:cNvSpPr>
          <p:nvPr>
            <p:ph type="sldImg"/>
          </p:nvPr>
        </p:nvSpPr>
        <p:spPr>
          <a:ln/>
        </p:spPr>
      </p:sp>
      <p:sp>
        <p:nvSpPr>
          <p:cNvPr id="23555" name="备注占位符 2">
            <a:extLst>
              <a:ext uri="{FF2B5EF4-FFF2-40B4-BE49-F238E27FC236}">
                <a16:creationId xmlns:a16="http://schemas.microsoft.com/office/drawing/2014/main" id="{225CC8FD-3EA5-40F7-9088-7679DBA756A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t>安全工程专业培养德智体美全面发展，具有社会责</a:t>
            </a:r>
          </a:p>
          <a:p>
            <a:r>
              <a:rPr lang="zh-CN" altLang="en-US"/>
              <a:t>任感、创新精神和实践能力的高素质应用型人才，能够进行职业健康安全与卫生的监</a:t>
            </a:r>
          </a:p>
          <a:p>
            <a:r>
              <a:rPr lang="zh-CN" altLang="en-US"/>
              <a:t>察、监测与监控，安全工程项目的规划设计，安全管理等安全设计、检测、评价、监</a:t>
            </a:r>
          </a:p>
          <a:p>
            <a:r>
              <a:rPr lang="zh-CN" altLang="en-US"/>
              <a:t>察和管理工作，在建筑、交通、市政、政府、中介服务机构等部门具有就业竞争力，</a:t>
            </a:r>
          </a:p>
          <a:p>
            <a:r>
              <a:rPr lang="zh-CN" altLang="en-US"/>
              <a:t>并有能力从事科学研究</a:t>
            </a:r>
          </a:p>
          <a:p>
            <a:endParaRPr lang="zh-CN" altLang="en-US"/>
          </a:p>
        </p:txBody>
      </p:sp>
      <p:sp>
        <p:nvSpPr>
          <p:cNvPr id="23556" name="灯片编号占位符 3">
            <a:extLst>
              <a:ext uri="{FF2B5EF4-FFF2-40B4-BE49-F238E27FC236}">
                <a16:creationId xmlns:a16="http://schemas.microsoft.com/office/drawing/2014/main" id="{59DA0BE6-3060-49F6-BB71-5249D08E06E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fld id="{EC4B2325-FB5D-47B0-B5F6-56074C53F41E}" type="slidenum">
              <a:rPr lang="zh-CN" altLang="en-US">
                <a:latin typeface="Arial" panose="020B0604020202020204" pitchFamily="34" charset="0"/>
              </a:rPr>
              <a:pPr/>
              <a:t>6</a:t>
            </a:fld>
            <a:endParaRPr lang="en-US" altLang="zh-CN">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a:extLst>
              <a:ext uri="{FF2B5EF4-FFF2-40B4-BE49-F238E27FC236}">
                <a16:creationId xmlns:a16="http://schemas.microsoft.com/office/drawing/2014/main" id="{19FFCC84-1C5F-4867-A376-6C2315E19E8C}"/>
              </a:ext>
            </a:extLst>
          </p:cNvPr>
          <p:cNvSpPr>
            <a:spLocks noGrp="1" noRot="1" noChangeAspect="1" noChangeArrowheads="1" noTextEdit="1"/>
          </p:cNvSpPr>
          <p:nvPr>
            <p:ph type="sldImg"/>
          </p:nvPr>
        </p:nvSpPr>
        <p:spPr>
          <a:ln/>
        </p:spPr>
      </p:sp>
      <p:sp>
        <p:nvSpPr>
          <p:cNvPr id="25603" name="备注占位符 2">
            <a:extLst>
              <a:ext uri="{FF2B5EF4-FFF2-40B4-BE49-F238E27FC236}">
                <a16:creationId xmlns:a16="http://schemas.microsoft.com/office/drawing/2014/main" id="{724896F9-D0D3-411D-9C7D-B01FA1B0D9D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t>近年来，安全工程专业围绕应用型人才培养，对师资队伍、实践教学体系、人才培养方案制修订、课程等方面作了科学、合理、切实可行的专业发展规划， 分期建设，目标明确，措施得力， 成效显著， 并在实施中不断优化。</a:t>
            </a:r>
            <a:endParaRPr lang="en-US" altLang="zh-CN"/>
          </a:p>
          <a:p>
            <a:endParaRPr lang="zh-CN" altLang="en-US"/>
          </a:p>
          <a:p>
            <a:r>
              <a:rPr lang="zh-CN" altLang="en-US"/>
              <a:t>我校安全工程专业自 </a:t>
            </a:r>
            <a:r>
              <a:rPr lang="en-US" altLang="zh-CN"/>
              <a:t>2005 </a:t>
            </a:r>
            <a:r>
              <a:rPr lang="zh-CN" altLang="en-US"/>
              <a:t>年开始招生以来，先后制定了 </a:t>
            </a:r>
            <a:r>
              <a:rPr lang="en-US" altLang="zh-CN"/>
              <a:t>2005</a:t>
            </a:r>
            <a:r>
              <a:rPr lang="zh-CN" altLang="en-US"/>
              <a:t>、 </a:t>
            </a:r>
            <a:r>
              <a:rPr lang="en-US" altLang="zh-CN"/>
              <a:t>2009</a:t>
            </a:r>
            <a:r>
              <a:rPr lang="zh-CN" altLang="en-US"/>
              <a:t>、 </a:t>
            </a:r>
            <a:r>
              <a:rPr lang="en-US" altLang="zh-CN"/>
              <a:t>2011</a:t>
            </a:r>
            <a:r>
              <a:rPr lang="zh-CN" altLang="en-US"/>
              <a:t>、 </a:t>
            </a:r>
            <a:r>
              <a:rPr lang="en-US" altLang="zh-CN"/>
              <a:t>2015</a:t>
            </a:r>
            <a:r>
              <a:rPr lang="zh-CN" altLang="en-US"/>
              <a:t>、</a:t>
            </a:r>
          </a:p>
          <a:p>
            <a:r>
              <a:rPr lang="en-US" altLang="zh-CN"/>
              <a:t>2017</a:t>
            </a:r>
            <a:r>
              <a:rPr lang="zh-CN" altLang="en-US"/>
              <a:t>、 </a:t>
            </a:r>
            <a:r>
              <a:rPr lang="en-US" altLang="zh-CN"/>
              <a:t>2019 </a:t>
            </a:r>
            <a:r>
              <a:rPr lang="zh-CN" altLang="en-US"/>
              <a:t>版本科专业培养方案。</a:t>
            </a:r>
          </a:p>
        </p:txBody>
      </p:sp>
      <p:sp>
        <p:nvSpPr>
          <p:cNvPr id="25604" name="灯片编号占位符 3">
            <a:extLst>
              <a:ext uri="{FF2B5EF4-FFF2-40B4-BE49-F238E27FC236}">
                <a16:creationId xmlns:a16="http://schemas.microsoft.com/office/drawing/2014/main" id="{EDC83E69-0F86-4AF6-A3C4-1783C408071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fld id="{823BB587-F833-482D-85A2-97236090CBD2}" type="slidenum">
              <a:rPr lang="zh-CN" altLang="en-US">
                <a:latin typeface="Arial" panose="020B0604020202020204" pitchFamily="34" charset="0"/>
              </a:rPr>
              <a:pPr/>
              <a:t>7</a:t>
            </a:fld>
            <a:endParaRPr lang="en-US" altLang="zh-CN">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a:extLst>
              <a:ext uri="{FF2B5EF4-FFF2-40B4-BE49-F238E27FC236}">
                <a16:creationId xmlns:a16="http://schemas.microsoft.com/office/drawing/2014/main" id="{78D29E8B-A41A-440D-A2C8-73164A8CC051}"/>
              </a:ext>
            </a:extLst>
          </p:cNvPr>
          <p:cNvSpPr>
            <a:spLocks noGrp="1" noRot="1" noChangeAspect="1" noChangeArrowheads="1" noTextEdit="1"/>
          </p:cNvSpPr>
          <p:nvPr>
            <p:ph type="sldImg"/>
          </p:nvPr>
        </p:nvSpPr>
        <p:spPr>
          <a:ln/>
        </p:spPr>
      </p:sp>
      <p:sp>
        <p:nvSpPr>
          <p:cNvPr id="50179" name="备注占位符 2">
            <a:extLst>
              <a:ext uri="{FF2B5EF4-FFF2-40B4-BE49-F238E27FC236}">
                <a16:creationId xmlns:a16="http://schemas.microsoft.com/office/drawing/2014/main" id="{20DD559C-41C1-47EF-B5B1-012F7A2737D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t>本学科在工程结构抗震、建筑火灾防治、矿业安全技术与地下空间灾害防治等方面形成了</a:t>
            </a:r>
            <a:r>
              <a:rPr lang="en-US" altLang="zh-CN"/>
              <a:t>4</a:t>
            </a:r>
            <a:r>
              <a:rPr lang="zh-CN" altLang="en-US"/>
              <a:t>个稳定的研究方向，学科带头人与学术骨干的业绩突出。</a:t>
            </a:r>
            <a:endParaRPr lang="en-US" altLang="zh-CN"/>
          </a:p>
          <a:p>
            <a:r>
              <a:rPr lang="zh-CN" altLang="en-US"/>
              <a:t>本专业拥有安全科学与工程一级学科硕士点 </a:t>
            </a:r>
            <a:r>
              <a:rPr lang="en-US" altLang="zh-CN"/>
              <a:t>1 </a:t>
            </a:r>
            <a:r>
              <a:rPr lang="zh-CN" altLang="en-US"/>
              <a:t>个，拥有省级重点学科 </a:t>
            </a:r>
            <a:r>
              <a:rPr lang="en-US" altLang="zh-CN"/>
              <a:t>1 </a:t>
            </a:r>
            <a:r>
              <a:rPr lang="zh-CN" altLang="en-US"/>
              <a:t>个，国家级、省部级重点实验室或工程技术中心多个，学科专业发展趋势良好。</a:t>
            </a:r>
            <a:endParaRPr lang="en-US" altLang="zh-CN"/>
          </a:p>
          <a:p>
            <a:r>
              <a:rPr lang="zh-CN" altLang="en-US"/>
              <a:t>本专业经过这些年的发展， 建立了国家级的“建筑健康监测与灾害预防技术国家地方联合工程实验室” 、 “安徽省建筑结构与地下工程省级重点实验室” 、 “安徽省城市建设和地下空间工程技术研究中心” 、 “安徽建筑大学</a:t>
            </a:r>
            <a:r>
              <a:rPr lang="en-US" altLang="zh-CN"/>
              <a:t>-</a:t>
            </a:r>
            <a:r>
              <a:rPr lang="zh-CN" altLang="en-US"/>
              <a:t>中国十七冶建设集团有限公司工程实践教育中心” ，</a:t>
            </a:r>
          </a:p>
        </p:txBody>
      </p:sp>
      <p:sp>
        <p:nvSpPr>
          <p:cNvPr id="50180" name="灯片编号占位符 3">
            <a:extLst>
              <a:ext uri="{FF2B5EF4-FFF2-40B4-BE49-F238E27FC236}">
                <a16:creationId xmlns:a16="http://schemas.microsoft.com/office/drawing/2014/main" id="{08DBF1BE-1F8F-4818-8293-A5B24F809D3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fld id="{EFD161C0-5706-4823-AE4A-66CC7AEEC666}" type="slidenum">
              <a:rPr lang="zh-CN" altLang="en-US">
                <a:latin typeface="Arial" panose="020B0604020202020204" pitchFamily="34" charset="0"/>
              </a:rPr>
              <a:pPr/>
              <a:t>8</a:t>
            </a:fld>
            <a:endParaRPr lang="en-US" altLang="zh-CN">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幻灯片图像占位符 1">
            <a:extLst>
              <a:ext uri="{FF2B5EF4-FFF2-40B4-BE49-F238E27FC236}">
                <a16:creationId xmlns:a16="http://schemas.microsoft.com/office/drawing/2014/main" id="{EDE876A6-9FF7-41F1-B26C-77D5E2EF7FC0}"/>
              </a:ext>
            </a:extLst>
          </p:cNvPr>
          <p:cNvSpPr>
            <a:spLocks noGrp="1" noRot="1" noChangeAspect="1" noChangeArrowheads="1" noTextEdit="1"/>
          </p:cNvSpPr>
          <p:nvPr>
            <p:ph type="sldImg"/>
          </p:nvPr>
        </p:nvSpPr>
        <p:spPr>
          <a:ln/>
        </p:spPr>
      </p:sp>
      <p:sp>
        <p:nvSpPr>
          <p:cNvPr id="62467" name="备注占位符 2">
            <a:extLst>
              <a:ext uri="{FF2B5EF4-FFF2-40B4-BE49-F238E27FC236}">
                <a16:creationId xmlns:a16="http://schemas.microsoft.com/office/drawing/2014/main" id="{2A8DCECB-E340-494E-A0EA-6C6C2DB1D5F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t>用人单位对毕业生思想品德、敬业精神、工作态度、专业知识、工作能力、创新能力的综合评价反映满意或比较满意率 </a:t>
            </a:r>
            <a:r>
              <a:rPr lang="en-US" altLang="zh-CN"/>
              <a:t>100%</a:t>
            </a:r>
            <a:endParaRPr lang="zh-CN" altLang="en-US"/>
          </a:p>
        </p:txBody>
      </p:sp>
      <p:sp>
        <p:nvSpPr>
          <p:cNvPr id="62468" name="灯片编号占位符 3">
            <a:extLst>
              <a:ext uri="{FF2B5EF4-FFF2-40B4-BE49-F238E27FC236}">
                <a16:creationId xmlns:a16="http://schemas.microsoft.com/office/drawing/2014/main" id="{49AF3B14-E08D-4F4C-B37B-429FBE5E38E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fld id="{320B53B7-6ECE-4417-9D8D-4C8912543364}" type="slidenum">
              <a:rPr lang="zh-CN" altLang="en-US">
                <a:latin typeface="Arial" panose="020B0604020202020204" pitchFamily="34" charset="0"/>
              </a:rPr>
              <a:pPr/>
              <a:t>9</a:t>
            </a:fld>
            <a:endParaRPr lang="en-US" altLang="zh-CN">
              <a:latin typeface="Arial" panose="020B0604020202020204" pitchFamily="34" charset="0"/>
            </a:endParaRPr>
          </a:p>
        </p:txBody>
      </p:sp>
    </p:spTree>
    <p:extLst>
      <p:ext uri="{BB962C8B-B14F-4D97-AF65-F5344CB8AC3E}">
        <p14:creationId xmlns:p14="http://schemas.microsoft.com/office/powerpoint/2010/main" val="248786920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jpeg"/><Relationship Id="rId7"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8" descr="未标题-1 拷贝">
            <a:extLst>
              <a:ext uri="{FF2B5EF4-FFF2-40B4-BE49-F238E27FC236}">
                <a16:creationId xmlns:a16="http://schemas.microsoft.com/office/drawing/2014/main" id="{B9023892-4231-4B09-A226-EBC43F28A3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34050"/>
            <a:ext cx="914400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20130207213611_26726">
            <a:extLst>
              <a:ext uri="{FF2B5EF4-FFF2-40B4-BE49-F238E27FC236}">
                <a16:creationId xmlns:a16="http://schemas.microsoft.com/office/drawing/2014/main" id="{56AC6C3D-C7CD-441F-80C4-E5779DD84E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01186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20130207213611_26726">
            <a:extLst>
              <a:ext uri="{FF2B5EF4-FFF2-40B4-BE49-F238E27FC236}">
                <a16:creationId xmlns:a16="http://schemas.microsoft.com/office/drawing/2014/main" id="{4730C646-8F6E-4AA1-9F0C-D18255DAB2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0"/>
            <a:ext cx="60118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a1">
            <a:extLst>
              <a:ext uri="{FF2B5EF4-FFF2-40B4-BE49-F238E27FC236}">
                <a16:creationId xmlns:a16="http://schemas.microsoft.com/office/drawing/2014/main" id="{B86261FD-C608-4F5E-B24E-8D8D3248E0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5876925"/>
            <a:ext cx="47783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b_1">
            <a:extLst>
              <a:ext uri="{FF2B5EF4-FFF2-40B4-BE49-F238E27FC236}">
                <a16:creationId xmlns:a16="http://schemas.microsoft.com/office/drawing/2014/main" id="{454E037B-66B9-47B6-A123-B620DED30E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063" y="6453188"/>
            <a:ext cx="503237"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 descr="379ef24e-631c-4e62-9d80-1a2fd9caf980">
            <a:extLst>
              <a:ext uri="{FF2B5EF4-FFF2-40B4-BE49-F238E27FC236}">
                <a16:creationId xmlns:a16="http://schemas.microsoft.com/office/drawing/2014/main" id="{4455F102-9AB6-4A66-BF43-3A4A87E6C13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03213" y="482600"/>
            <a:ext cx="2305050"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descr="未标题-1 拷贝">
            <a:extLst>
              <a:ext uri="{FF2B5EF4-FFF2-40B4-BE49-F238E27FC236}">
                <a16:creationId xmlns:a16="http://schemas.microsoft.com/office/drawing/2014/main" id="{95976F03-7FF1-49EB-BBE5-3E38DCCF4BDB}"/>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870575" y="569913"/>
            <a:ext cx="6477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7">
            <a:extLst>
              <a:ext uri="{FF2B5EF4-FFF2-40B4-BE49-F238E27FC236}">
                <a16:creationId xmlns:a16="http://schemas.microsoft.com/office/drawing/2014/main" id="{682CDA58-8D92-415D-8724-E3C586F266E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t="4088"/>
          <a:stretch>
            <a:fillRect/>
          </a:stretch>
        </p:blipFill>
        <p:spPr bwMode="auto">
          <a:xfrm>
            <a:off x="6588125" y="504825"/>
            <a:ext cx="2266950" cy="48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0" name="Rectangle 2"/>
          <p:cNvSpPr>
            <a:spLocks noGrp="1" noChangeArrowheads="1"/>
          </p:cNvSpPr>
          <p:nvPr>
            <p:ph type="ctrTitle"/>
          </p:nvPr>
        </p:nvSpPr>
        <p:spPr>
          <a:xfrm>
            <a:off x="1331913" y="1783687"/>
            <a:ext cx="7772400" cy="1371600"/>
          </a:xfrm>
        </p:spPr>
        <p:txBody>
          <a:bodyPr/>
          <a:lstStyle>
            <a:lvl1pPr>
              <a:defRPr sz="4000"/>
            </a:lvl1pPr>
          </a:lstStyle>
          <a:p>
            <a:pPr lvl="0"/>
            <a:r>
              <a:rPr lang="zh-CN" altLang="en-US" noProof="0" dirty="0"/>
              <a:t>单击此处编辑母版标题样式</a:t>
            </a:r>
          </a:p>
        </p:txBody>
      </p:sp>
      <p:sp>
        <p:nvSpPr>
          <p:cNvPr id="2051" name="Rectangle 3"/>
          <p:cNvSpPr>
            <a:spLocks noGrp="1" noChangeArrowheads="1"/>
          </p:cNvSpPr>
          <p:nvPr>
            <p:ph type="subTitle" idx="1"/>
          </p:nvPr>
        </p:nvSpPr>
        <p:spPr>
          <a:xfrm>
            <a:off x="1447800" y="3429000"/>
            <a:ext cx="7010400" cy="1600200"/>
          </a:xfrm>
        </p:spPr>
        <p:txBody>
          <a:bodyPr/>
          <a:lstStyle>
            <a:lvl1pPr marL="0" indent="0">
              <a:buFont typeface="Wingdings" panose="05000000000000000000" pitchFamily="2" charset="2"/>
              <a:buNone/>
              <a:defRPr sz="2800"/>
            </a:lvl1pPr>
          </a:lstStyle>
          <a:p>
            <a:pPr lvl="0"/>
            <a:r>
              <a:rPr lang="zh-CN" altLang="en-US" noProof="0"/>
              <a:t>单击此处编辑母版副标题样式</a:t>
            </a:r>
          </a:p>
        </p:txBody>
      </p:sp>
      <p:sp>
        <p:nvSpPr>
          <p:cNvPr id="12" name="Rectangle 4">
            <a:extLst>
              <a:ext uri="{FF2B5EF4-FFF2-40B4-BE49-F238E27FC236}">
                <a16:creationId xmlns:a16="http://schemas.microsoft.com/office/drawing/2014/main" id="{97B4A340-A474-4E8F-B0C8-00C718A76E25}"/>
              </a:ext>
            </a:extLst>
          </p:cNvPr>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US" altLang="zh-CN"/>
          </a:p>
        </p:txBody>
      </p:sp>
      <p:sp>
        <p:nvSpPr>
          <p:cNvPr id="13" name="Rectangle 5">
            <a:extLst>
              <a:ext uri="{FF2B5EF4-FFF2-40B4-BE49-F238E27FC236}">
                <a16:creationId xmlns:a16="http://schemas.microsoft.com/office/drawing/2014/main" id="{31994990-3D80-4BC4-914B-CD5A3584CAF6}"/>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zh-CN"/>
          </a:p>
        </p:txBody>
      </p:sp>
      <p:sp>
        <p:nvSpPr>
          <p:cNvPr id="14" name="Rectangle 6">
            <a:extLst>
              <a:ext uri="{FF2B5EF4-FFF2-40B4-BE49-F238E27FC236}">
                <a16:creationId xmlns:a16="http://schemas.microsoft.com/office/drawing/2014/main" id="{2B35E0C9-C45B-4C2C-BBD1-05BE67C1A13C}"/>
              </a:ext>
            </a:extLst>
          </p:cNvPr>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149240A9-E31F-4524-A08D-ED91E99B180A}" type="slidenum">
              <a:rPr lang="zh-CN" altLang="en-US"/>
              <a:pPr/>
              <a:t>‹#›</a:t>
            </a:fld>
            <a:endParaRPr lang="en-US" altLang="zh-CN"/>
          </a:p>
        </p:txBody>
      </p:sp>
    </p:spTree>
    <p:extLst>
      <p:ext uri="{BB962C8B-B14F-4D97-AF65-F5344CB8AC3E}">
        <p14:creationId xmlns:p14="http://schemas.microsoft.com/office/powerpoint/2010/main" val="1689836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6">
            <a:extLst>
              <a:ext uri="{FF2B5EF4-FFF2-40B4-BE49-F238E27FC236}">
                <a16:creationId xmlns:a16="http://schemas.microsoft.com/office/drawing/2014/main" id="{91B686C2-6E15-48A9-8C0C-570D6494F585}"/>
              </a:ext>
            </a:extLst>
          </p:cNvPr>
          <p:cNvSpPr>
            <a:spLocks noGrp="1" noChangeArrowheads="1"/>
          </p:cNvSpPr>
          <p:nvPr>
            <p:ph type="dt" sz="half" idx="10"/>
          </p:nvPr>
        </p:nvSpPr>
        <p:spPr>
          <a:xfrm>
            <a:off x="609600" y="6245225"/>
            <a:ext cx="1981200" cy="476250"/>
          </a:xfrm>
          <a:prstGeom prst="rect">
            <a:avLst/>
          </a:prstGeom>
        </p:spPr>
        <p:txBody>
          <a:bodyPr/>
          <a:lstStyle>
            <a:lvl1pPr>
              <a:defRPr/>
            </a:lvl1pPr>
          </a:lstStyle>
          <a:p>
            <a:pPr>
              <a:defRPr/>
            </a:pPr>
            <a:endParaRPr lang="en-US" altLang="zh-CN"/>
          </a:p>
        </p:txBody>
      </p:sp>
      <p:sp>
        <p:nvSpPr>
          <p:cNvPr id="5" name="Rectangle 7">
            <a:extLst>
              <a:ext uri="{FF2B5EF4-FFF2-40B4-BE49-F238E27FC236}">
                <a16:creationId xmlns:a16="http://schemas.microsoft.com/office/drawing/2014/main" id="{B7967B6E-4E25-4242-849E-B8EB3E472E05}"/>
              </a:ext>
            </a:extLst>
          </p:cNvPr>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ltLang="zh-CN"/>
          </a:p>
        </p:txBody>
      </p:sp>
      <p:sp>
        <p:nvSpPr>
          <p:cNvPr id="6" name="Rectangle 8">
            <a:extLst>
              <a:ext uri="{FF2B5EF4-FFF2-40B4-BE49-F238E27FC236}">
                <a16:creationId xmlns:a16="http://schemas.microsoft.com/office/drawing/2014/main" id="{84ADC18D-8B1A-4909-B4BD-1190512EFB83}"/>
              </a:ext>
            </a:extLst>
          </p:cNvPr>
          <p:cNvSpPr>
            <a:spLocks noGrp="1" noChangeArrowheads="1"/>
          </p:cNvSpPr>
          <p:nvPr>
            <p:ph type="sldNum" sz="quarter" idx="12"/>
          </p:nvPr>
        </p:nvSpPr>
        <p:spPr>
          <a:xfrm>
            <a:off x="6553200" y="6245225"/>
            <a:ext cx="19812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D6D31EFC-71DD-4F8A-A58D-3706DA0B92C9}" type="slidenum">
              <a:rPr lang="zh-CN" altLang="en-US"/>
              <a:pPr/>
              <a:t>‹#›</a:t>
            </a:fld>
            <a:endParaRPr lang="en-US" altLang="zh-CN"/>
          </a:p>
        </p:txBody>
      </p:sp>
    </p:spTree>
    <p:extLst>
      <p:ext uri="{BB962C8B-B14F-4D97-AF65-F5344CB8AC3E}">
        <p14:creationId xmlns:p14="http://schemas.microsoft.com/office/powerpoint/2010/main" val="3548200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61138" y="333375"/>
            <a:ext cx="2006600" cy="56864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539750" y="333375"/>
            <a:ext cx="5868988" cy="56864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6">
            <a:extLst>
              <a:ext uri="{FF2B5EF4-FFF2-40B4-BE49-F238E27FC236}">
                <a16:creationId xmlns:a16="http://schemas.microsoft.com/office/drawing/2014/main" id="{709E4F1E-5E7F-4333-B991-6276ECEF5C12}"/>
              </a:ext>
            </a:extLst>
          </p:cNvPr>
          <p:cNvSpPr>
            <a:spLocks noGrp="1" noChangeArrowheads="1"/>
          </p:cNvSpPr>
          <p:nvPr>
            <p:ph type="dt" sz="half" idx="10"/>
          </p:nvPr>
        </p:nvSpPr>
        <p:spPr>
          <a:xfrm>
            <a:off x="609600" y="6245225"/>
            <a:ext cx="1981200" cy="476250"/>
          </a:xfrm>
          <a:prstGeom prst="rect">
            <a:avLst/>
          </a:prstGeom>
        </p:spPr>
        <p:txBody>
          <a:bodyPr/>
          <a:lstStyle>
            <a:lvl1pPr>
              <a:defRPr/>
            </a:lvl1pPr>
          </a:lstStyle>
          <a:p>
            <a:pPr>
              <a:defRPr/>
            </a:pPr>
            <a:endParaRPr lang="en-US" altLang="zh-CN"/>
          </a:p>
        </p:txBody>
      </p:sp>
      <p:sp>
        <p:nvSpPr>
          <p:cNvPr id="5" name="Rectangle 7">
            <a:extLst>
              <a:ext uri="{FF2B5EF4-FFF2-40B4-BE49-F238E27FC236}">
                <a16:creationId xmlns:a16="http://schemas.microsoft.com/office/drawing/2014/main" id="{C54B61C7-2770-4635-A2DE-64B0CCE4E167}"/>
              </a:ext>
            </a:extLst>
          </p:cNvPr>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ltLang="zh-CN"/>
          </a:p>
        </p:txBody>
      </p:sp>
      <p:sp>
        <p:nvSpPr>
          <p:cNvPr id="6" name="Rectangle 8">
            <a:extLst>
              <a:ext uri="{FF2B5EF4-FFF2-40B4-BE49-F238E27FC236}">
                <a16:creationId xmlns:a16="http://schemas.microsoft.com/office/drawing/2014/main" id="{474C547A-E9FC-41C0-AFB0-AA4E44FADA9D}"/>
              </a:ext>
            </a:extLst>
          </p:cNvPr>
          <p:cNvSpPr>
            <a:spLocks noGrp="1" noChangeArrowheads="1"/>
          </p:cNvSpPr>
          <p:nvPr>
            <p:ph type="sldNum" sz="quarter" idx="12"/>
          </p:nvPr>
        </p:nvSpPr>
        <p:spPr>
          <a:xfrm>
            <a:off x="6553200" y="6245225"/>
            <a:ext cx="19812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62CF5727-003A-463B-97AC-979E3189AA42}" type="slidenum">
              <a:rPr lang="zh-CN" altLang="en-US"/>
              <a:pPr/>
              <a:t>‹#›</a:t>
            </a:fld>
            <a:endParaRPr lang="en-US" altLang="zh-CN"/>
          </a:p>
        </p:txBody>
      </p:sp>
    </p:spTree>
    <p:extLst>
      <p:ext uri="{BB962C8B-B14F-4D97-AF65-F5344CB8AC3E}">
        <p14:creationId xmlns:p14="http://schemas.microsoft.com/office/powerpoint/2010/main" val="378266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6">
            <a:extLst>
              <a:ext uri="{FF2B5EF4-FFF2-40B4-BE49-F238E27FC236}">
                <a16:creationId xmlns:a16="http://schemas.microsoft.com/office/drawing/2014/main" id="{120CDA0B-379A-41A7-99E3-30B719A4EA03}"/>
              </a:ext>
            </a:extLst>
          </p:cNvPr>
          <p:cNvSpPr>
            <a:spLocks noGrp="1" noChangeArrowheads="1"/>
          </p:cNvSpPr>
          <p:nvPr>
            <p:ph type="dt" sz="half" idx="10"/>
          </p:nvPr>
        </p:nvSpPr>
        <p:spPr>
          <a:xfrm>
            <a:off x="609600" y="6245225"/>
            <a:ext cx="1981200" cy="476250"/>
          </a:xfrm>
          <a:prstGeom prst="rect">
            <a:avLst/>
          </a:prstGeom>
        </p:spPr>
        <p:txBody>
          <a:bodyPr/>
          <a:lstStyle>
            <a:lvl1pPr>
              <a:defRPr/>
            </a:lvl1pPr>
          </a:lstStyle>
          <a:p>
            <a:pPr>
              <a:defRPr/>
            </a:pPr>
            <a:endParaRPr lang="en-US" altLang="zh-CN"/>
          </a:p>
        </p:txBody>
      </p:sp>
      <p:sp>
        <p:nvSpPr>
          <p:cNvPr id="5" name="Rectangle 7">
            <a:extLst>
              <a:ext uri="{FF2B5EF4-FFF2-40B4-BE49-F238E27FC236}">
                <a16:creationId xmlns:a16="http://schemas.microsoft.com/office/drawing/2014/main" id="{A066E9EA-E9DC-4C47-9993-C13C5090A9CE}"/>
              </a:ext>
            </a:extLst>
          </p:cNvPr>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ltLang="zh-CN"/>
          </a:p>
        </p:txBody>
      </p:sp>
      <p:sp>
        <p:nvSpPr>
          <p:cNvPr id="6" name="Rectangle 8">
            <a:extLst>
              <a:ext uri="{FF2B5EF4-FFF2-40B4-BE49-F238E27FC236}">
                <a16:creationId xmlns:a16="http://schemas.microsoft.com/office/drawing/2014/main" id="{7DF8C392-8884-4C94-BE6E-8DA5A6133395}"/>
              </a:ext>
            </a:extLst>
          </p:cNvPr>
          <p:cNvSpPr>
            <a:spLocks noGrp="1" noChangeArrowheads="1"/>
          </p:cNvSpPr>
          <p:nvPr>
            <p:ph type="sldNum" sz="quarter" idx="12"/>
          </p:nvPr>
        </p:nvSpPr>
        <p:spPr>
          <a:xfrm>
            <a:off x="6553200" y="6245225"/>
            <a:ext cx="19812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AFF36953-4836-46CB-A2BF-6CBEB8E522C3}" type="slidenum">
              <a:rPr lang="zh-CN" altLang="en-US"/>
              <a:pPr/>
              <a:t>‹#›</a:t>
            </a:fld>
            <a:endParaRPr lang="en-US" altLang="zh-CN"/>
          </a:p>
        </p:txBody>
      </p:sp>
    </p:spTree>
    <p:extLst>
      <p:ext uri="{BB962C8B-B14F-4D97-AF65-F5344CB8AC3E}">
        <p14:creationId xmlns:p14="http://schemas.microsoft.com/office/powerpoint/2010/main" val="851627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62AE4183-9E9F-4C71-914F-0D709DBCFF59}"/>
              </a:ext>
            </a:extLst>
          </p:cNvPr>
          <p:cNvSpPr>
            <a:spLocks noGrp="1" noChangeArrowheads="1"/>
          </p:cNvSpPr>
          <p:nvPr>
            <p:ph type="dt" sz="half" idx="10"/>
          </p:nvPr>
        </p:nvSpPr>
        <p:spPr>
          <a:xfrm>
            <a:off x="609600" y="6245225"/>
            <a:ext cx="1981200" cy="476250"/>
          </a:xfrm>
          <a:prstGeom prst="rect">
            <a:avLst/>
          </a:prstGeom>
        </p:spPr>
        <p:txBody>
          <a:bodyPr/>
          <a:lstStyle>
            <a:lvl1pPr>
              <a:defRPr/>
            </a:lvl1pPr>
          </a:lstStyle>
          <a:p>
            <a:pPr>
              <a:defRPr/>
            </a:pPr>
            <a:endParaRPr lang="en-US" altLang="zh-CN"/>
          </a:p>
        </p:txBody>
      </p:sp>
      <p:sp>
        <p:nvSpPr>
          <p:cNvPr id="5" name="Rectangle 7">
            <a:extLst>
              <a:ext uri="{FF2B5EF4-FFF2-40B4-BE49-F238E27FC236}">
                <a16:creationId xmlns:a16="http://schemas.microsoft.com/office/drawing/2014/main" id="{09320339-3FAF-4334-9204-7310574C655D}"/>
              </a:ext>
            </a:extLst>
          </p:cNvPr>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ltLang="zh-CN"/>
          </a:p>
        </p:txBody>
      </p:sp>
      <p:sp>
        <p:nvSpPr>
          <p:cNvPr id="6" name="Rectangle 8">
            <a:extLst>
              <a:ext uri="{FF2B5EF4-FFF2-40B4-BE49-F238E27FC236}">
                <a16:creationId xmlns:a16="http://schemas.microsoft.com/office/drawing/2014/main" id="{48623551-8C43-4F30-9235-9C885A1A7647}"/>
              </a:ext>
            </a:extLst>
          </p:cNvPr>
          <p:cNvSpPr>
            <a:spLocks noGrp="1" noChangeArrowheads="1"/>
          </p:cNvSpPr>
          <p:nvPr>
            <p:ph type="sldNum" sz="quarter" idx="12"/>
          </p:nvPr>
        </p:nvSpPr>
        <p:spPr>
          <a:xfrm>
            <a:off x="6553200" y="6245225"/>
            <a:ext cx="19812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CF02A55F-4B56-408B-8436-30214D10734E}" type="slidenum">
              <a:rPr lang="zh-CN" altLang="en-US"/>
              <a:pPr/>
              <a:t>‹#›</a:t>
            </a:fld>
            <a:endParaRPr lang="en-US" altLang="zh-CN"/>
          </a:p>
        </p:txBody>
      </p:sp>
    </p:spTree>
    <p:extLst>
      <p:ext uri="{BB962C8B-B14F-4D97-AF65-F5344CB8AC3E}">
        <p14:creationId xmlns:p14="http://schemas.microsoft.com/office/powerpoint/2010/main" val="2018178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566738" y="1752600"/>
            <a:ext cx="3924300" cy="4267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3438" y="1752600"/>
            <a:ext cx="3924300" cy="42672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6">
            <a:extLst>
              <a:ext uri="{FF2B5EF4-FFF2-40B4-BE49-F238E27FC236}">
                <a16:creationId xmlns:a16="http://schemas.microsoft.com/office/drawing/2014/main" id="{9D7D243E-83EB-4A67-B774-FF824C084AD5}"/>
              </a:ext>
            </a:extLst>
          </p:cNvPr>
          <p:cNvSpPr>
            <a:spLocks noGrp="1" noChangeArrowheads="1"/>
          </p:cNvSpPr>
          <p:nvPr>
            <p:ph type="dt" sz="half" idx="10"/>
          </p:nvPr>
        </p:nvSpPr>
        <p:spPr>
          <a:xfrm>
            <a:off x="609600" y="6245225"/>
            <a:ext cx="1981200" cy="476250"/>
          </a:xfrm>
          <a:prstGeom prst="rect">
            <a:avLst/>
          </a:prstGeom>
        </p:spPr>
        <p:txBody>
          <a:bodyPr/>
          <a:lstStyle>
            <a:lvl1pPr>
              <a:defRPr/>
            </a:lvl1pPr>
          </a:lstStyle>
          <a:p>
            <a:pPr>
              <a:defRPr/>
            </a:pPr>
            <a:endParaRPr lang="en-US" altLang="zh-CN"/>
          </a:p>
        </p:txBody>
      </p:sp>
      <p:sp>
        <p:nvSpPr>
          <p:cNvPr id="6" name="Rectangle 7">
            <a:extLst>
              <a:ext uri="{FF2B5EF4-FFF2-40B4-BE49-F238E27FC236}">
                <a16:creationId xmlns:a16="http://schemas.microsoft.com/office/drawing/2014/main" id="{69786847-7FBC-4B46-96D7-6257BEA60E5B}"/>
              </a:ext>
            </a:extLst>
          </p:cNvPr>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ltLang="zh-CN"/>
          </a:p>
        </p:txBody>
      </p:sp>
      <p:sp>
        <p:nvSpPr>
          <p:cNvPr id="7" name="Rectangle 8">
            <a:extLst>
              <a:ext uri="{FF2B5EF4-FFF2-40B4-BE49-F238E27FC236}">
                <a16:creationId xmlns:a16="http://schemas.microsoft.com/office/drawing/2014/main" id="{84DA7FC6-72A2-4805-B096-D0949A541A47}"/>
              </a:ext>
            </a:extLst>
          </p:cNvPr>
          <p:cNvSpPr>
            <a:spLocks noGrp="1" noChangeArrowheads="1"/>
          </p:cNvSpPr>
          <p:nvPr>
            <p:ph type="sldNum" sz="quarter" idx="12"/>
          </p:nvPr>
        </p:nvSpPr>
        <p:spPr>
          <a:xfrm>
            <a:off x="6553200" y="6245225"/>
            <a:ext cx="19812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6A52A4FE-600C-4B45-949E-C279EBF79580}" type="slidenum">
              <a:rPr lang="zh-CN" altLang="en-US"/>
              <a:pPr/>
              <a:t>‹#›</a:t>
            </a:fld>
            <a:endParaRPr lang="en-US" altLang="zh-CN"/>
          </a:p>
        </p:txBody>
      </p:sp>
    </p:spTree>
    <p:extLst>
      <p:ext uri="{BB962C8B-B14F-4D97-AF65-F5344CB8AC3E}">
        <p14:creationId xmlns:p14="http://schemas.microsoft.com/office/powerpoint/2010/main" val="3520432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6">
            <a:extLst>
              <a:ext uri="{FF2B5EF4-FFF2-40B4-BE49-F238E27FC236}">
                <a16:creationId xmlns:a16="http://schemas.microsoft.com/office/drawing/2014/main" id="{9B5AFD6A-0E32-4876-ABF6-6DD901D535F0}"/>
              </a:ext>
            </a:extLst>
          </p:cNvPr>
          <p:cNvSpPr>
            <a:spLocks noGrp="1" noChangeArrowheads="1"/>
          </p:cNvSpPr>
          <p:nvPr>
            <p:ph type="dt" sz="half" idx="10"/>
          </p:nvPr>
        </p:nvSpPr>
        <p:spPr>
          <a:xfrm>
            <a:off x="609600" y="6245225"/>
            <a:ext cx="1981200" cy="476250"/>
          </a:xfrm>
          <a:prstGeom prst="rect">
            <a:avLst/>
          </a:prstGeom>
        </p:spPr>
        <p:txBody>
          <a:bodyPr/>
          <a:lstStyle>
            <a:lvl1pPr>
              <a:defRPr/>
            </a:lvl1pPr>
          </a:lstStyle>
          <a:p>
            <a:pPr>
              <a:defRPr/>
            </a:pPr>
            <a:endParaRPr lang="en-US" altLang="zh-CN"/>
          </a:p>
        </p:txBody>
      </p:sp>
      <p:sp>
        <p:nvSpPr>
          <p:cNvPr id="8" name="Rectangle 7">
            <a:extLst>
              <a:ext uri="{FF2B5EF4-FFF2-40B4-BE49-F238E27FC236}">
                <a16:creationId xmlns:a16="http://schemas.microsoft.com/office/drawing/2014/main" id="{D5B4F87E-8493-4F20-A646-550026BE69F0}"/>
              </a:ext>
            </a:extLst>
          </p:cNvPr>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ltLang="zh-CN"/>
          </a:p>
        </p:txBody>
      </p:sp>
      <p:sp>
        <p:nvSpPr>
          <p:cNvPr id="9" name="Rectangle 8">
            <a:extLst>
              <a:ext uri="{FF2B5EF4-FFF2-40B4-BE49-F238E27FC236}">
                <a16:creationId xmlns:a16="http://schemas.microsoft.com/office/drawing/2014/main" id="{1A5591D4-EE12-4056-9CC0-A78329777D3C}"/>
              </a:ext>
            </a:extLst>
          </p:cNvPr>
          <p:cNvSpPr>
            <a:spLocks noGrp="1" noChangeArrowheads="1"/>
          </p:cNvSpPr>
          <p:nvPr>
            <p:ph type="sldNum" sz="quarter" idx="12"/>
          </p:nvPr>
        </p:nvSpPr>
        <p:spPr>
          <a:xfrm>
            <a:off x="6553200" y="6245225"/>
            <a:ext cx="19812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BF0E5239-C136-4F69-B20A-430D0CD1644A}" type="slidenum">
              <a:rPr lang="zh-CN" altLang="en-US"/>
              <a:pPr/>
              <a:t>‹#›</a:t>
            </a:fld>
            <a:endParaRPr lang="en-US" altLang="zh-CN"/>
          </a:p>
        </p:txBody>
      </p:sp>
    </p:spTree>
    <p:extLst>
      <p:ext uri="{BB962C8B-B14F-4D97-AF65-F5344CB8AC3E}">
        <p14:creationId xmlns:p14="http://schemas.microsoft.com/office/powerpoint/2010/main" val="1450184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6">
            <a:extLst>
              <a:ext uri="{FF2B5EF4-FFF2-40B4-BE49-F238E27FC236}">
                <a16:creationId xmlns:a16="http://schemas.microsoft.com/office/drawing/2014/main" id="{3E7C109F-B1A0-4031-A6F4-20DB64840762}"/>
              </a:ext>
            </a:extLst>
          </p:cNvPr>
          <p:cNvSpPr>
            <a:spLocks noGrp="1" noChangeArrowheads="1"/>
          </p:cNvSpPr>
          <p:nvPr>
            <p:ph type="dt" sz="half" idx="10"/>
          </p:nvPr>
        </p:nvSpPr>
        <p:spPr>
          <a:xfrm>
            <a:off x="609600" y="6245225"/>
            <a:ext cx="1981200" cy="476250"/>
          </a:xfrm>
          <a:prstGeom prst="rect">
            <a:avLst/>
          </a:prstGeom>
        </p:spPr>
        <p:txBody>
          <a:bodyPr/>
          <a:lstStyle>
            <a:lvl1pPr>
              <a:defRPr/>
            </a:lvl1pPr>
          </a:lstStyle>
          <a:p>
            <a:pPr>
              <a:defRPr/>
            </a:pPr>
            <a:endParaRPr lang="en-US" altLang="zh-CN"/>
          </a:p>
        </p:txBody>
      </p:sp>
      <p:sp>
        <p:nvSpPr>
          <p:cNvPr id="4" name="Rectangle 7">
            <a:extLst>
              <a:ext uri="{FF2B5EF4-FFF2-40B4-BE49-F238E27FC236}">
                <a16:creationId xmlns:a16="http://schemas.microsoft.com/office/drawing/2014/main" id="{FA479B0B-2525-425D-A25F-27508451708E}"/>
              </a:ext>
            </a:extLst>
          </p:cNvPr>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ltLang="zh-CN"/>
          </a:p>
        </p:txBody>
      </p:sp>
      <p:sp>
        <p:nvSpPr>
          <p:cNvPr id="5" name="Rectangle 8">
            <a:extLst>
              <a:ext uri="{FF2B5EF4-FFF2-40B4-BE49-F238E27FC236}">
                <a16:creationId xmlns:a16="http://schemas.microsoft.com/office/drawing/2014/main" id="{8AFFE861-B187-4AB9-8BDD-0A755D082221}"/>
              </a:ext>
            </a:extLst>
          </p:cNvPr>
          <p:cNvSpPr>
            <a:spLocks noGrp="1" noChangeArrowheads="1"/>
          </p:cNvSpPr>
          <p:nvPr>
            <p:ph type="sldNum" sz="quarter" idx="12"/>
          </p:nvPr>
        </p:nvSpPr>
        <p:spPr>
          <a:xfrm>
            <a:off x="6553200" y="6245225"/>
            <a:ext cx="19812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801F4023-71E5-4791-84F5-DB3B34E88189}" type="slidenum">
              <a:rPr lang="zh-CN" altLang="en-US"/>
              <a:pPr/>
              <a:t>‹#›</a:t>
            </a:fld>
            <a:endParaRPr lang="en-US" altLang="zh-CN"/>
          </a:p>
        </p:txBody>
      </p:sp>
    </p:spTree>
    <p:extLst>
      <p:ext uri="{BB962C8B-B14F-4D97-AF65-F5344CB8AC3E}">
        <p14:creationId xmlns:p14="http://schemas.microsoft.com/office/powerpoint/2010/main" val="2548239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EEF1A65E-600D-4639-9311-23F8950DDA00}"/>
              </a:ext>
            </a:extLst>
          </p:cNvPr>
          <p:cNvSpPr>
            <a:spLocks noGrp="1" noChangeArrowheads="1"/>
          </p:cNvSpPr>
          <p:nvPr>
            <p:ph type="dt" sz="half" idx="10"/>
          </p:nvPr>
        </p:nvSpPr>
        <p:spPr>
          <a:xfrm>
            <a:off x="609600" y="6245225"/>
            <a:ext cx="1981200" cy="476250"/>
          </a:xfrm>
          <a:prstGeom prst="rect">
            <a:avLst/>
          </a:prstGeom>
        </p:spPr>
        <p:txBody>
          <a:bodyPr/>
          <a:lstStyle>
            <a:lvl1pPr>
              <a:defRPr/>
            </a:lvl1pPr>
          </a:lstStyle>
          <a:p>
            <a:pPr>
              <a:defRPr/>
            </a:pPr>
            <a:endParaRPr lang="en-US" altLang="zh-CN"/>
          </a:p>
        </p:txBody>
      </p:sp>
      <p:sp>
        <p:nvSpPr>
          <p:cNvPr id="3" name="Rectangle 7">
            <a:extLst>
              <a:ext uri="{FF2B5EF4-FFF2-40B4-BE49-F238E27FC236}">
                <a16:creationId xmlns:a16="http://schemas.microsoft.com/office/drawing/2014/main" id="{CFEC93E3-D63A-4E67-AF83-3A0661AD2B1D}"/>
              </a:ext>
            </a:extLst>
          </p:cNvPr>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ltLang="zh-CN"/>
          </a:p>
        </p:txBody>
      </p:sp>
      <p:sp>
        <p:nvSpPr>
          <p:cNvPr id="4" name="Rectangle 8">
            <a:extLst>
              <a:ext uri="{FF2B5EF4-FFF2-40B4-BE49-F238E27FC236}">
                <a16:creationId xmlns:a16="http://schemas.microsoft.com/office/drawing/2014/main" id="{803DAEB7-47E3-4E9F-A55C-DF597D46E734}"/>
              </a:ext>
            </a:extLst>
          </p:cNvPr>
          <p:cNvSpPr>
            <a:spLocks noGrp="1" noChangeArrowheads="1"/>
          </p:cNvSpPr>
          <p:nvPr>
            <p:ph type="sldNum" sz="quarter" idx="12"/>
          </p:nvPr>
        </p:nvSpPr>
        <p:spPr>
          <a:xfrm>
            <a:off x="6553200" y="6245225"/>
            <a:ext cx="19812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1520FD9A-3FF6-4C95-9668-DCCA53334F3F}" type="slidenum">
              <a:rPr lang="zh-CN" altLang="en-US"/>
              <a:pPr/>
              <a:t>‹#›</a:t>
            </a:fld>
            <a:endParaRPr lang="en-US" altLang="zh-CN"/>
          </a:p>
        </p:txBody>
      </p:sp>
    </p:spTree>
    <p:extLst>
      <p:ext uri="{BB962C8B-B14F-4D97-AF65-F5344CB8AC3E}">
        <p14:creationId xmlns:p14="http://schemas.microsoft.com/office/powerpoint/2010/main" val="1472474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864FA000-E423-4636-9542-DC7E8EA9B4B8}"/>
              </a:ext>
            </a:extLst>
          </p:cNvPr>
          <p:cNvSpPr>
            <a:spLocks noGrp="1" noChangeArrowheads="1"/>
          </p:cNvSpPr>
          <p:nvPr>
            <p:ph type="dt" sz="half" idx="10"/>
          </p:nvPr>
        </p:nvSpPr>
        <p:spPr>
          <a:xfrm>
            <a:off x="609600" y="6245225"/>
            <a:ext cx="1981200" cy="476250"/>
          </a:xfrm>
          <a:prstGeom prst="rect">
            <a:avLst/>
          </a:prstGeom>
        </p:spPr>
        <p:txBody>
          <a:bodyPr/>
          <a:lstStyle>
            <a:lvl1pPr>
              <a:defRPr/>
            </a:lvl1pPr>
          </a:lstStyle>
          <a:p>
            <a:pPr>
              <a:defRPr/>
            </a:pPr>
            <a:endParaRPr lang="en-US" altLang="zh-CN"/>
          </a:p>
        </p:txBody>
      </p:sp>
      <p:sp>
        <p:nvSpPr>
          <p:cNvPr id="6" name="Rectangle 7">
            <a:extLst>
              <a:ext uri="{FF2B5EF4-FFF2-40B4-BE49-F238E27FC236}">
                <a16:creationId xmlns:a16="http://schemas.microsoft.com/office/drawing/2014/main" id="{F1B13099-9C18-48D9-8835-D5B068CA04E7}"/>
              </a:ext>
            </a:extLst>
          </p:cNvPr>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ltLang="zh-CN"/>
          </a:p>
        </p:txBody>
      </p:sp>
      <p:sp>
        <p:nvSpPr>
          <p:cNvPr id="7" name="Rectangle 8">
            <a:extLst>
              <a:ext uri="{FF2B5EF4-FFF2-40B4-BE49-F238E27FC236}">
                <a16:creationId xmlns:a16="http://schemas.microsoft.com/office/drawing/2014/main" id="{8F17119A-C8B0-47D0-824A-CA4A79A6A043}"/>
              </a:ext>
            </a:extLst>
          </p:cNvPr>
          <p:cNvSpPr>
            <a:spLocks noGrp="1" noChangeArrowheads="1"/>
          </p:cNvSpPr>
          <p:nvPr>
            <p:ph type="sldNum" sz="quarter" idx="12"/>
          </p:nvPr>
        </p:nvSpPr>
        <p:spPr>
          <a:xfrm>
            <a:off x="6553200" y="6245225"/>
            <a:ext cx="19812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C0F0C9C9-4C55-4A36-90C4-159312A57DEE}" type="slidenum">
              <a:rPr lang="zh-CN" altLang="en-US"/>
              <a:pPr/>
              <a:t>‹#›</a:t>
            </a:fld>
            <a:endParaRPr lang="en-US" altLang="zh-CN"/>
          </a:p>
        </p:txBody>
      </p:sp>
    </p:spTree>
    <p:extLst>
      <p:ext uri="{BB962C8B-B14F-4D97-AF65-F5344CB8AC3E}">
        <p14:creationId xmlns:p14="http://schemas.microsoft.com/office/powerpoint/2010/main" val="4212589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2A4FF8DC-5218-45FA-A076-270278447BB0}"/>
              </a:ext>
            </a:extLst>
          </p:cNvPr>
          <p:cNvSpPr>
            <a:spLocks noGrp="1" noChangeArrowheads="1"/>
          </p:cNvSpPr>
          <p:nvPr>
            <p:ph type="dt" sz="half" idx="10"/>
          </p:nvPr>
        </p:nvSpPr>
        <p:spPr>
          <a:xfrm>
            <a:off x="609600" y="6245225"/>
            <a:ext cx="1981200" cy="476250"/>
          </a:xfrm>
          <a:prstGeom prst="rect">
            <a:avLst/>
          </a:prstGeom>
        </p:spPr>
        <p:txBody>
          <a:bodyPr/>
          <a:lstStyle>
            <a:lvl1pPr>
              <a:defRPr/>
            </a:lvl1pPr>
          </a:lstStyle>
          <a:p>
            <a:pPr>
              <a:defRPr/>
            </a:pPr>
            <a:endParaRPr lang="en-US" altLang="zh-CN"/>
          </a:p>
        </p:txBody>
      </p:sp>
      <p:sp>
        <p:nvSpPr>
          <p:cNvPr id="6" name="Rectangle 7">
            <a:extLst>
              <a:ext uri="{FF2B5EF4-FFF2-40B4-BE49-F238E27FC236}">
                <a16:creationId xmlns:a16="http://schemas.microsoft.com/office/drawing/2014/main" id="{3162EB2D-6559-466E-81F5-C351B8AF72BA}"/>
              </a:ext>
            </a:extLst>
          </p:cNvPr>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ltLang="zh-CN"/>
          </a:p>
        </p:txBody>
      </p:sp>
      <p:sp>
        <p:nvSpPr>
          <p:cNvPr id="7" name="Rectangle 8">
            <a:extLst>
              <a:ext uri="{FF2B5EF4-FFF2-40B4-BE49-F238E27FC236}">
                <a16:creationId xmlns:a16="http://schemas.microsoft.com/office/drawing/2014/main" id="{0B40CAD3-5EA0-4BA6-BCA3-1186D91E83F3}"/>
              </a:ext>
            </a:extLst>
          </p:cNvPr>
          <p:cNvSpPr>
            <a:spLocks noGrp="1" noChangeArrowheads="1"/>
          </p:cNvSpPr>
          <p:nvPr>
            <p:ph type="sldNum" sz="quarter" idx="12"/>
          </p:nvPr>
        </p:nvSpPr>
        <p:spPr>
          <a:xfrm>
            <a:off x="6553200" y="6245225"/>
            <a:ext cx="19812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8DA92E80-7C69-4686-AE6D-ED3E6B907052}" type="slidenum">
              <a:rPr lang="zh-CN" altLang="en-US"/>
              <a:pPr/>
              <a:t>‹#›</a:t>
            </a:fld>
            <a:endParaRPr lang="en-US" altLang="zh-CN"/>
          </a:p>
        </p:txBody>
      </p:sp>
    </p:spTree>
    <p:extLst>
      <p:ext uri="{BB962C8B-B14F-4D97-AF65-F5344CB8AC3E}">
        <p14:creationId xmlns:p14="http://schemas.microsoft.com/office/powerpoint/2010/main" val="1829302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3">
            <a:extLst>
              <a:ext uri="{FF2B5EF4-FFF2-40B4-BE49-F238E27FC236}">
                <a16:creationId xmlns:a16="http://schemas.microsoft.com/office/drawing/2014/main" id="{F68475D1-9DFC-4B1C-AA4E-FA39AEBAFB3F}"/>
              </a:ext>
            </a:extLst>
          </p:cNvPr>
          <p:cNvSpPr>
            <a:spLocks noGrp="1" noChangeArrowheads="1"/>
          </p:cNvSpPr>
          <p:nvPr>
            <p:ph type="title"/>
          </p:nvPr>
        </p:nvSpPr>
        <p:spPr bwMode="auto">
          <a:xfrm>
            <a:off x="395288" y="34925"/>
            <a:ext cx="7632700" cy="881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zh-CN" altLang="en-US"/>
              <a:t>单击此处编辑母版标题样式</a:t>
            </a:r>
          </a:p>
        </p:txBody>
      </p:sp>
      <p:sp>
        <p:nvSpPr>
          <p:cNvPr id="1027" name="Rectangle 4">
            <a:extLst>
              <a:ext uri="{FF2B5EF4-FFF2-40B4-BE49-F238E27FC236}">
                <a16:creationId xmlns:a16="http://schemas.microsoft.com/office/drawing/2014/main" id="{90F6648C-D82A-41B5-98E6-5230D639AB36}"/>
              </a:ext>
            </a:extLst>
          </p:cNvPr>
          <p:cNvSpPr>
            <a:spLocks noGrp="1" noChangeArrowheads="1"/>
          </p:cNvSpPr>
          <p:nvPr>
            <p:ph type="body" idx="1"/>
          </p:nvPr>
        </p:nvSpPr>
        <p:spPr bwMode="auto">
          <a:xfrm>
            <a:off x="566738" y="17526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AutoShape 5">
            <a:extLst>
              <a:ext uri="{FF2B5EF4-FFF2-40B4-BE49-F238E27FC236}">
                <a16:creationId xmlns:a16="http://schemas.microsoft.com/office/drawing/2014/main" id="{76E3CD02-619B-4E5D-946B-DC399C3B5359}"/>
              </a:ext>
            </a:extLst>
          </p:cNvPr>
          <p:cNvSpPr>
            <a:spLocks noChangeArrowheads="1"/>
          </p:cNvSpPr>
          <p:nvPr/>
        </p:nvSpPr>
        <p:spPr bwMode="auto">
          <a:xfrm>
            <a:off x="539750" y="927100"/>
            <a:ext cx="8208963" cy="122238"/>
          </a:xfrm>
          <a:custGeom>
            <a:avLst/>
            <a:gdLst>
              <a:gd name="T0" fmla="*/ 0 w 1000"/>
              <a:gd name="T1" fmla="*/ 0 h 1000"/>
              <a:gd name="T2" fmla="*/ 0 w 1000"/>
              <a:gd name="T3" fmla="*/ 0 h 1000"/>
              <a:gd name="T4" fmla="*/ 0 w 1000"/>
              <a:gd name="T5" fmla="*/ 0 h 1000"/>
              <a:gd name="T6" fmla="*/ 0 w 1000"/>
              <a:gd name="T7" fmla="*/ 0 h 1000"/>
              <a:gd name="T8" fmla="*/ 0 w 1000"/>
              <a:gd name="T9" fmla="*/ 0 h 1000"/>
              <a:gd name="T10" fmla="*/ 0 w 1000"/>
              <a:gd name="T11" fmla="*/ 0 h 1000"/>
              <a:gd name="T12" fmla="*/ 0 60000 65536"/>
              <a:gd name="T13" fmla="*/ 0 60000 65536"/>
              <a:gd name="T14" fmla="*/ 0 60000 65536"/>
              <a:gd name="T15" fmla="*/ 0 60000 65536"/>
              <a:gd name="T16" fmla="*/ 0 60000 65536"/>
              <a:gd name="T17" fmla="*/ 0 60000 65536"/>
              <a:gd name="T18" fmla="*/ 3163 w 1000"/>
              <a:gd name="T19" fmla="*/ 3163 h 1000"/>
              <a:gd name="T20" fmla="*/ 18437 w 1000"/>
              <a:gd name="T21" fmla="*/ 18437 h 1000"/>
            </a:gdLst>
            <a:ahLst/>
            <a:cxnLst>
              <a:cxn ang="T12">
                <a:pos x="T0" y="T1"/>
              </a:cxn>
              <a:cxn ang="T13">
                <a:pos x="T2" y="T3"/>
              </a:cxn>
              <a:cxn ang="T14">
                <a:pos x="T4" y="T5"/>
              </a:cxn>
              <a:cxn ang="T15">
                <a:pos x="T6" y="T7"/>
              </a:cxn>
              <a:cxn ang="T16">
                <a:pos x="T8" y="T9"/>
              </a:cxn>
              <a:cxn ang="T17">
                <a:pos x="T10" y="T11"/>
              </a:cxn>
            </a:cxnLst>
            <a:rect l="T18" t="T19" r="T20" b="T21"/>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A40000"/>
          </a:solidFill>
          <a:ln w="9525">
            <a:solidFill>
              <a:schemeClr val="accent2"/>
            </a:solidFill>
            <a:miter lim="800000"/>
            <a:headEnd/>
            <a:tailEnd/>
          </a:ln>
        </p:spPr>
        <p:txBody>
          <a:bodyPr/>
          <a:lstStyle/>
          <a:p>
            <a:endParaRPr lang="zh-CN" altLang="en-US"/>
          </a:p>
        </p:txBody>
      </p:sp>
      <p:pic>
        <p:nvPicPr>
          <p:cNvPr id="1029" name="Picture 14" descr="未标题-1 拷贝">
            <a:extLst>
              <a:ext uri="{FF2B5EF4-FFF2-40B4-BE49-F238E27FC236}">
                <a16:creationId xmlns:a16="http://schemas.microsoft.com/office/drawing/2014/main" id="{2BB9A4D6-15A7-470B-9039-ACBF06D17019}"/>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832475" y="296863"/>
            <a:ext cx="6477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7">
            <a:extLst>
              <a:ext uri="{FF2B5EF4-FFF2-40B4-BE49-F238E27FC236}">
                <a16:creationId xmlns:a16="http://schemas.microsoft.com/office/drawing/2014/main" id="{465FDA1F-74A1-453F-87BA-791C375A011A}"/>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t="4088"/>
          <a:stretch>
            <a:fillRect/>
          </a:stretch>
        </p:blipFill>
        <p:spPr bwMode="auto">
          <a:xfrm>
            <a:off x="6535738" y="303213"/>
            <a:ext cx="2266950" cy="48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1" name="Freeform 25">
            <a:extLst>
              <a:ext uri="{FF2B5EF4-FFF2-40B4-BE49-F238E27FC236}">
                <a16:creationId xmlns:a16="http://schemas.microsoft.com/office/drawing/2014/main" id="{F52951B6-7FA0-4C9B-BEC6-0952F9A2401E}"/>
              </a:ext>
            </a:extLst>
          </p:cNvPr>
          <p:cNvSpPr>
            <a:spLocks/>
          </p:cNvSpPr>
          <p:nvPr userDrawn="1"/>
        </p:nvSpPr>
        <p:spPr bwMode="gray">
          <a:xfrm>
            <a:off x="0" y="6372225"/>
            <a:ext cx="9151938" cy="382588"/>
          </a:xfrm>
          <a:custGeom>
            <a:avLst/>
            <a:gdLst>
              <a:gd name="T0" fmla="*/ 10284408 w 5651"/>
              <a:gd name="T1" fmla="*/ 606429763 h 198"/>
              <a:gd name="T2" fmla="*/ 2147483646 w 5651"/>
              <a:gd name="T3" fmla="*/ 606429763 h 198"/>
              <a:gd name="T4" fmla="*/ 2147483646 w 5651"/>
              <a:gd name="T5" fmla="*/ 287900998 h 198"/>
              <a:gd name="T6" fmla="*/ 2147483646 w 5651"/>
              <a:gd name="T7" fmla="*/ 287900998 h 198"/>
              <a:gd name="T8" fmla="*/ 2147483646 w 5651"/>
              <a:gd name="T9" fmla="*/ 6125553 h 198"/>
              <a:gd name="T10" fmla="*/ 0 w 5651"/>
              <a:gd name="T11" fmla="*/ 0 h 198"/>
              <a:gd name="T12" fmla="*/ 10284408 w 5651"/>
              <a:gd name="T13" fmla="*/ 606429763 h 1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651" h="198">
                <a:moveTo>
                  <a:pt x="4" y="198"/>
                </a:moveTo>
                <a:lnTo>
                  <a:pt x="5651" y="198"/>
                </a:lnTo>
                <a:lnTo>
                  <a:pt x="5646" y="94"/>
                </a:lnTo>
                <a:lnTo>
                  <a:pt x="1491" y="94"/>
                </a:lnTo>
                <a:lnTo>
                  <a:pt x="1343" y="2"/>
                </a:lnTo>
                <a:lnTo>
                  <a:pt x="0" y="0"/>
                </a:lnTo>
                <a:lnTo>
                  <a:pt x="4" y="198"/>
                </a:lnTo>
                <a:close/>
              </a:path>
            </a:pathLst>
          </a:custGeom>
          <a:solidFill>
            <a:srgbClr val="FF858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32" name="Freeform 26">
            <a:extLst>
              <a:ext uri="{FF2B5EF4-FFF2-40B4-BE49-F238E27FC236}">
                <a16:creationId xmlns:a16="http://schemas.microsoft.com/office/drawing/2014/main" id="{B4B6B537-EDF7-48D6-8FD8-0225E6F50D54}"/>
              </a:ext>
            </a:extLst>
          </p:cNvPr>
          <p:cNvSpPr>
            <a:spLocks/>
          </p:cNvSpPr>
          <p:nvPr userDrawn="1"/>
        </p:nvSpPr>
        <p:spPr bwMode="gray">
          <a:xfrm>
            <a:off x="0" y="6426200"/>
            <a:ext cx="9142413" cy="339725"/>
          </a:xfrm>
          <a:custGeom>
            <a:avLst/>
            <a:gdLst>
              <a:gd name="T0" fmla="*/ 0 w 5650"/>
              <a:gd name="T1" fmla="*/ 539048325 h 176"/>
              <a:gd name="T2" fmla="*/ 2147483646 w 5650"/>
              <a:gd name="T3" fmla="*/ 517609868 h 176"/>
              <a:gd name="T4" fmla="*/ 2147483646 w 5650"/>
              <a:gd name="T5" fmla="*/ 290964549 h 176"/>
              <a:gd name="T6" fmla="*/ 2147483646 w 5650"/>
              <a:gd name="T7" fmla="*/ 290964549 h 176"/>
              <a:gd name="T8" fmla="*/ 2147483646 w 5650"/>
              <a:gd name="T9" fmla="*/ 9189288 h 176"/>
              <a:gd name="T10" fmla="*/ 0 w 5650"/>
              <a:gd name="T11" fmla="*/ 0 h 176"/>
              <a:gd name="T12" fmla="*/ 0 w 5650"/>
              <a:gd name="T13" fmla="*/ 539048325 h 1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650" h="176">
                <a:moveTo>
                  <a:pt x="0" y="176"/>
                </a:moveTo>
                <a:lnTo>
                  <a:pt x="5650" y="169"/>
                </a:lnTo>
                <a:lnTo>
                  <a:pt x="5646" y="95"/>
                </a:lnTo>
                <a:lnTo>
                  <a:pt x="1478" y="95"/>
                </a:lnTo>
                <a:lnTo>
                  <a:pt x="1317" y="3"/>
                </a:lnTo>
                <a:lnTo>
                  <a:pt x="0" y="0"/>
                </a:lnTo>
                <a:lnTo>
                  <a:pt x="0" y="176"/>
                </a:lnTo>
                <a:close/>
              </a:path>
            </a:pathLst>
          </a:custGeom>
          <a:solidFill>
            <a:srgbClr val="A4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034" name="Rectangle 32">
            <a:extLst>
              <a:ext uri="{FF2B5EF4-FFF2-40B4-BE49-F238E27FC236}">
                <a16:creationId xmlns:a16="http://schemas.microsoft.com/office/drawing/2014/main" id="{32DB5C42-0A01-4F52-9E2E-9B2A1323CCC0}"/>
              </a:ext>
            </a:extLst>
          </p:cNvPr>
          <p:cNvSpPr>
            <a:spLocks noChangeArrowheads="1"/>
          </p:cNvSpPr>
          <p:nvPr userDrawn="1"/>
        </p:nvSpPr>
        <p:spPr bwMode="gray">
          <a:xfrm flipV="1">
            <a:off x="0" y="6707188"/>
            <a:ext cx="9144000" cy="68262"/>
          </a:xfrm>
          <a:prstGeom prst="rect">
            <a:avLst/>
          </a:prstGeom>
          <a:solidFill>
            <a:srgbClr val="C5C5C5"/>
          </a:solidFill>
          <a:ln>
            <a:noFill/>
          </a:ln>
        </p:spPr>
        <p:txBody>
          <a:bodyPr wrap="none" anchor="ct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defRPr/>
            </a:pPr>
            <a:endParaRPr lang="zh-CN" altLang="en-US"/>
          </a:p>
        </p:txBody>
      </p:sp>
    </p:spTree>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txStyles>
    <p:titleStyle>
      <a:lvl1pPr algn="l" rtl="0" eaLnBrk="0" fontAlgn="base" hangingPunct="0">
        <a:spcBef>
          <a:spcPct val="0"/>
        </a:spcBef>
        <a:spcAft>
          <a:spcPct val="0"/>
        </a:spcAft>
        <a:defRPr sz="3800" kern="12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anose="020B0604030504040204" pitchFamily="34" charset="0"/>
          <a:ea typeface="黑体" panose="02010609060101010101" pitchFamily="49" charset="-122"/>
        </a:defRPr>
      </a:lvl2pPr>
      <a:lvl3pPr algn="l" rtl="0" eaLnBrk="0" fontAlgn="base" hangingPunct="0">
        <a:spcBef>
          <a:spcPct val="0"/>
        </a:spcBef>
        <a:spcAft>
          <a:spcPct val="0"/>
        </a:spcAft>
        <a:defRPr sz="3800">
          <a:solidFill>
            <a:schemeClr val="tx2"/>
          </a:solidFill>
          <a:latin typeface="Verdana" panose="020B0604030504040204" pitchFamily="34" charset="0"/>
          <a:ea typeface="黑体" panose="02010609060101010101" pitchFamily="49" charset="-122"/>
        </a:defRPr>
      </a:lvl3pPr>
      <a:lvl4pPr algn="l" rtl="0" eaLnBrk="0" fontAlgn="base" hangingPunct="0">
        <a:spcBef>
          <a:spcPct val="0"/>
        </a:spcBef>
        <a:spcAft>
          <a:spcPct val="0"/>
        </a:spcAft>
        <a:defRPr sz="3800">
          <a:solidFill>
            <a:schemeClr val="tx2"/>
          </a:solidFill>
          <a:latin typeface="Verdana" panose="020B0604030504040204" pitchFamily="34" charset="0"/>
          <a:ea typeface="黑体" panose="02010609060101010101" pitchFamily="49" charset="-122"/>
        </a:defRPr>
      </a:lvl4pPr>
      <a:lvl5pPr algn="l" rtl="0" eaLnBrk="0" fontAlgn="base" hangingPunct="0">
        <a:spcBef>
          <a:spcPct val="0"/>
        </a:spcBef>
        <a:spcAft>
          <a:spcPct val="0"/>
        </a:spcAft>
        <a:defRPr sz="3800">
          <a:solidFill>
            <a:schemeClr val="tx2"/>
          </a:solidFill>
          <a:latin typeface="Verdana" panose="020B0604030504040204" pitchFamily="34" charset="0"/>
          <a:ea typeface="黑体" panose="02010609060101010101" pitchFamily="49" charset="-122"/>
        </a:defRPr>
      </a:lvl5pPr>
      <a:lvl6pPr marL="457200" algn="l" rtl="0" fontAlgn="base">
        <a:spcBef>
          <a:spcPct val="0"/>
        </a:spcBef>
        <a:spcAft>
          <a:spcPct val="0"/>
        </a:spcAft>
        <a:defRPr sz="3800">
          <a:solidFill>
            <a:schemeClr val="tx2"/>
          </a:solidFill>
          <a:latin typeface="Verdana" panose="020B0604030504040204" pitchFamily="34" charset="0"/>
          <a:ea typeface="黑体" panose="02010609060101010101" pitchFamily="49" charset="-122"/>
        </a:defRPr>
      </a:lvl6pPr>
      <a:lvl7pPr marL="914400" algn="l" rtl="0" fontAlgn="base">
        <a:spcBef>
          <a:spcPct val="0"/>
        </a:spcBef>
        <a:spcAft>
          <a:spcPct val="0"/>
        </a:spcAft>
        <a:defRPr sz="3800">
          <a:solidFill>
            <a:schemeClr val="tx2"/>
          </a:solidFill>
          <a:latin typeface="Verdana" panose="020B0604030504040204" pitchFamily="34" charset="0"/>
          <a:ea typeface="黑体" panose="02010609060101010101" pitchFamily="49" charset="-122"/>
        </a:defRPr>
      </a:lvl7pPr>
      <a:lvl8pPr marL="1371600" algn="l" rtl="0" fontAlgn="base">
        <a:spcBef>
          <a:spcPct val="0"/>
        </a:spcBef>
        <a:spcAft>
          <a:spcPct val="0"/>
        </a:spcAft>
        <a:defRPr sz="3800">
          <a:solidFill>
            <a:schemeClr val="tx2"/>
          </a:solidFill>
          <a:latin typeface="Verdana" panose="020B0604030504040204" pitchFamily="34" charset="0"/>
          <a:ea typeface="黑体" panose="02010609060101010101" pitchFamily="49" charset="-122"/>
        </a:defRPr>
      </a:lvl8pPr>
      <a:lvl9pPr marL="1828800" algn="l" rtl="0" fontAlgn="base">
        <a:spcBef>
          <a:spcPct val="0"/>
        </a:spcBef>
        <a:spcAft>
          <a:spcPct val="0"/>
        </a:spcAft>
        <a:defRPr sz="3800">
          <a:solidFill>
            <a:schemeClr val="tx2"/>
          </a:solidFill>
          <a:latin typeface="Verdana" panose="020B0604030504040204" pitchFamily="34" charset="0"/>
          <a:ea typeface="黑体" panose="02010609060101010101" pitchFamily="49" charset="-122"/>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kern="12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sz="2600" kern="1200">
          <a:solidFill>
            <a:schemeClr val="tx1"/>
          </a:solidFill>
          <a:latin typeface="+mn-lt"/>
          <a:ea typeface="+mn-ea"/>
          <a:cs typeface="+mn-cs"/>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sz="2300" kern="1200">
          <a:solidFill>
            <a:schemeClr val="tx1"/>
          </a:solidFill>
          <a:latin typeface="+mn-lt"/>
          <a:ea typeface="+mn-ea"/>
          <a:cs typeface="+mn-cs"/>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sz="2000" kern="1200">
          <a:solidFill>
            <a:schemeClr val="tx1"/>
          </a:solidFill>
          <a:latin typeface="+mn-lt"/>
          <a:ea typeface="+mn-ea"/>
          <a:cs typeface="+mn-cs"/>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xml"/><Relationship Id="rId7" Type="http://schemas.openxmlformats.org/officeDocument/2006/relationships/notesSlide" Target="../notesSlides/notesSlide2.xml"/><Relationship Id="rId12" Type="http://schemas.openxmlformats.org/officeDocument/2006/relationships/image" Target="../media/image13.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7.xml"/><Relationship Id="rId11" Type="http://schemas.openxmlformats.org/officeDocument/2006/relationships/image" Target="../media/image12.png"/><Relationship Id="rId5" Type="http://schemas.openxmlformats.org/officeDocument/2006/relationships/tags" Target="../tags/tag5.xml"/><Relationship Id="rId10" Type="http://schemas.openxmlformats.org/officeDocument/2006/relationships/image" Target="../media/image11.png"/><Relationship Id="rId4" Type="http://schemas.openxmlformats.org/officeDocument/2006/relationships/tags" Target="../tags/tag4.xml"/><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25.png"/><Relationship Id="rId5" Type="http://schemas.openxmlformats.org/officeDocument/2006/relationships/notesSlide" Target="../notesSlides/notesSlide8.xml"/><Relationship Id="rId4"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5660EF9A-2722-40EB-B088-BBD38C39315C}"/>
              </a:ext>
            </a:extLst>
          </p:cNvPr>
          <p:cNvSpPr/>
          <p:nvPr/>
        </p:nvSpPr>
        <p:spPr bwMode="auto">
          <a:xfrm>
            <a:off x="-97142" y="1772816"/>
            <a:ext cx="9205913" cy="2233613"/>
          </a:xfrm>
          <a:prstGeom prst="rect">
            <a:avLst/>
          </a:prstGeom>
          <a:solidFill>
            <a:schemeClr val="bg2"/>
          </a:solidFill>
          <a:ln>
            <a:noFill/>
          </a:ln>
          <a:effectLst/>
        </p:spPr>
        <p:txBody>
          <a:bodyPr anchor="b"/>
          <a:lstStyle/>
          <a:p>
            <a:pPr algn="ctr">
              <a:lnSpc>
                <a:spcPct val="150000"/>
              </a:lnSpc>
              <a:defRPr/>
            </a:pPr>
            <a:endParaRPr lang="zh-CN" altLang="en-US" sz="3200" b="1" dirty="0">
              <a:effectLst>
                <a:outerShdw blurRad="38100" dist="38100" dir="2700000" algn="tl">
                  <a:srgbClr val="FFFFFF"/>
                </a:outerShdw>
              </a:effectLst>
              <a:latin typeface="Times New Roman" panose="02020603050405020304" pitchFamily="18" charset="0"/>
            </a:endParaRPr>
          </a:p>
        </p:txBody>
      </p:sp>
      <p:sp>
        <p:nvSpPr>
          <p:cNvPr id="14339" name="矩形 3">
            <a:extLst>
              <a:ext uri="{FF2B5EF4-FFF2-40B4-BE49-F238E27FC236}">
                <a16:creationId xmlns:a16="http://schemas.microsoft.com/office/drawing/2014/main" id="{6E6BC833-74D3-47FE-915D-B11792168E04}"/>
              </a:ext>
            </a:extLst>
          </p:cNvPr>
          <p:cNvSpPr>
            <a:spLocks noChangeArrowheads="1"/>
          </p:cNvSpPr>
          <p:nvPr/>
        </p:nvSpPr>
        <p:spPr bwMode="auto">
          <a:xfrm>
            <a:off x="1547664" y="1772816"/>
            <a:ext cx="6480175" cy="323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a:lnSpc>
                <a:spcPct val="150000"/>
              </a:lnSpc>
            </a:pPr>
            <a:r>
              <a:rPr lang="zh-CN" altLang="en-US" sz="4800" b="1" dirty="0">
                <a:latin typeface="黑体" panose="02010609060101010101" pitchFamily="49" charset="-122"/>
                <a:ea typeface="黑体" panose="02010609060101010101" pitchFamily="49" charset="-122"/>
              </a:rPr>
              <a:t>省级一流专业</a:t>
            </a:r>
            <a:endParaRPr lang="en-US" altLang="zh-CN" sz="4800" b="1" dirty="0">
              <a:latin typeface="黑体" panose="02010609060101010101" pitchFamily="49" charset="-122"/>
              <a:ea typeface="黑体" panose="02010609060101010101" pitchFamily="49" charset="-122"/>
            </a:endParaRPr>
          </a:p>
          <a:p>
            <a:pPr algn="ctr">
              <a:lnSpc>
                <a:spcPct val="150000"/>
              </a:lnSpc>
            </a:pPr>
            <a:r>
              <a:rPr lang="zh-CN" altLang="en-US" sz="4800" b="1" dirty="0">
                <a:latin typeface="黑体" panose="02010609060101010101" pitchFamily="49" charset="-122"/>
                <a:ea typeface="黑体" panose="02010609060101010101" pitchFamily="49" charset="-122"/>
              </a:rPr>
              <a:t>安全工程专业</a:t>
            </a:r>
            <a:endParaRPr lang="en-US" altLang="zh-CN" sz="4800" b="1" dirty="0">
              <a:latin typeface="黑体" panose="02010609060101010101" pitchFamily="49" charset="-122"/>
              <a:ea typeface="黑体" panose="02010609060101010101" pitchFamily="49" charset="-122"/>
            </a:endParaRPr>
          </a:p>
          <a:p>
            <a:pPr algn="ctr">
              <a:lnSpc>
                <a:spcPct val="200000"/>
              </a:lnSpc>
            </a:pPr>
            <a:endParaRPr lang="zh-CN" altLang="en-US" sz="3600" noProof="1"/>
          </a:p>
        </p:txBody>
      </p:sp>
      <p:sp>
        <p:nvSpPr>
          <p:cNvPr id="6" name="Rectangle 4">
            <a:extLst>
              <a:ext uri="{FF2B5EF4-FFF2-40B4-BE49-F238E27FC236}">
                <a16:creationId xmlns:a16="http://schemas.microsoft.com/office/drawing/2014/main" id="{242CEB60-7CD9-4086-A99B-D7AF4565B702}"/>
              </a:ext>
            </a:extLst>
          </p:cNvPr>
          <p:cNvSpPr>
            <a:spLocks noChangeArrowheads="1"/>
          </p:cNvSpPr>
          <p:nvPr/>
        </p:nvSpPr>
        <p:spPr bwMode="auto">
          <a:xfrm>
            <a:off x="1985534" y="4431606"/>
            <a:ext cx="5040560" cy="1152525"/>
          </a:xfrm>
          <a:prstGeom prst="rect">
            <a:avLst/>
          </a:prstGeom>
          <a:noFill/>
          <a:ln>
            <a:noFill/>
          </a:ln>
          <a:effectLst/>
        </p:spPr>
        <p:txBody>
          <a:bodyPr/>
          <a:lstStyle>
            <a:lvl1pPr marL="469900" indent="-469900">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ea typeface="华文细黑" panose="02010600040101010101" pitchFamily="2" charset="-122"/>
              </a:defRPr>
            </a:lvl1pPr>
            <a:lvl2pPr marL="908050" indent="-436563">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ea typeface="华文细黑" panose="02010600040101010101" pitchFamily="2" charset="-122"/>
              </a:defRPr>
            </a:lvl2pPr>
            <a:lvl3pPr marL="1304925" indent="-395288">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ea typeface="华文细黑" panose="02010600040101010101" pitchFamily="2" charset="-122"/>
              </a:defRPr>
            </a:lvl3pPr>
            <a:lvl4pPr marL="1693863" indent="-38735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ea typeface="华文细黑" panose="02010600040101010101" pitchFamily="2" charset="-122"/>
              </a:defRPr>
            </a:lvl4pPr>
            <a:lvl5pPr marL="2093913" indent="-398463">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华文细黑" panose="02010600040101010101" pitchFamily="2" charset="-122"/>
              </a:defRPr>
            </a:lvl5pPr>
            <a:lvl6pPr marL="2551113" indent="-398463" fontAlgn="base">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ea typeface="华文细黑" panose="02010600040101010101" pitchFamily="2" charset="-122"/>
              </a:defRPr>
            </a:lvl6pPr>
            <a:lvl7pPr marL="3008313" indent="-398463" fontAlgn="base">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ea typeface="华文细黑" panose="02010600040101010101" pitchFamily="2" charset="-122"/>
              </a:defRPr>
            </a:lvl7pPr>
            <a:lvl8pPr marL="3465513" indent="-398463" fontAlgn="base">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ea typeface="华文细黑" panose="02010600040101010101" pitchFamily="2" charset="-122"/>
              </a:defRPr>
            </a:lvl8pPr>
            <a:lvl9pPr marL="3922713" indent="-398463" fontAlgn="base">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ea typeface="华文细黑" panose="02010600040101010101" pitchFamily="2" charset="-122"/>
              </a:defRPr>
            </a:lvl9pPr>
          </a:lstStyle>
          <a:p>
            <a:pPr marL="0" indent="0" algn="ctr" eaLnBrk="1" hangingPunct="1">
              <a:buFont typeface="Wingdings" panose="05000000000000000000" pitchFamily="2" charset="2"/>
              <a:buNone/>
              <a:defRPr/>
            </a:pPr>
            <a:r>
              <a:rPr lang="zh-CN" altLang="en-US" sz="3600" b="1" dirty="0">
                <a:effectLst>
                  <a:outerShdw blurRad="38100" dist="38100" dir="2700000" algn="tl">
                    <a:srgbClr val="C0C0C0"/>
                  </a:outerShdw>
                </a:effectLst>
                <a:ea typeface="楷体_GB2312" pitchFamily="49" charset="-122"/>
              </a:rPr>
              <a:t>专业类代码：</a:t>
            </a:r>
            <a:r>
              <a:rPr lang="en-US" altLang="zh-CN" sz="3600" b="1" dirty="0">
                <a:effectLst>
                  <a:outerShdw blurRad="38100" dist="38100" dir="2700000" algn="tl">
                    <a:srgbClr val="C0C0C0"/>
                  </a:outerShdw>
                </a:effectLst>
                <a:ea typeface="楷体_GB2312" pitchFamily="49" charset="-122"/>
              </a:rPr>
              <a:t>082901</a:t>
            </a:r>
            <a:endParaRPr lang="en-US" altLang="zh-CN" sz="3600" b="1" dirty="0">
              <a:effectLst>
                <a:outerShdw blurRad="38100" dist="38100" dir="2700000" algn="tl">
                  <a:srgbClr val="C0C0C0"/>
                </a:outerShdw>
              </a:effectLst>
              <a:latin typeface="Times New Roman" panose="02020603050405020304" pitchFamily="18" charset="0"/>
              <a:ea typeface="楷体_GB2312" pitchFamily="49"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a:extLst>
              <a:ext uri="{FF2B5EF4-FFF2-40B4-BE49-F238E27FC236}">
                <a16:creationId xmlns:a16="http://schemas.microsoft.com/office/drawing/2014/main" id="{A8693794-37F8-4E29-9E35-E14A8F5EF25D}"/>
              </a:ext>
            </a:extLst>
          </p:cNvPr>
          <p:cNvGrpSpPr>
            <a:grpSpLocks/>
          </p:cNvGrpSpPr>
          <p:nvPr/>
        </p:nvGrpSpPr>
        <p:grpSpPr bwMode="auto">
          <a:xfrm>
            <a:off x="-14288" y="2776538"/>
            <a:ext cx="9144001" cy="142875"/>
            <a:chOff x="0" y="1824"/>
            <a:chExt cx="5760" cy="90"/>
          </a:xfrm>
        </p:grpSpPr>
        <p:sp>
          <p:nvSpPr>
            <p:cNvPr id="17499" name="Rectangle 3">
              <a:extLst>
                <a:ext uri="{FF2B5EF4-FFF2-40B4-BE49-F238E27FC236}">
                  <a16:creationId xmlns:a16="http://schemas.microsoft.com/office/drawing/2014/main" id="{06EDEEC1-992F-44D0-BD6F-115AA9F8FA08}"/>
                </a:ext>
              </a:extLst>
            </p:cNvPr>
            <p:cNvSpPr>
              <a:spLocks noChangeArrowheads="1"/>
            </p:cNvSpPr>
            <p:nvPr/>
          </p:nvSpPr>
          <p:spPr bwMode="gray">
            <a:xfrm>
              <a:off x="0" y="1824"/>
              <a:ext cx="5760" cy="90"/>
            </a:xfrm>
            <a:prstGeom prst="rect">
              <a:avLst/>
            </a:prstGeom>
            <a:gradFill rotWithShape="1">
              <a:gsLst>
                <a:gs pos="0">
                  <a:srgbClr val="5F5F5F"/>
                </a:gs>
                <a:gs pos="50000">
                  <a:srgbClr val="B6B6B6"/>
                </a:gs>
                <a:gs pos="100000">
                  <a:srgbClr val="5F5F5F"/>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endParaRPr lang="zh-CN" altLang="en-US"/>
            </a:p>
          </p:txBody>
        </p:sp>
        <p:sp>
          <p:nvSpPr>
            <p:cNvPr id="17500" name="Rectangle 4">
              <a:extLst>
                <a:ext uri="{FF2B5EF4-FFF2-40B4-BE49-F238E27FC236}">
                  <a16:creationId xmlns:a16="http://schemas.microsoft.com/office/drawing/2014/main" id="{FA3512CE-13FC-48E6-B4D4-0E726D922E23}"/>
                </a:ext>
              </a:extLst>
            </p:cNvPr>
            <p:cNvSpPr>
              <a:spLocks noChangeArrowheads="1"/>
            </p:cNvSpPr>
            <p:nvPr/>
          </p:nvSpPr>
          <p:spPr bwMode="gray">
            <a:xfrm>
              <a:off x="0" y="1872"/>
              <a:ext cx="5760" cy="34"/>
            </a:xfrm>
            <a:prstGeom prst="rect">
              <a:avLst/>
            </a:prstGeom>
            <a:gradFill rotWithShape="1">
              <a:gsLst>
                <a:gs pos="0">
                  <a:srgbClr val="D9D9D9"/>
                </a:gs>
                <a:gs pos="100000">
                  <a:srgbClr val="808080"/>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endParaRPr lang="zh-CN" altLang="en-US"/>
            </a:p>
          </p:txBody>
        </p:sp>
      </p:grpSp>
      <p:cxnSp>
        <p:nvCxnSpPr>
          <p:cNvPr id="17411" name="AutoShape 29">
            <a:extLst>
              <a:ext uri="{FF2B5EF4-FFF2-40B4-BE49-F238E27FC236}">
                <a16:creationId xmlns:a16="http://schemas.microsoft.com/office/drawing/2014/main" id="{FC56D165-DE48-43F6-8B1C-4B3BC913181D}"/>
              </a:ext>
            </a:extLst>
          </p:cNvPr>
          <p:cNvCxnSpPr>
            <a:cxnSpLocks noChangeShapeType="1"/>
            <a:stCxn id="17427" idx="3"/>
          </p:cNvCxnSpPr>
          <p:nvPr/>
        </p:nvCxnSpPr>
        <p:spPr bwMode="auto">
          <a:xfrm>
            <a:off x="1104677" y="2817813"/>
            <a:ext cx="1235075" cy="60325"/>
          </a:xfrm>
          <a:prstGeom prst="straightConnector1">
            <a:avLst/>
          </a:prstGeom>
          <a:noFill/>
          <a:ln w="9525">
            <a:solidFill>
              <a:srgbClr val="B2B2B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412" name="AutoShape 30">
            <a:extLst>
              <a:ext uri="{FF2B5EF4-FFF2-40B4-BE49-F238E27FC236}">
                <a16:creationId xmlns:a16="http://schemas.microsoft.com/office/drawing/2014/main" id="{6873ECC7-D784-439F-9B0F-59E7EC5E0492}"/>
              </a:ext>
            </a:extLst>
          </p:cNvPr>
          <p:cNvCxnSpPr>
            <a:cxnSpLocks noChangeShapeType="1"/>
            <a:stCxn id="17454" idx="3"/>
          </p:cNvCxnSpPr>
          <p:nvPr/>
        </p:nvCxnSpPr>
        <p:spPr bwMode="auto">
          <a:xfrm>
            <a:off x="2921564" y="2878138"/>
            <a:ext cx="1201738" cy="71437"/>
          </a:xfrm>
          <a:prstGeom prst="straightConnector1">
            <a:avLst/>
          </a:prstGeom>
          <a:noFill/>
          <a:ln w="9525">
            <a:solidFill>
              <a:srgbClr val="B2B2B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2" name="文本框 131">
            <a:extLst>
              <a:ext uri="{FF2B5EF4-FFF2-40B4-BE49-F238E27FC236}">
                <a16:creationId xmlns:a16="http://schemas.microsoft.com/office/drawing/2014/main" id="{641F1ED7-DF09-4F9D-8AE3-1823A589E270}"/>
              </a:ext>
            </a:extLst>
          </p:cNvPr>
          <p:cNvSpPr txBox="1"/>
          <p:nvPr/>
        </p:nvSpPr>
        <p:spPr>
          <a:xfrm>
            <a:off x="554038" y="288925"/>
            <a:ext cx="2657475" cy="585788"/>
          </a:xfrm>
          <a:prstGeom prst="rect">
            <a:avLst/>
          </a:prstGeom>
          <a:noFill/>
        </p:spPr>
        <p:txBody>
          <a:bodyPr wrap="none">
            <a:spAutoFit/>
          </a:bodyPr>
          <a:lstStyle/>
          <a:p>
            <a:pPr>
              <a:defRPr/>
            </a:pPr>
            <a:r>
              <a:rPr lang="zh-CN" altLang="en-US" sz="3200" b="1" dirty="0">
                <a:solidFill>
                  <a:srgbClr val="00153E"/>
                </a:solidFill>
                <a:latin typeface="+mj-lt"/>
                <a:ea typeface="+mj-ea"/>
                <a:cs typeface="+mj-cs"/>
              </a:rPr>
              <a:t>专业发展历程</a:t>
            </a:r>
          </a:p>
        </p:txBody>
      </p:sp>
      <p:grpSp>
        <p:nvGrpSpPr>
          <p:cNvPr id="17414" name="Group 6">
            <a:extLst>
              <a:ext uri="{FF2B5EF4-FFF2-40B4-BE49-F238E27FC236}">
                <a16:creationId xmlns:a16="http://schemas.microsoft.com/office/drawing/2014/main" id="{D84855AE-DB50-4B62-A8D3-5EED92296AD7}"/>
              </a:ext>
            </a:extLst>
          </p:cNvPr>
          <p:cNvGrpSpPr>
            <a:grpSpLocks/>
          </p:cNvGrpSpPr>
          <p:nvPr/>
        </p:nvGrpSpPr>
        <p:grpSpPr bwMode="auto">
          <a:xfrm rot="3877067">
            <a:off x="5700191" y="3925888"/>
            <a:ext cx="2354263" cy="915988"/>
            <a:chOff x="2290" y="2725"/>
            <a:chExt cx="1832" cy="713"/>
          </a:xfrm>
        </p:grpSpPr>
        <p:grpSp>
          <p:nvGrpSpPr>
            <p:cNvPr id="17493" name="Group 7">
              <a:extLst>
                <a:ext uri="{FF2B5EF4-FFF2-40B4-BE49-F238E27FC236}">
                  <a16:creationId xmlns:a16="http://schemas.microsoft.com/office/drawing/2014/main" id="{72D3E5A8-2782-4E6F-986D-CCABDEAEDA4A}"/>
                </a:ext>
              </a:extLst>
            </p:cNvPr>
            <p:cNvGrpSpPr>
              <a:grpSpLocks/>
            </p:cNvGrpSpPr>
            <p:nvPr/>
          </p:nvGrpSpPr>
          <p:grpSpPr bwMode="auto">
            <a:xfrm>
              <a:off x="2290" y="3030"/>
              <a:ext cx="1832" cy="408"/>
              <a:chOff x="2290" y="3030"/>
              <a:chExt cx="1832" cy="408"/>
            </a:xfrm>
          </p:grpSpPr>
          <p:sp>
            <p:nvSpPr>
              <p:cNvPr id="311" name="Freeform 8">
                <a:extLst>
                  <a:ext uri="{FF2B5EF4-FFF2-40B4-BE49-F238E27FC236}">
                    <a16:creationId xmlns:a16="http://schemas.microsoft.com/office/drawing/2014/main" id="{2D09711C-F1B7-49B6-8A27-6DB9E939296E}"/>
                  </a:ext>
                </a:extLst>
              </p:cNvPr>
              <p:cNvSpPr>
                <a:spLocks/>
              </p:cNvSpPr>
              <p:nvPr/>
            </p:nvSpPr>
            <p:spPr bwMode="gray">
              <a:xfrm>
                <a:off x="2289" y="3030"/>
                <a:ext cx="1832" cy="408"/>
              </a:xfrm>
              <a:custGeom>
                <a:avLst/>
                <a:gdLst>
                  <a:gd name="T0" fmla="*/ 1832 w 1832"/>
                  <a:gd name="T1" fmla="*/ 32 h 408"/>
                  <a:gd name="T2" fmla="*/ 1830 w 1832"/>
                  <a:gd name="T3" fmla="*/ 66 h 408"/>
                  <a:gd name="T4" fmla="*/ 1814 w 1832"/>
                  <a:gd name="T5" fmla="*/ 128 h 408"/>
                  <a:gd name="T6" fmla="*/ 1788 w 1832"/>
                  <a:gd name="T7" fmla="*/ 188 h 408"/>
                  <a:gd name="T8" fmla="*/ 1754 w 1832"/>
                  <a:gd name="T9" fmla="*/ 240 h 408"/>
                  <a:gd name="T10" fmla="*/ 1712 w 1832"/>
                  <a:gd name="T11" fmla="*/ 288 h 408"/>
                  <a:gd name="T12" fmla="*/ 1664 w 1832"/>
                  <a:gd name="T13" fmla="*/ 330 h 408"/>
                  <a:gd name="T14" fmla="*/ 1610 w 1832"/>
                  <a:gd name="T15" fmla="*/ 362 h 408"/>
                  <a:gd name="T16" fmla="*/ 1550 w 1832"/>
                  <a:gd name="T17" fmla="*/ 388 h 408"/>
                  <a:gd name="T18" fmla="*/ 1486 w 1832"/>
                  <a:gd name="T19" fmla="*/ 402 h 408"/>
                  <a:gd name="T20" fmla="*/ 1418 w 1832"/>
                  <a:gd name="T21" fmla="*/ 408 h 408"/>
                  <a:gd name="T22" fmla="*/ 0 w 1832"/>
                  <a:gd name="T23" fmla="*/ 408 h 408"/>
                  <a:gd name="T24" fmla="*/ 0 w 1832"/>
                  <a:gd name="T25" fmla="*/ 0 h 408"/>
                  <a:gd name="T26" fmla="*/ 1832 w 1832"/>
                  <a:gd name="T27" fmla="*/ 0 h 408"/>
                  <a:gd name="T28" fmla="*/ 1832 w 1832"/>
                  <a:gd name="T29" fmla="*/ 32 h 408"/>
                  <a:gd name="T30" fmla="*/ 1832 w 1832"/>
                  <a:gd name="T31" fmla="*/ 3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2" h="408">
                    <a:moveTo>
                      <a:pt x="1832" y="32"/>
                    </a:moveTo>
                    <a:lnTo>
                      <a:pt x="1830" y="66"/>
                    </a:lnTo>
                    <a:lnTo>
                      <a:pt x="1814" y="128"/>
                    </a:lnTo>
                    <a:lnTo>
                      <a:pt x="1788" y="188"/>
                    </a:lnTo>
                    <a:lnTo>
                      <a:pt x="1754" y="240"/>
                    </a:lnTo>
                    <a:lnTo>
                      <a:pt x="1712" y="288"/>
                    </a:lnTo>
                    <a:lnTo>
                      <a:pt x="1664" y="330"/>
                    </a:lnTo>
                    <a:lnTo>
                      <a:pt x="1610" y="362"/>
                    </a:lnTo>
                    <a:lnTo>
                      <a:pt x="1550" y="388"/>
                    </a:lnTo>
                    <a:lnTo>
                      <a:pt x="1486" y="402"/>
                    </a:lnTo>
                    <a:lnTo>
                      <a:pt x="1418" y="408"/>
                    </a:lnTo>
                    <a:lnTo>
                      <a:pt x="0" y="408"/>
                    </a:lnTo>
                    <a:lnTo>
                      <a:pt x="0" y="0"/>
                    </a:lnTo>
                    <a:lnTo>
                      <a:pt x="1832" y="0"/>
                    </a:lnTo>
                    <a:lnTo>
                      <a:pt x="1832" y="32"/>
                    </a:lnTo>
                    <a:lnTo>
                      <a:pt x="1832" y="32"/>
                    </a:lnTo>
                    <a:close/>
                  </a:path>
                </a:pathLst>
              </a:custGeom>
              <a:gradFill rotWithShape="1">
                <a:gsLst>
                  <a:gs pos="0">
                    <a:srgbClr val="9B2D1F">
                      <a:gamma/>
                      <a:shade val="46275"/>
                      <a:invGamma/>
                    </a:srgbClr>
                  </a:gs>
                  <a:gs pos="100000">
                    <a:srgbClr val="9B2D1F"/>
                  </a:gs>
                </a:gsLst>
                <a:lin ang="5400000" scaled="1"/>
              </a:gra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12" name="Freeform 9">
                <a:extLst>
                  <a:ext uri="{FF2B5EF4-FFF2-40B4-BE49-F238E27FC236}">
                    <a16:creationId xmlns:a16="http://schemas.microsoft.com/office/drawing/2014/main" id="{E05C0F2B-B997-4136-9200-E66CF44E5D9C}"/>
                  </a:ext>
                </a:extLst>
              </p:cNvPr>
              <p:cNvSpPr>
                <a:spLocks/>
              </p:cNvSpPr>
              <p:nvPr/>
            </p:nvSpPr>
            <p:spPr bwMode="gray">
              <a:xfrm>
                <a:off x="3807" y="3059"/>
                <a:ext cx="289" cy="334"/>
              </a:xfrm>
              <a:custGeom>
                <a:avLst/>
                <a:gdLst>
                  <a:gd name="T0" fmla="*/ 288 w 288"/>
                  <a:gd name="T1" fmla="*/ 0 h 334"/>
                  <a:gd name="T2" fmla="*/ 284 w 288"/>
                  <a:gd name="T3" fmla="*/ 52 h 334"/>
                  <a:gd name="T4" fmla="*/ 272 w 288"/>
                  <a:gd name="T5" fmla="*/ 98 h 334"/>
                  <a:gd name="T6" fmla="*/ 254 w 288"/>
                  <a:gd name="T7" fmla="*/ 140 h 334"/>
                  <a:gd name="T8" fmla="*/ 230 w 288"/>
                  <a:gd name="T9" fmla="*/ 176 h 334"/>
                  <a:gd name="T10" fmla="*/ 204 w 288"/>
                  <a:gd name="T11" fmla="*/ 208 h 334"/>
                  <a:gd name="T12" fmla="*/ 174 w 288"/>
                  <a:gd name="T13" fmla="*/ 238 h 334"/>
                  <a:gd name="T14" fmla="*/ 144 w 288"/>
                  <a:gd name="T15" fmla="*/ 262 h 334"/>
                  <a:gd name="T16" fmla="*/ 112 w 288"/>
                  <a:gd name="T17" fmla="*/ 282 h 334"/>
                  <a:gd name="T18" fmla="*/ 84 w 288"/>
                  <a:gd name="T19" fmla="*/ 298 h 334"/>
                  <a:gd name="T20" fmla="*/ 56 w 288"/>
                  <a:gd name="T21" fmla="*/ 312 h 334"/>
                  <a:gd name="T22" fmla="*/ 34 w 288"/>
                  <a:gd name="T23" fmla="*/ 322 h 334"/>
                  <a:gd name="T24" fmla="*/ 16 w 288"/>
                  <a:gd name="T25" fmla="*/ 328 h 334"/>
                  <a:gd name="T26" fmla="*/ 4 w 288"/>
                  <a:gd name="T27" fmla="*/ 332 h 334"/>
                  <a:gd name="T28" fmla="*/ 0 w 288"/>
                  <a:gd name="T29" fmla="*/ 334 h 334"/>
                  <a:gd name="T30" fmla="*/ 4 w 288"/>
                  <a:gd name="T31" fmla="*/ 332 h 334"/>
                  <a:gd name="T32" fmla="*/ 16 w 288"/>
                  <a:gd name="T33" fmla="*/ 326 h 334"/>
                  <a:gd name="T34" fmla="*/ 34 w 288"/>
                  <a:gd name="T35" fmla="*/ 318 h 334"/>
                  <a:gd name="T36" fmla="*/ 56 w 288"/>
                  <a:gd name="T37" fmla="*/ 304 h 334"/>
                  <a:gd name="T38" fmla="*/ 84 w 288"/>
                  <a:gd name="T39" fmla="*/ 288 h 334"/>
                  <a:gd name="T40" fmla="*/ 112 w 288"/>
                  <a:gd name="T41" fmla="*/ 266 h 334"/>
                  <a:gd name="T42" fmla="*/ 142 w 288"/>
                  <a:gd name="T43" fmla="*/ 242 h 334"/>
                  <a:gd name="T44" fmla="*/ 170 w 288"/>
                  <a:gd name="T45" fmla="*/ 212 h 334"/>
                  <a:gd name="T46" fmla="*/ 196 w 288"/>
                  <a:gd name="T47" fmla="*/ 180 h 334"/>
                  <a:gd name="T48" fmla="*/ 220 w 288"/>
                  <a:gd name="T49" fmla="*/ 142 h 334"/>
                  <a:gd name="T50" fmla="*/ 238 w 288"/>
                  <a:gd name="T51" fmla="*/ 100 h 334"/>
                  <a:gd name="T52" fmla="*/ 250 w 288"/>
                  <a:gd name="T53" fmla="*/ 54 h 334"/>
                  <a:gd name="T54" fmla="*/ 254 w 288"/>
                  <a:gd name="T55" fmla="*/ 2 h 334"/>
                  <a:gd name="T56" fmla="*/ 288 w 288"/>
                  <a:gd name="T57"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8" h="334">
                    <a:moveTo>
                      <a:pt x="288" y="0"/>
                    </a:moveTo>
                    <a:lnTo>
                      <a:pt x="284" y="52"/>
                    </a:lnTo>
                    <a:lnTo>
                      <a:pt x="272" y="98"/>
                    </a:lnTo>
                    <a:lnTo>
                      <a:pt x="254" y="140"/>
                    </a:lnTo>
                    <a:lnTo>
                      <a:pt x="230" y="176"/>
                    </a:lnTo>
                    <a:lnTo>
                      <a:pt x="204" y="208"/>
                    </a:lnTo>
                    <a:lnTo>
                      <a:pt x="174" y="238"/>
                    </a:lnTo>
                    <a:lnTo>
                      <a:pt x="144" y="262"/>
                    </a:lnTo>
                    <a:lnTo>
                      <a:pt x="112" y="282"/>
                    </a:lnTo>
                    <a:lnTo>
                      <a:pt x="84" y="298"/>
                    </a:lnTo>
                    <a:lnTo>
                      <a:pt x="56" y="312"/>
                    </a:lnTo>
                    <a:lnTo>
                      <a:pt x="34" y="322"/>
                    </a:lnTo>
                    <a:lnTo>
                      <a:pt x="16" y="328"/>
                    </a:lnTo>
                    <a:lnTo>
                      <a:pt x="4" y="332"/>
                    </a:lnTo>
                    <a:lnTo>
                      <a:pt x="0" y="334"/>
                    </a:lnTo>
                    <a:lnTo>
                      <a:pt x="4" y="332"/>
                    </a:lnTo>
                    <a:lnTo>
                      <a:pt x="16" y="326"/>
                    </a:lnTo>
                    <a:lnTo>
                      <a:pt x="34" y="318"/>
                    </a:lnTo>
                    <a:lnTo>
                      <a:pt x="56" y="304"/>
                    </a:lnTo>
                    <a:lnTo>
                      <a:pt x="84" y="288"/>
                    </a:lnTo>
                    <a:lnTo>
                      <a:pt x="112" y="266"/>
                    </a:lnTo>
                    <a:lnTo>
                      <a:pt x="142" y="242"/>
                    </a:lnTo>
                    <a:lnTo>
                      <a:pt x="170" y="212"/>
                    </a:lnTo>
                    <a:lnTo>
                      <a:pt x="196" y="180"/>
                    </a:lnTo>
                    <a:lnTo>
                      <a:pt x="220" y="142"/>
                    </a:lnTo>
                    <a:lnTo>
                      <a:pt x="238" y="100"/>
                    </a:lnTo>
                    <a:lnTo>
                      <a:pt x="250" y="54"/>
                    </a:lnTo>
                    <a:lnTo>
                      <a:pt x="254" y="2"/>
                    </a:lnTo>
                    <a:lnTo>
                      <a:pt x="288" y="0"/>
                    </a:lnTo>
                    <a:close/>
                  </a:path>
                </a:pathLst>
              </a:custGeom>
              <a:solidFill>
                <a:srgbClr val="FFFFFF">
                  <a:alpha val="49001"/>
                </a:srgbClr>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grpSp>
          <p:nvGrpSpPr>
            <p:cNvPr id="17494" name="Group 10">
              <a:extLst>
                <a:ext uri="{FF2B5EF4-FFF2-40B4-BE49-F238E27FC236}">
                  <a16:creationId xmlns:a16="http://schemas.microsoft.com/office/drawing/2014/main" id="{732B9DBF-0E6F-429E-B8D9-B117403305BA}"/>
                </a:ext>
              </a:extLst>
            </p:cNvPr>
            <p:cNvGrpSpPr>
              <a:grpSpLocks/>
            </p:cNvGrpSpPr>
            <p:nvPr/>
          </p:nvGrpSpPr>
          <p:grpSpPr bwMode="auto">
            <a:xfrm flipV="1">
              <a:off x="2290" y="2725"/>
              <a:ext cx="1406" cy="313"/>
              <a:chOff x="2290" y="3030"/>
              <a:chExt cx="1832" cy="408"/>
            </a:xfrm>
          </p:grpSpPr>
          <p:sp>
            <p:nvSpPr>
              <p:cNvPr id="309" name="Freeform 11">
                <a:extLst>
                  <a:ext uri="{FF2B5EF4-FFF2-40B4-BE49-F238E27FC236}">
                    <a16:creationId xmlns:a16="http://schemas.microsoft.com/office/drawing/2014/main" id="{FF477F5C-FFA2-4965-A002-3220FD3607C2}"/>
                  </a:ext>
                </a:extLst>
              </p:cNvPr>
              <p:cNvSpPr>
                <a:spLocks/>
              </p:cNvSpPr>
              <p:nvPr/>
            </p:nvSpPr>
            <p:spPr bwMode="gray">
              <a:xfrm>
                <a:off x="2289" y="3030"/>
                <a:ext cx="1832" cy="408"/>
              </a:xfrm>
              <a:custGeom>
                <a:avLst/>
                <a:gdLst>
                  <a:gd name="T0" fmla="*/ 1832 w 1832"/>
                  <a:gd name="T1" fmla="*/ 32 h 408"/>
                  <a:gd name="T2" fmla="*/ 1830 w 1832"/>
                  <a:gd name="T3" fmla="*/ 66 h 408"/>
                  <a:gd name="T4" fmla="*/ 1814 w 1832"/>
                  <a:gd name="T5" fmla="*/ 128 h 408"/>
                  <a:gd name="T6" fmla="*/ 1788 w 1832"/>
                  <a:gd name="T7" fmla="*/ 188 h 408"/>
                  <a:gd name="T8" fmla="*/ 1754 w 1832"/>
                  <a:gd name="T9" fmla="*/ 240 h 408"/>
                  <a:gd name="T10" fmla="*/ 1712 w 1832"/>
                  <a:gd name="T11" fmla="*/ 288 h 408"/>
                  <a:gd name="T12" fmla="*/ 1664 w 1832"/>
                  <a:gd name="T13" fmla="*/ 330 h 408"/>
                  <a:gd name="T14" fmla="*/ 1610 w 1832"/>
                  <a:gd name="T15" fmla="*/ 362 h 408"/>
                  <a:gd name="T16" fmla="*/ 1550 w 1832"/>
                  <a:gd name="T17" fmla="*/ 388 h 408"/>
                  <a:gd name="T18" fmla="*/ 1486 w 1832"/>
                  <a:gd name="T19" fmla="*/ 402 h 408"/>
                  <a:gd name="T20" fmla="*/ 1418 w 1832"/>
                  <a:gd name="T21" fmla="*/ 408 h 408"/>
                  <a:gd name="T22" fmla="*/ 0 w 1832"/>
                  <a:gd name="T23" fmla="*/ 408 h 408"/>
                  <a:gd name="T24" fmla="*/ 0 w 1832"/>
                  <a:gd name="T25" fmla="*/ 0 h 408"/>
                  <a:gd name="T26" fmla="*/ 1832 w 1832"/>
                  <a:gd name="T27" fmla="*/ 0 h 408"/>
                  <a:gd name="T28" fmla="*/ 1832 w 1832"/>
                  <a:gd name="T29" fmla="*/ 32 h 408"/>
                  <a:gd name="T30" fmla="*/ 1832 w 1832"/>
                  <a:gd name="T31" fmla="*/ 3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2" h="408">
                    <a:moveTo>
                      <a:pt x="1832" y="32"/>
                    </a:moveTo>
                    <a:lnTo>
                      <a:pt x="1830" y="66"/>
                    </a:lnTo>
                    <a:lnTo>
                      <a:pt x="1814" y="128"/>
                    </a:lnTo>
                    <a:lnTo>
                      <a:pt x="1788" y="188"/>
                    </a:lnTo>
                    <a:lnTo>
                      <a:pt x="1754" y="240"/>
                    </a:lnTo>
                    <a:lnTo>
                      <a:pt x="1712" y="288"/>
                    </a:lnTo>
                    <a:lnTo>
                      <a:pt x="1664" y="330"/>
                    </a:lnTo>
                    <a:lnTo>
                      <a:pt x="1610" y="362"/>
                    </a:lnTo>
                    <a:lnTo>
                      <a:pt x="1550" y="388"/>
                    </a:lnTo>
                    <a:lnTo>
                      <a:pt x="1486" y="402"/>
                    </a:lnTo>
                    <a:lnTo>
                      <a:pt x="1418" y="408"/>
                    </a:lnTo>
                    <a:lnTo>
                      <a:pt x="0" y="408"/>
                    </a:lnTo>
                    <a:lnTo>
                      <a:pt x="0" y="0"/>
                    </a:lnTo>
                    <a:lnTo>
                      <a:pt x="1832" y="0"/>
                    </a:lnTo>
                    <a:lnTo>
                      <a:pt x="1832" y="32"/>
                    </a:lnTo>
                    <a:lnTo>
                      <a:pt x="1832" y="32"/>
                    </a:lnTo>
                    <a:close/>
                  </a:path>
                </a:pathLst>
              </a:custGeom>
              <a:solidFill>
                <a:srgbClr val="9B2D1F"/>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10" name="Freeform 12">
                <a:extLst>
                  <a:ext uri="{FF2B5EF4-FFF2-40B4-BE49-F238E27FC236}">
                    <a16:creationId xmlns:a16="http://schemas.microsoft.com/office/drawing/2014/main" id="{D79B38EA-3A9C-4DFC-8D14-53BD0179DE0F}"/>
                  </a:ext>
                </a:extLst>
              </p:cNvPr>
              <p:cNvSpPr>
                <a:spLocks/>
              </p:cNvSpPr>
              <p:nvPr/>
            </p:nvSpPr>
            <p:spPr bwMode="gray">
              <a:xfrm>
                <a:off x="3807" y="3057"/>
                <a:ext cx="288" cy="333"/>
              </a:xfrm>
              <a:custGeom>
                <a:avLst/>
                <a:gdLst>
                  <a:gd name="T0" fmla="*/ 288 w 288"/>
                  <a:gd name="T1" fmla="*/ 0 h 334"/>
                  <a:gd name="T2" fmla="*/ 284 w 288"/>
                  <a:gd name="T3" fmla="*/ 52 h 334"/>
                  <a:gd name="T4" fmla="*/ 272 w 288"/>
                  <a:gd name="T5" fmla="*/ 98 h 334"/>
                  <a:gd name="T6" fmla="*/ 254 w 288"/>
                  <a:gd name="T7" fmla="*/ 140 h 334"/>
                  <a:gd name="T8" fmla="*/ 230 w 288"/>
                  <a:gd name="T9" fmla="*/ 176 h 334"/>
                  <a:gd name="T10" fmla="*/ 204 w 288"/>
                  <a:gd name="T11" fmla="*/ 208 h 334"/>
                  <a:gd name="T12" fmla="*/ 174 w 288"/>
                  <a:gd name="T13" fmla="*/ 238 h 334"/>
                  <a:gd name="T14" fmla="*/ 144 w 288"/>
                  <a:gd name="T15" fmla="*/ 262 h 334"/>
                  <a:gd name="T16" fmla="*/ 112 w 288"/>
                  <a:gd name="T17" fmla="*/ 282 h 334"/>
                  <a:gd name="T18" fmla="*/ 84 w 288"/>
                  <a:gd name="T19" fmla="*/ 298 h 334"/>
                  <a:gd name="T20" fmla="*/ 56 w 288"/>
                  <a:gd name="T21" fmla="*/ 312 h 334"/>
                  <a:gd name="T22" fmla="*/ 34 w 288"/>
                  <a:gd name="T23" fmla="*/ 322 h 334"/>
                  <a:gd name="T24" fmla="*/ 16 w 288"/>
                  <a:gd name="T25" fmla="*/ 328 h 334"/>
                  <a:gd name="T26" fmla="*/ 4 w 288"/>
                  <a:gd name="T27" fmla="*/ 332 h 334"/>
                  <a:gd name="T28" fmla="*/ 0 w 288"/>
                  <a:gd name="T29" fmla="*/ 334 h 334"/>
                  <a:gd name="T30" fmla="*/ 4 w 288"/>
                  <a:gd name="T31" fmla="*/ 332 h 334"/>
                  <a:gd name="T32" fmla="*/ 16 w 288"/>
                  <a:gd name="T33" fmla="*/ 326 h 334"/>
                  <a:gd name="T34" fmla="*/ 34 w 288"/>
                  <a:gd name="T35" fmla="*/ 318 h 334"/>
                  <a:gd name="T36" fmla="*/ 56 w 288"/>
                  <a:gd name="T37" fmla="*/ 304 h 334"/>
                  <a:gd name="T38" fmla="*/ 84 w 288"/>
                  <a:gd name="T39" fmla="*/ 288 h 334"/>
                  <a:gd name="T40" fmla="*/ 112 w 288"/>
                  <a:gd name="T41" fmla="*/ 266 h 334"/>
                  <a:gd name="T42" fmla="*/ 142 w 288"/>
                  <a:gd name="T43" fmla="*/ 242 h 334"/>
                  <a:gd name="T44" fmla="*/ 170 w 288"/>
                  <a:gd name="T45" fmla="*/ 212 h 334"/>
                  <a:gd name="T46" fmla="*/ 196 w 288"/>
                  <a:gd name="T47" fmla="*/ 180 h 334"/>
                  <a:gd name="T48" fmla="*/ 220 w 288"/>
                  <a:gd name="T49" fmla="*/ 142 h 334"/>
                  <a:gd name="T50" fmla="*/ 238 w 288"/>
                  <a:gd name="T51" fmla="*/ 100 h 334"/>
                  <a:gd name="T52" fmla="*/ 250 w 288"/>
                  <a:gd name="T53" fmla="*/ 54 h 334"/>
                  <a:gd name="T54" fmla="*/ 254 w 288"/>
                  <a:gd name="T55" fmla="*/ 2 h 334"/>
                  <a:gd name="T56" fmla="*/ 288 w 288"/>
                  <a:gd name="T57"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8" h="334">
                    <a:moveTo>
                      <a:pt x="288" y="0"/>
                    </a:moveTo>
                    <a:lnTo>
                      <a:pt x="284" y="52"/>
                    </a:lnTo>
                    <a:lnTo>
                      <a:pt x="272" y="98"/>
                    </a:lnTo>
                    <a:lnTo>
                      <a:pt x="254" y="140"/>
                    </a:lnTo>
                    <a:lnTo>
                      <a:pt x="230" y="176"/>
                    </a:lnTo>
                    <a:lnTo>
                      <a:pt x="204" y="208"/>
                    </a:lnTo>
                    <a:lnTo>
                      <a:pt x="174" y="238"/>
                    </a:lnTo>
                    <a:lnTo>
                      <a:pt x="144" y="262"/>
                    </a:lnTo>
                    <a:lnTo>
                      <a:pt x="112" y="282"/>
                    </a:lnTo>
                    <a:lnTo>
                      <a:pt x="84" y="298"/>
                    </a:lnTo>
                    <a:lnTo>
                      <a:pt x="56" y="312"/>
                    </a:lnTo>
                    <a:lnTo>
                      <a:pt x="34" y="322"/>
                    </a:lnTo>
                    <a:lnTo>
                      <a:pt x="16" y="328"/>
                    </a:lnTo>
                    <a:lnTo>
                      <a:pt x="4" y="332"/>
                    </a:lnTo>
                    <a:lnTo>
                      <a:pt x="0" y="334"/>
                    </a:lnTo>
                    <a:lnTo>
                      <a:pt x="4" y="332"/>
                    </a:lnTo>
                    <a:lnTo>
                      <a:pt x="16" y="326"/>
                    </a:lnTo>
                    <a:lnTo>
                      <a:pt x="34" y="318"/>
                    </a:lnTo>
                    <a:lnTo>
                      <a:pt x="56" y="304"/>
                    </a:lnTo>
                    <a:lnTo>
                      <a:pt x="84" y="288"/>
                    </a:lnTo>
                    <a:lnTo>
                      <a:pt x="112" y="266"/>
                    </a:lnTo>
                    <a:lnTo>
                      <a:pt x="142" y="242"/>
                    </a:lnTo>
                    <a:lnTo>
                      <a:pt x="170" y="212"/>
                    </a:lnTo>
                    <a:lnTo>
                      <a:pt x="196" y="180"/>
                    </a:lnTo>
                    <a:lnTo>
                      <a:pt x="220" y="142"/>
                    </a:lnTo>
                    <a:lnTo>
                      <a:pt x="238" y="100"/>
                    </a:lnTo>
                    <a:lnTo>
                      <a:pt x="250" y="54"/>
                    </a:lnTo>
                    <a:lnTo>
                      <a:pt x="254" y="2"/>
                    </a:lnTo>
                    <a:lnTo>
                      <a:pt x="288" y="0"/>
                    </a:lnTo>
                    <a:close/>
                  </a:path>
                </a:pathLst>
              </a:custGeom>
              <a:solidFill>
                <a:srgbClr val="FFFFFF">
                  <a:alpha val="49001"/>
                </a:srgbClr>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grpSp>
      <p:sp>
        <p:nvSpPr>
          <p:cNvPr id="17415" name="Text Box 42">
            <a:extLst>
              <a:ext uri="{FF2B5EF4-FFF2-40B4-BE49-F238E27FC236}">
                <a16:creationId xmlns:a16="http://schemas.microsoft.com/office/drawing/2014/main" id="{E70121B2-BF86-4618-981A-B9973EB879B8}"/>
              </a:ext>
            </a:extLst>
          </p:cNvPr>
          <p:cNvSpPr txBox="1">
            <a:spLocks noChangeArrowheads="1"/>
          </p:cNvSpPr>
          <p:nvPr/>
        </p:nvSpPr>
        <p:spPr bwMode="gray">
          <a:xfrm rot="-1592425">
            <a:off x="6352654" y="3489325"/>
            <a:ext cx="504825" cy="166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r>
              <a:rPr lang="zh-CN" altLang="en-US" sz="2000" b="1">
                <a:solidFill>
                  <a:srgbClr val="FFFFFF"/>
                </a:solidFill>
              </a:rPr>
              <a:t>一流本科专业</a:t>
            </a:r>
            <a:endParaRPr lang="en-US" altLang="zh-CN" sz="2000" b="1">
              <a:solidFill>
                <a:srgbClr val="FFFFFF"/>
              </a:solidFill>
            </a:endParaRPr>
          </a:p>
        </p:txBody>
      </p:sp>
      <p:sp>
        <p:nvSpPr>
          <p:cNvPr id="314" name="Text Box 43">
            <a:extLst>
              <a:ext uri="{FF2B5EF4-FFF2-40B4-BE49-F238E27FC236}">
                <a16:creationId xmlns:a16="http://schemas.microsoft.com/office/drawing/2014/main" id="{5A123A8A-738A-46F7-952A-31F8B6B685F5}"/>
              </a:ext>
            </a:extLst>
          </p:cNvPr>
          <p:cNvSpPr txBox="1">
            <a:spLocks noChangeArrowheads="1"/>
          </p:cNvSpPr>
          <p:nvPr/>
        </p:nvSpPr>
        <p:spPr bwMode="gray">
          <a:xfrm rot="20060657">
            <a:off x="6780148" y="3579746"/>
            <a:ext cx="430887" cy="900246"/>
          </a:xfrm>
          <a:prstGeom prst="rect">
            <a:avLst/>
          </a:prstGeom>
          <a:noFill/>
          <a:ln>
            <a:noFill/>
          </a:ln>
          <a:effectLst/>
        </p:spPr>
        <p:txBody>
          <a:bodyPr vert="eaVert" wrap="none">
            <a:spAutoFit/>
          </a:bodyPr>
          <a:lstStyle/>
          <a:p>
            <a:pPr>
              <a:defRPr/>
            </a:pPr>
            <a:r>
              <a:rPr lang="zh-CN" altLang="en-US" sz="1600" b="1" dirty="0">
                <a:solidFill>
                  <a:srgbClr val="FFFFFF"/>
                </a:solidFill>
                <a:latin typeface="+mj-ea"/>
                <a:ea typeface="+mj-ea"/>
              </a:rPr>
              <a:t>获批省级</a:t>
            </a:r>
            <a:endParaRPr lang="en-US" altLang="zh-CN" sz="1600" b="1" dirty="0">
              <a:solidFill>
                <a:srgbClr val="FFFFFF"/>
              </a:solidFill>
              <a:latin typeface="+mj-ea"/>
              <a:ea typeface="+mj-ea"/>
            </a:endParaRPr>
          </a:p>
        </p:txBody>
      </p:sp>
      <p:grpSp>
        <p:nvGrpSpPr>
          <p:cNvPr id="17417" name="组合 10">
            <a:extLst>
              <a:ext uri="{FF2B5EF4-FFF2-40B4-BE49-F238E27FC236}">
                <a16:creationId xmlns:a16="http://schemas.microsoft.com/office/drawing/2014/main" id="{414BB1C6-DC3C-4A75-A330-56E7712EBF91}"/>
              </a:ext>
            </a:extLst>
          </p:cNvPr>
          <p:cNvGrpSpPr>
            <a:grpSpLocks/>
          </p:cNvGrpSpPr>
          <p:nvPr/>
        </p:nvGrpSpPr>
        <p:grpSpPr bwMode="auto">
          <a:xfrm>
            <a:off x="5508104" y="2139950"/>
            <a:ext cx="1457325" cy="1490663"/>
            <a:chOff x="6546861" y="2039037"/>
            <a:chExt cx="1631893" cy="1628213"/>
          </a:xfrm>
        </p:grpSpPr>
        <p:sp>
          <p:nvSpPr>
            <p:cNvPr id="295" name="Oval 13">
              <a:extLst>
                <a:ext uri="{FF2B5EF4-FFF2-40B4-BE49-F238E27FC236}">
                  <a16:creationId xmlns:a16="http://schemas.microsoft.com/office/drawing/2014/main" id="{B65F8D69-9D91-4EE4-AE73-7F8C6383CA1F}"/>
                </a:ext>
              </a:extLst>
            </p:cNvPr>
            <p:cNvSpPr>
              <a:spLocks noChangeArrowheads="1"/>
            </p:cNvSpPr>
            <p:nvPr/>
          </p:nvSpPr>
          <p:spPr bwMode="gray">
            <a:xfrm>
              <a:off x="6546861" y="2039037"/>
              <a:ext cx="1626561" cy="1623010"/>
            </a:xfrm>
            <a:prstGeom prst="ellipse">
              <a:avLst/>
            </a:prstGeom>
            <a:gradFill rotWithShape="1">
              <a:gsLst>
                <a:gs pos="0">
                  <a:srgbClr val="9B2D1F">
                    <a:gamma/>
                    <a:tint val="0"/>
                    <a:invGamma/>
                  </a:srgbClr>
                </a:gs>
                <a:gs pos="50000">
                  <a:srgbClr val="9B2D1F"/>
                </a:gs>
                <a:gs pos="100000">
                  <a:srgbClr val="9B2D1F">
                    <a:gamma/>
                    <a:tint val="0"/>
                    <a:invGamma/>
                  </a:srgbClr>
                </a:gs>
              </a:gsLst>
              <a:lin ang="2700000" scaled="1"/>
            </a:gradFill>
            <a:ln>
              <a:noFill/>
            </a:ln>
            <a:effectLst/>
          </p:spPr>
          <p:txBody>
            <a:bodyPr wrap="none"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96" name="Oval 14">
              <a:extLst>
                <a:ext uri="{FF2B5EF4-FFF2-40B4-BE49-F238E27FC236}">
                  <a16:creationId xmlns:a16="http://schemas.microsoft.com/office/drawing/2014/main" id="{31F4C97F-8DC1-49D0-948A-35628DB5FD2D}"/>
                </a:ext>
              </a:extLst>
            </p:cNvPr>
            <p:cNvSpPr>
              <a:spLocks noChangeArrowheads="1"/>
            </p:cNvSpPr>
            <p:nvPr/>
          </p:nvSpPr>
          <p:spPr bwMode="gray">
            <a:xfrm>
              <a:off x="6552195" y="2044240"/>
              <a:ext cx="1626559" cy="1623010"/>
            </a:xfrm>
            <a:prstGeom prst="ellipse">
              <a:avLst/>
            </a:prstGeom>
            <a:gradFill rotWithShape="1">
              <a:gsLst>
                <a:gs pos="0">
                  <a:srgbClr val="9B2D1F">
                    <a:alpha val="32001"/>
                  </a:srgbClr>
                </a:gs>
                <a:gs pos="100000">
                  <a:srgbClr val="9B2D1F">
                    <a:gamma/>
                    <a:shade val="0"/>
                    <a:invGamma/>
                    <a:alpha val="89999"/>
                  </a:srgbClr>
                </a:gs>
              </a:gsLst>
              <a:lin ang="2700000" scaled="1"/>
            </a:gradFill>
            <a:ln>
              <a:noFill/>
            </a:ln>
            <a:effectLst/>
          </p:spPr>
          <p:txBody>
            <a:bodyPr wrap="none"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97" name="Oval 15">
              <a:extLst>
                <a:ext uri="{FF2B5EF4-FFF2-40B4-BE49-F238E27FC236}">
                  <a16:creationId xmlns:a16="http://schemas.microsoft.com/office/drawing/2014/main" id="{63E3AECC-5CCD-4598-A272-73825B54F7E5}"/>
                </a:ext>
              </a:extLst>
            </p:cNvPr>
            <p:cNvSpPr>
              <a:spLocks noChangeArrowheads="1"/>
            </p:cNvSpPr>
            <p:nvPr/>
          </p:nvSpPr>
          <p:spPr bwMode="gray">
            <a:xfrm>
              <a:off x="6635744" y="2144811"/>
              <a:ext cx="1413241" cy="1409730"/>
            </a:xfrm>
            <a:prstGeom prst="ellipse">
              <a:avLst/>
            </a:prstGeom>
            <a:gradFill rotWithShape="1">
              <a:gsLst>
                <a:gs pos="0">
                  <a:srgbClr val="9B2D1F">
                    <a:gamma/>
                    <a:shade val="54118"/>
                    <a:invGamma/>
                  </a:srgbClr>
                </a:gs>
                <a:gs pos="50000">
                  <a:srgbClr val="9B2D1F"/>
                </a:gs>
                <a:gs pos="100000">
                  <a:srgbClr val="9B2D1F">
                    <a:gamma/>
                    <a:shade val="54118"/>
                    <a:invGamma/>
                  </a:srgbClr>
                </a:gs>
              </a:gsLst>
              <a:lin ang="18900000" scaled="1"/>
            </a:gra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98" name="Oval 16">
              <a:extLst>
                <a:ext uri="{FF2B5EF4-FFF2-40B4-BE49-F238E27FC236}">
                  <a16:creationId xmlns:a16="http://schemas.microsoft.com/office/drawing/2014/main" id="{6CCEA1E1-5B96-441D-95B5-3B6B092A0F8D}"/>
                </a:ext>
              </a:extLst>
            </p:cNvPr>
            <p:cNvSpPr>
              <a:spLocks noChangeArrowheads="1"/>
            </p:cNvSpPr>
            <p:nvPr/>
          </p:nvSpPr>
          <p:spPr bwMode="gray">
            <a:xfrm>
              <a:off x="6632189" y="2137875"/>
              <a:ext cx="1411463" cy="1409730"/>
            </a:xfrm>
            <a:prstGeom prst="ellipse">
              <a:avLst/>
            </a:prstGeom>
            <a:gradFill rotWithShape="1">
              <a:gsLst>
                <a:gs pos="0">
                  <a:srgbClr val="9B2D1F">
                    <a:gamma/>
                    <a:shade val="63529"/>
                    <a:invGamma/>
                  </a:srgbClr>
                </a:gs>
                <a:gs pos="100000">
                  <a:srgbClr val="9B2D1F">
                    <a:alpha val="0"/>
                  </a:srgbClr>
                </a:gs>
              </a:gsLst>
              <a:lin ang="2700000" scaled="1"/>
            </a:gra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99" name="Oval 17">
              <a:extLst>
                <a:ext uri="{FF2B5EF4-FFF2-40B4-BE49-F238E27FC236}">
                  <a16:creationId xmlns:a16="http://schemas.microsoft.com/office/drawing/2014/main" id="{47543D4A-927B-40A2-8AA4-05603CC6AADF}"/>
                </a:ext>
              </a:extLst>
            </p:cNvPr>
            <p:cNvSpPr>
              <a:spLocks noChangeArrowheads="1"/>
            </p:cNvSpPr>
            <p:nvPr/>
          </p:nvSpPr>
          <p:spPr bwMode="gray">
            <a:xfrm>
              <a:off x="6706851" y="2215904"/>
              <a:ext cx="1271028" cy="1269277"/>
            </a:xfrm>
            <a:prstGeom prst="ellipse">
              <a:avLst/>
            </a:prstGeom>
            <a:solidFill>
              <a:srgbClr val="000000"/>
            </a:soli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nvGrpSpPr>
            <p:cNvPr id="17487" name="Group 18">
              <a:extLst>
                <a:ext uri="{FF2B5EF4-FFF2-40B4-BE49-F238E27FC236}">
                  <a16:creationId xmlns:a16="http://schemas.microsoft.com/office/drawing/2014/main" id="{38DD6350-9E5A-44B6-A130-93DEFE1967BF}"/>
                </a:ext>
              </a:extLst>
            </p:cNvPr>
            <p:cNvGrpSpPr>
              <a:grpSpLocks/>
            </p:cNvGrpSpPr>
            <p:nvPr/>
          </p:nvGrpSpPr>
          <p:grpSpPr bwMode="auto">
            <a:xfrm>
              <a:off x="6734984" y="2236034"/>
              <a:ext cx="1233252" cy="1231233"/>
              <a:chOff x="4166" y="1706"/>
              <a:chExt cx="1252" cy="1252"/>
            </a:xfrm>
          </p:grpSpPr>
          <p:sp>
            <p:nvSpPr>
              <p:cNvPr id="303" name="Oval 19">
                <a:extLst>
                  <a:ext uri="{FF2B5EF4-FFF2-40B4-BE49-F238E27FC236}">
                    <a16:creationId xmlns:a16="http://schemas.microsoft.com/office/drawing/2014/main" id="{14AA7DEB-49BB-47F0-AC03-185ED7F02657}"/>
                  </a:ext>
                </a:extLst>
              </p:cNvPr>
              <p:cNvSpPr>
                <a:spLocks noChangeArrowheads="1"/>
              </p:cNvSpPr>
              <p:nvPr/>
            </p:nvSpPr>
            <p:spPr bwMode="gray">
              <a:xfrm>
                <a:off x="4166" y="1707"/>
                <a:ext cx="1252" cy="1252"/>
              </a:xfrm>
              <a:prstGeom prst="ellipse">
                <a:avLst/>
              </a:prstGeom>
              <a:gradFill rotWithShape="1">
                <a:gsLst>
                  <a:gs pos="0">
                    <a:srgbClr val="D6E1E2">
                      <a:gamma/>
                      <a:shade val="46275"/>
                      <a:invGamma/>
                    </a:srgbClr>
                  </a:gs>
                  <a:gs pos="100000">
                    <a:srgbClr val="D6E1E2"/>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04" name="Oval 20">
                <a:extLst>
                  <a:ext uri="{FF2B5EF4-FFF2-40B4-BE49-F238E27FC236}">
                    <a16:creationId xmlns:a16="http://schemas.microsoft.com/office/drawing/2014/main" id="{AE792090-5148-4CE5-A554-750ECF2ECB42}"/>
                  </a:ext>
                </a:extLst>
              </p:cNvPr>
              <p:cNvSpPr>
                <a:spLocks noChangeArrowheads="1"/>
              </p:cNvSpPr>
              <p:nvPr/>
            </p:nvSpPr>
            <p:spPr bwMode="gray">
              <a:xfrm>
                <a:off x="4183" y="1714"/>
                <a:ext cx="1222" cy="1220"/>
              </a:xfrm>
              <a:prstGeom prst="ellipse">
                <a:avLst/>
              </a:prstGeom>
              <a:gradFill rotWithShape="1">
                <a:gsLst>
                  <a:gs pos="0">
                    <a:srgbClr val="D6E1E2">
                      <a:alpha val="0"/>
                    </a:srgbClr>
                  </a:gs>
                  <a:gs pos="100000">
                    <a:srgbClr val="D6E1E2">
                      <a:gamma/>
                      <a:tint val="34902"/>
                      <a:invGamma/>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05" name="Oval 21">
                <a:extLst>
                  <a:ext uri="{FF2B5EF4-FFF2-40B4-BE49-F238E27FC236}">
                    <a16:creationId xmlns:a16="http://schemas.microsoft.com/office/drawing/2014/main" id="{D5E2698F-611F-4CF6-A231-491F28112AF4}"/>
                  </a:ext>
                </a:extLst>
              </p:cNvPr>
              <p:cNvSpPr>
                <a:spLocks noChangeArrowheads="1"/>
              </p:cNvSpPr>
              <p:nvPr/>
            </p:nvSpPr>
            <p:spPr bwMode="gray">
              <a:xfrm>
                <a:off x="4195" y="1726"/>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06" name="Oval 22">
                <a:extLst>
                  <a:ext uri="{FF2B5EF4-FFF2-40B4-BE49-F238E27FC236}">
                    <a16:creationId xmlns:a16="http://schemas.microsoft.com/office/drawing/2014/main" id="{3B830BCB-B0A0-4468-B385-7A27687E5125}"/>
                  </a:ext>
                </a:extLst>
              </p:cNvPr>
              <p:cNvSpPr>
                <a:spLocks noChangeArrowheads="1"/>
              </p:cNvSpPr>
              <p:nvPr/>
            </p:nvSpPr>
            <p:spPr bwMode="gray">
              <a:xfrm>
                <a:off x="4264" y="1758"/>
                <a:ext cx="1032"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sp>
          <p:nvSpPr>
            <p:cNvPr id="17488" name="Text Box 25">
              <a:extLst>
                <a:ext uri="{FF2B5EF4-FFF2-40B4-BE49-F238E27FC236}">
                  <a16:creationId xmlns:a16="http://schemas.microsoft.com/office/drawing/2014/main" id="{C806AEF3-2DE9-4091-9F1B-18BD75BFAFEF}"/>
                </a:ext>
              </a:extLst>
            </p:cNvPr>
            <p:cNvSpPr txBox="1">
              <a:spLocks noChangeArrowheads="1"/>
            </p:cNvSpPr>
            <p:nvPr/>
          </p:nvSpPr>
          <p:spPr bwMode="auto">
            <a:xfrm>
              <a:off x="6916003" y="2592054"/>
              <a:ext cx="939065" cy="403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r>
                <a:rPr lang="en-US" altLang="zh-CN" b="1">
                  <a:solidFill>
                    <a:srgbClr val="080808"/>
                  </a:solidFill>
                </a:rPr>
                <a:t>2019</a:t>
              </a:r>
            </a:p>
          </p:txBody>
        </p:sp>
      </p:grpSp>
      <p:grpSp>
        <p:nvGrpSpPr>
          <p:cNvPr id="17418" name="Group 6">
            <a:extLst>
              <a:ext uri="{FF2B5EF4-FFF2-40B4-BE49-F238E27FC236}">
                <a16:creationId xmlns:a16="http://schemas.microsoft.com/office/drawing/2014/main" id="{059ABD4A-B6BD-4680-9D31-E38B05A1CEE3}"/>
              </a:ext>
            </a:extLst>
          </p:cNvPr>
          <p:cNvGrpSpPr>
            <a:grpSpLocks/>
          </p:cNvGrpSpPr>
          <p:nvPr/>
        </p:nvGrpSpPr>
        <p:grpSpPr bwMode="auto">
          <a:xfrm rot="3877067">
            <a:off x="3891483" y="3971926"/>
            <a:ext cx="2392363" cy="944562"/>
            <a:chOff x="2290" y="2725"/>
            <a:chExt cx="1832" cy="713"/>
          </a:xfrm>
        </p:grpSpPr>
        <p:grpSp>
          <p:nvGrpSpPr>
            <p:cNvPr id="17476" name="Group 7">
              <a:extLst>
                <a:ext uri="{FF2B5EF4-FFF2-40B4-BE49-F238E27FC236}">
                  <a16:creationId xmlns:a16="http://schemas.microsoft.com/office/drawing/2014/main" id="{A621A6A5-7FAF-4615-BC59-9C49EF8AC5CB}"/>
                </a:ext>
              </a:extLst>
            </p:cNvPr>
            <p:cNvGrpSpPr>
              <a:grpSpLocks/>
            </p:cNvGrpSpPr>
            <p:nvPr/>
          </p:nvGrpSpPr>
          <p:grpSpPr bwMode="auto">
            <a:xfrm>
              <a:off x="2290" y="3030"/>
              <a:ext cx="1832" cy="408"/>
              <a:chOff x="2290" y="3030"/>
              <a:chExt cx="1832" cy="408"/>
            </a:xfrm>
          </p:grpSpPr>
          <p:sp>
            <p:nvSpPr>
              <p:cNvPr id="291" name="Freeform 8">
                <a:extLst>
                  <a:ext uri="{FF2B5EF4-FFF2-40B4-BE49-F238E27FC236}">
                    <a16:creationId xmlns:a16="http://schemas.microsoft.com/office/drawing/2014/main" id="{CD63867D-B751-410A-8FF7-832DA9FDEF93}"/>
                  </a:ext>
                </a:extLst>
              </p:cNvPr>
              <p:cNvSpPr>
                <a:spLocks/>
              </p:cNvSpPr>
              <p:nvPr/>
            </p:nvSpPr>
            <p:spPr bwMode="gray">
              <a:xfrm>
                <a:off x="2290" y="3029"/>
                <a:ext cx="1832" cy="407"/>
              </a:xfrm>
              <a:custGeom>
                <a:avLst/>
                <a:gdLst>
                  <a:gd name="T0" fmla="*/ 1832 w 1832"/>
                  <a:gd name="T1" fmla="*/ 32 h 408"/>
                  <a:gd name="T2" fmla="*/ 1830 w 1832"/>
                  <a:gd name="T3" fmla="*/ 66 h 408"/>
                  <a:gd name="T4" fmla="*/ 1814 w 1832"/>
                  <a:gd name="T5" fmla="*/ 128 h 408"/>
                  <a:gd name="T6" fmla="*/ 1788 w 1832"/>
                  <a:gd name="T7" fmla="*/ 188 h 408"/>
                  <a:gd name="T8" fmla="*/ 1754 w 1832"/>
                  <a:gd name="T9" fmla="*/ 240 h 408"/>
                  <a:gd name="T10" fmla="*/ 1712 w 1832"/>
                  <a:gd name="T11" fmla="*/ 288 h 408"/>
                  <a:gd name="T12" fmla="*/ 1664 w 1832"/>
                  <a:gd name="T13" fmla="*/ 330 h 408"/>
                  <a:gd name="T14" fmla="*/ 1610 w 1832"/>
                  <a:gd name="T15" fmla="*/ 362 h 408"/>
                  <a:gd name="T16" fmla="*/ 1550 w 1832"/>
                  <a:gd name="T17" fmla="*/ 388 h 408"/>
                  <a:gd name="T18" fmla="*/ 1486 w 1832"/>
                  <a:gd name="T19" fmla="*/ 402 h 408"/>
                  <a:gd name="T20" fmla="*/ 1418 w 1832"/>
                  <a:gd name="T21" fmla="*/ 408 h 408"/>
                  <a:gd name="T22" fmla="*/ 0 w 1832"/>
                  <a:gd name="T23" fmla="*/ 408 h 408"/>
                  <a:gd name="T24" fmla="*/ 0 w 1832"/>
                  <a:gd name="T25" fmla="*/ 0 h 408"/>
                  <a:gd name="T26" fmla="*/ 1832 w 1832"/>
                  <a:gd name="T27" fmla="*/ 0 h 408"/>
                  <a:gd name="T28" fmla="*/ 1832 w 1832"/>
                  <a:gd name="T29" fmla="*/ 32 h 408"/>
                  <a:gd name="T30" fmla="*/ 1832 w 1832"/>
                  <a:gd name="T31" fmla="*/ 3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2" h="408">
                    <a:moveTo>
                      <a:pt x="1832" y="32"/>
                    </a:moveTo>
                    <a:lnTo>
                      <a:pt x="1830" y="66"/>
                    </a:lnTo>
                    <a:lnTo>
                      <a:pt x="1814" y="128"/>
                    </a:lnTo>
                    <a:lnTo>
                      <a:pt x="1788" y="188"/>
                    </a:lnTo>
                    <a:lnTo>
                      <a:pt x="1754" y="240"/>
                    </a:lnTo>
                    <a:lnTo>
                      <a:pt x="1712" y="288"/>
                    </a:lnTo>
                    <a:lnTo>
                      <a:pt x="1664" y="330"/>
                    </a:lnTo>
                    <a:lnTo>
                      <a:pt x="1610" y="362"/>
                    </a:lnTo>
                    <a:lnTo>
                      <a:pt x="1550" y="388"/>
                    </a:lnTo>
                    <a:lnTo>
                      <a:pt x="1486" y="402"/>
                    </a:lnTo>
                    <a:lnTo>
                      <a:pt x="1418" y="408"/>
                    </a:lnTo>
                    <a:lnTo>
                      <a:pt x="0" y="408"/>
                    </a:lnTo>
                    <a:lnTo>
                      <a:pt x="0" y="0"/>
                    </a:lnTo>
                    <a:lnTo>
                      <a:pt x="1832" y="0"/>
                    </a:lnTo>
                    <a:lnTo>
                      <a:pt x="1832" y="32"/>
                    </a:lnTo>
                    <a:lnTo>
                      <a:pt x="1832" y="32"/>
                    </a:lnTo>
                    <a:close/>
                  </a:path>
                </a:pathLst>
              </a:custGeom>
              <a:gradFill rotWithShape="1">
                <a:gsLst>
                  <a:gs pos="0">
                    <a:srgbClr val="9B2D1F">
                      <a:gamma/>
                      <a:shade val="46275"/>
                      <a:invGamma/>
                    </a:srgbClr>
                  </a:gs>
                  <a:gs pos="100000">
                    <a:srgbClr val="9B2D1F"/>
                  </a:gs>
                </a:gsLst>
                <a:lin ang="5400000" scaled="1"/>
              </a:gra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92" name="Freeform 9">
                <a:extLst>
                  <a:ext uri="{FF2B5EF4-FFF2-40B4-BE49-F238E27FC236}">
                    <a16:creationId xmlns:a16="http://schemas.microsoft.com/office/drawing/2014/main" id="{A69465C7-7F7B-4456-9CC6-CCE2156A6884}"/>
                  </a:ext>
                </a:extLst>
              </p:cNvPr>
              <p:cNvSpPr>
                <a:spLocks/>
              </p:cNvSpPr>
              <p:nvPr/>
            </p:nvSpPr>
            <p:spPr bwMode="gray">
              <a:xfrm>
                <a:off x="3808" y="3059"/>
                <a:ext cx="288" cy="334"/>
              </a:xfrm>
              <a:custGeom>
                <a:avLst/>
                <a:gdLst>
                  <a:gd name="T0" fmla="*/ 288 w 288"/>
                  <a:gd name="T1" fmla="*/ 0 h 334"/>
                  <a:gd name="T2" fmla="*/ 284 w 288"/>
                  <a:gd name="T3" fmla="*/ 52 h 334"/>
                  <a:gd name="T4" fmla="*/ 272 w 288"/>
                  <a:gd name="T5" fmla="*/ 98 h 334"/>
                  <a:gd name="T6" fmla="*/ 254 w 288"/>
                  <a:gd name="T7" fmla="*/ 140 h 334"/>
                  <a:gd name="T8" fmla="*/ 230 w 288"/>
                  <a:gd name="T9" fmla="*/ 176 h 334"/>
                  <a:gd name="T10" fmla="*/ 204 w 288"/>
                  <a:gd name="T11" fmla="*/ 208 h 334"/>
                  <a:gd name="T12" fmla="*/ 174 w 288"/>
                  <a:gd name="T13" fmla="*/ 238 h 334"/>
                  <a:gd name="T14" fmla="*/ 144 w 288"/>
                  <a:gd name="T15" fmla="*/ 262 h 334"/>
                  <a:gd name="T16" fmla="*/ 112 w 288"/>
                  <a:gd name="T17" fmla="*/ 282 h 334"/>
                  <a:gd name="T18" fmla="*/ 84 w 288"/>
                  <a:gd name="T19" fmla="*/ 298 h 334"/>
                  <a:gd name="T20" fmla="*/ 56 w 288"/>
                  <a:gd name="T21" fmla="*/ 312 h 334"/>
                  <a:gd name="T22" fmla="*/ 34 w 288"/>
                  <a:gd name="T23" fmla="*/ 322 h 334"/>
                  <a:gd name="T24" fmla="*/ 16 w 288"/>
                  <a:gd name="T25" fmla="*/ 328 h 334"/>
                  <a:gd name="T26" fmla="*/ 4 w 288"/>
                  <a:gd name="T27" fmla="*/ 332 h 334"/>
                  <a:gd name="T28" fmla="*/ 0 w 288"/>
                  <a:gd name="T29" fmla="*/ 334 h 334"/>
                  <a:gd name="T30" fmla="*/ 4 w 288"/>
                  <a:gd name="T31" fmla="*/ 332 h 334"/>
                  <a:gd name="T32" fmla="*/ 16 w 288"/>
                  <a:gd name="T33" fmla="*/ 326 h 334"/>
                  <a:gd name="T34" fmla="*/ 34 w 288"/>
                  <a:gd name="T35" fmla="*/ 318 h 334"/>
                  <a:gd name="T36" fmla="*/ 56 w 288"/>
                  <a:gd name="T37" fmla="*/ 304 h 334"/>
                  <a:gd name="T38" fmla="*/ 84 w 288"/>
                  <a:gd name="T39" fmla="*/ 288 h 334"/>
                  <a:gd name="T40" fmla="*/ 112 w 288"/>
                  <a:gd name="T41" fmla="*/ 266 h 334"/>
                  <a:gd name="T42" fmla="*/ 142 w 288"/>
                  <a:gd name="T43" fmla="*/ 242 h 334"/>
                  <a:gd name="T44" fmla="*/ 170 w 288"/>
                  <a:gd name="T45" fmla="*/ 212 h 334"/>
                  <a:gd name="T46" fmla="*/ 196 w 288"/>
                  <a:gd name="T47" fmla="*/ 180 h 334"/>
                  <a:gd name="T48" fmla="*/ 220 w 288"/>
                  <a:gd name="T49" fmla="*/ 142 h 334"/>
                  <a:gd name="T50" fmla="*/ 238 w 288"/>
                  <a:gd name="T51" fmla="*/ 100 h 334"/>
                  <a:gd name="T52" fmla="*/ 250 w 288"/>
                  <a:gd name="T53" fmla="*/ 54 h 334"/>
                  <a:gd name="T54" fmla="*/ 254 w 288"/>
                  <a:gd name="T55" fmla="*/ 2 h 334"/>
                  <a:gd name="T56" fmla="*/ 288 w 288"/>
                  <a:gd name="T57"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8" h="334">
                    <a:moveTo>
                      <a:pt x="288" y="0"/>
                    </a:moveTo>
                    <a:lnTo>
                      <a:pt x="284" y="52"/>
                    </a:lnTo>
                    <a:lnTo>
                      <a:pt x="272" y="98"/>
                    </a:lnTo>
                    <a:lnTo>
                      <a:pt x="254" y="140"/>
                    </a:lnTo>
                    <a:lnTo>
                      <a:pt x="230" y="176"/>
                    </a:lnTo>
                    <a:lnTo>
                      <a:pt x="204" y="208"/>
                    </a:lnTo>
                    <a:lnTo>
                      <a:pt x="174" y="238"/>
                    </a:lnTo>
                    <a:lnTo>
                      <a:pt x="144" y="262"/>
                    </a:lnTo>
                    <a:lnTo>
                      <a:pt x="112" y="282"/>
                    </a:lnTo>
                    <a:lnTo>
                      <a:pt x="84" y="298"/>
                    </a:lnTo>
                    <a:lnTo>
                      <a:pt x="56" y="312"/>
                    </a:lnTo>
                    <a:lnTo>
                      <a:pt x="34" y="322"/>
                    </a:lnTo>
                    <a:lnTo>
                      <a:pt x="16" y="328"/>
                    </a:lnTo>
                    <a:lnTo>
                      <a:pt x="4" y="332"/>
                    </a:lnTo>
                    <a:lnTo>
                      <a:pt x="0" y="334"/>
                    </a:lnTo>
                    <a:lnTo>
                      <a:pt x="4" y="332"/>
                    </a:lnTo>
                    <a:lnTo>
                      <a:pt x="16" y="326"/>
                    </a:lnTo>
                    <a:lnTo>
                      <a:pt x="34" y="318"/>
                    </a:lnTo>
                    <a:lnTo>
                      <a:pt x="56" y="304"/>
                    </a:lnTo>
                    <a:lnTo>
                      <a:pt x="84" y="288"/>
                    </a:lnTo>
                    <a:lnTo>
                      <a:pt x="112" y="266"/>
                    </a:lnTo>
                    <a:lnTo>
                      <a:pt x="142" y="242"/>
                    </a:lnTo>
                    <a:lnTo>
                      <a:pt x="170" y="212"/>
                    </a:lnTo>
                    <a:lnTo>
                      <a:pt x="196" y="180"/>
                    </a:lnTo>
                    <a:lnTo>
                      <a:pt x="220" y="142"/>
                    </a:lnTo>
                    <a:lnTo>
                      <a:pt x="238" y="100"/>
                    </a:lnTo>
                    <a:lnTo>
                      <a:pt x="250" y="54"/>
                    </a:lnTo>
                    <a:lnTo>
                      <a:pt x="254" y="2"/>
                    </a:lnTo>
                    <a:lnTo>
                      <a:pt x="288" y="0"/>
                    </a:lnTo>
                    <a:close/>
                  </a:path>
                </a:pathLst>
              </a:custGeom>
              <a:solidFill>
                <a:srgbClr val="FFFFFF">
                  <a:alpha val="49001"/>
                </a:srgbClr>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grpSp>
          <p:nvGrpSpPr>
            <p:cNvPr id="17477" name="Group 10">
              <a:extLst>
                <a:ext uri="{FF2B5EF4-FFF2-40B4-BE49-F238E27FC236}">
                  <a16:creationId xmlns:a16="http://schemas.microsoft.com/office/drawing/2014/main" id="{EB76777C-35B6-4C45-B13D-09BB144C796F}"/>
                </a:ext>
              </a:extLst>
            </p:cNvPr>
            <p:cNvGrpSpPr>
              <a:grpSpLocks/>
            </p:cNvGrpSpPr>
            <p:nvPr/>
          </p:nvGrpSpPr>
          <p:grpSpPr bwMode="auto">
            <a:xfrm flipV="1">
              <a:off x="2290" y="2725"/>
              <a:ext cx="1406" cy="313"/>
              <a:chOff x="2290" y="3030"/>
              <a:chExt cx="1832" cy="408"/>
            </a:xfrm>
          </p:grpSpPr>
          <p:sp>
            <p:nvSpPr>
              <p:cNvPr id="289" name="Freeform 11">
                <a:extLst>
                  <a:ext uri="{FF2B5EF4-FFF2-40B4-BE49-F238E27FC236}">
                    <a16:creationId xmlns:a16="http://schemas.microsoft.com/office/drawing/2014/main" id="{AA75FE32-C38F-41C3-A241-2E18E0CA868B}"/>
                  </a:ext>
                </a:extLst>
              </p:cNvPr>
              <p:cNvSpPr>
                <a:spLocks/>
              </p:cNvSpPr>
              <p:nvPr/>
            </p:nvSpPr>
            <p:spPr bwMode="gray">
              <a:xfrm>
                <a:off x="2289" y="3029"/>
                <a:ext cx="1833" cy="408"/>
              </a:xfrm>
              <a:custGeom>
                <a:avLst/>
                <a:gdLst>
                  <a:gd name="T0" fmla="*/ 1832 w 1832"/>
                  <a:gd name="T1" fmla="*/ 32 h 408"/>
                  <a:gd name="T2" fmla="*/ 1830 w 1832"/>
                  <a:gd name="T3" fmla="*/ 66 h 408"/>
                  <a:gd name="T4" fmla="*/ 1814 w 1832"/>
                  <a:gd name="T5" fmla="*/ 128 h 408"/>
                  <a:gd name="T6" fmla="*/ 1788 w 1832"/>
                  <a:gd name="T7" fmla="*/ 188 h 408"/>
                  <a:gd name="T8" fmla="*/ 1754 w 1832"/>
                  <a:gd name="T9" fmla="*/ 240 h 408"/>
                  <a:gd name="T10" fmla="*/ 1712 w 1832"/>
                  <a:gd name="T11" fmla="*/ 288 h 408"/>
                  <a:gd name="T12" fmla="*/ 1664 w 1832"/>
                  <a:gd name="T13" fmla="*/ 330 h 408"/>
                  <a:gd name="T14" fmla="*/ 1610 w 1832"/>
                  <a:gd name="T15" fmla="*/ 362 h 408"/>
                  <a:gd name="T16" fmla="*/ 1550 w 1832"/>
                  <a:gd name="T17" fmla="*/ 388 h 408"/>
                  <a:gd name="T18" fmla="*/ 1486 w 1832"/>
                  <a:gd name="T19" fmla="*/ 402 h 408"/>
                  <a:gd name="T20" fmla="*/ 1418 w 1832"/>
                  <a:gd name="T21" fmla="*/ 408 h 408"/>
                  <a:gd name="T22" fmla="*/ 0 w 1832"/>
                  <a:gd name="T23" fmla="*/ 408 h 408"/>
                  <a:gd name="T24" fmla="*/ 0 w 1832"/>
                  <a:gd name="T25" fmla="*/ 0 h 408"/>
                  <a:gd name="T26" fmla="*/ 1832 w 1832"/>
                  <a:gd name="T27" fmla="*/ 0 h 408"/>
                  <a:gd name="T28" fmla="*/ 1832 w 1832"/>
                  <a:gd name="T29" fmla="*/ 32 h 408"/>
                  <a:gd name="T30" fmla="*/ 1832 w 1832"/>
                  <a:gd name="T31" fmla="*/ 3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2" h="408">
                    <a:moveTo>
                      <a:pt x="1832" y="32"/>
                    </a:moveTo>
                    <a:lnTo>
                      <a:pt x="1830" y="66"/>
                    </a:lnTo>
                    <a:lnTo>
                      <a:pt x="1814" y="128"/>
                    </a:lnTo>
                    <a:lnTo>
                      <a:pt x="1788" y="188"/>
                    </a:lnTo>
                    <a:lnTo>
                      <a:pt x="1754" y="240"/>
                    </a:lnTo>
                    <a:lnTo>
                      <a:pt x="1712" y="288"/>
                    </a:lnTo>
                    <a:lnTo>
                      <a:pt x="1664" y="330"/>
                    </a:lnTo>
                    <a:lnTo>
                      <a:pt x="1610" y="362"/>
                    </a:lnTo>
                    <a:lnTo>
                      <a:pt x="1550" y="388"/>
                    </a:lnTo>
                    <a:lnTo>
                      <a:pt x="1486" y="402"/>
                    </a:lnTo>
                    <a:lnTo>
                      <a:pt x="1418" y="408"/>
                    </a:lnTo>
                    <a:lnTo>
                      <a:pt x="0" y="408"/>
                    </a:lnTo>
                    <a:lnTo>
                      <a:pt x="0" y="0"/>
                    </a:lnTo>
                    <a:lnTo>
                      <a:pt x="1832" y="0"/>
                    </a:lnTo>
                    <a:lnTo>
                      <a:pt x="1832" y="32"/>
                    </a:lnTo>
                    <a:lnTo>
                      <a:pt x="1832" y="32"/>
                    </a:lnTo>
                    <a:close/>
                  </a:path>
                </a:pathLst>
              </a:custGeom>
              <a:solidFill>
                <a:srgbClr val="9B2D1F"/>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90" name="Freeform 12">
                <a:extLst>
                  <a:ext uri="{FF2B5EF4-FFF2-40B4-BE49-F238E27FC236}">
                    <a16:creationId xmlns:a16="http://schemas.microsoft.com/office/drawing/2014/main" id="{017C8A24-668E-4A11-9604-052D370A89D9}"/>
                  </a:ext>
                </a:extLst>
              </p:cNvPr>
              <p:cNvSpPr>
                <a:spLocks/>
              </p:cNvSpPr>
              <p:nvPr/>
            </p:nvSpPr>
            <p:spPr bwMode="gray">
              <a:xfrm>
                <a:off x="3808" y="3058"/>
                <a:ext cx="288" cy="334"/>
              </a:xfrm>
              <a:custGeom>
                <a:avLst/>
                <a:gdLst>
                  <a:gd name="T0" fmla="*/ 288 w 288"/>
                  <a:gd name="T1" fmla="*/ 0 h 334"/>
                  <a:gd name="T2" fmla="*/ 284 w 288"/>
                  <a:gd name="T3" fmla="*/ 52 h 334"/>
                  <a:gd name="T4" fmla="*/ 272 w 288"/>
                  <a:gd name="T5" fmla="*/ 98 h 334"/>
                  <a:gd name="T6" fmla="*/ 254 w 288"/>
                  <a:gd name="T7" fmla="*/ 140 h 334"/>
                  <a:gd name="T8" fmla="*/ 230 w 288"/>
                  <a:gd name="T9" fmla="*/ 176 h 334"/>
                  <a:gd name="T10" fmla="*/ 204 w 288"/>
                  <a:gd name="T11" fmla="*/ 208 h 334"/>
                  <a:gd name="T12" fmla="*/ 174 w 288"/>
                  <a:gd name="T13" fmla="*/ 238 h 334"/>
                  <a:gd name="T14" fmla="*/ 144 w 288"/>
                  <a:gd name="T15" fmla="*/ 262 h 334"/>
                  <a:gd name="T16" fmla="*/ 112 w 288"/>
                  <a:gd name="T17" fmla="*/ 282 h 334"/>
                  <a:gd name="T18" fmla="*/ 84 w 288"/>
                  <a:gd name="T19" fmla="*/ 298 h 334"/>
                  <a:gd name="T20" fmla="*/ 56 w 288"/>
                  <a:gd name="T21" fmla="*/ 312 h 334"/>
                  <a:gd name="T22" fmla="*/ 34 w 288"/>
                  <a:gd name="T23" fmla="*/ 322 h 334"/>
                  <a:gd name="T24" fmla="*/ 16 w 288"/>
                  <a:gd name="T25" fmla="*/ 328 h 334"/>
                  <a:gd name="T26" fmla="*/ 4 w 288"/>
                  <a:gd name="T27" fmla="*/ 332 h 334"/>
                  <a:gd name="T28" fmla="*/ 0 w 288"/>
                  <a:gd name="T29" fmla="*/ 334 h 334"/>
                  <a:gd name="T30" fmla="*/ 4 w 288"/>
                  <a:gd name="T31" fmla="*/ 332 h 334"/>
                  <a:gd name="T32" fmla="*/ 16 w 288"/>
                  <a:gd name="T33" fmla="*/ 326 h 334"/>
                  <a:gd name="T34" fmla="*/ 34 w 288"/>
                  <a:gd name="T35" fmla="*/ 318 h 334"/>
                  <a:gd name="T36" fmla="*/ 56 w 288"/>
                  <a:gd name="T37" fmla="*/ 304 h 334"/>
                  <a:gd name="T38" fmla="*/ 84 w 288"/>
                  <a:gd name="T39" fmla="*/ 288 h 334"/>
                  <a:gd name="T40" fmla="*/ 112 w 288"/>
                  <a:gd name="T41" fmla="*/ 266 h 334"/>
                  <a:gd name="T42" fmla="*/ 142 w 288"/>
                  <a:gd name="T43" fmla="*/ 242 h 334"/>
                  <a:gd name="T44" fmla="*/ 170 w 288"/>
                  <a:gd name="T45" fmla="*/ 212 h 334"/>
                  <a:gd name="T46" fmla="*/ 196 w 288"/>
                  <a:gd name="T47" fmla="*/ 180 h 334"/>
                  <a:gd name="T48" fmla="*/ 220 w 288"/>
                  <a:gd name="T49" fmla="*/ 142 h 334"/>
                  <a:gd name="T50" fmla="*/ 238 w 288"/>
                  <a:gd name="T51" fmla="*/ 100 h 334"/>
                  <a:gd name="T52" fmla="*/ 250 w 288"/>
                  <a:gd name="T53" fmla="*/ 54 h 334"/>
                  <a:gd name="T54" fmla="*/ 254 w 288"/>
                  <a:gd name="T55" fmla="*/ 2 h 334"/>
                  <a:gd name="T56" fmla="*/ 288 w 288"/>
                  <a:gd name="T57"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8" h="334">
                    <a:moveTo>
                      <a:pt x="288" y="0"/>
                    </a:moveTo>
                    <a:lnTo>
                      <a:pt x="284" y="52"/>
                    </a:lnTo>
                    <a:lnTo>
                      <a:pt x="272" y="98"/>
                    </a:lnTo>
                    <a:lnTo>
                      <a:pt x="254" y="140"/>
                    </a:lnTo>
                    <a:lnTo>
                      <a:pt x="230" y="176"/>
                    </a:lnTo>
                    <a:lnTo>
                      <a:pt x="204" y="208"/>
                    </a:lnTo>
                    <a:lnTo>
                      <a:pt x="174" y="238"/>
                    </a:lnTo>
                    <a:lnTo>
                      <a:pt x="144" y="262"/>
                    </a:lnTo>
                    <a:lnTo>
                      <a:pt x="112" y="282"/>
                    </a:lnTo>
                    <a:lnTo>
                      <a:pt x="84" y="298"/>
                    </a:lnTo>
                    <a:lnTo>
                      <a:pt x="56" y="312"/>
                    </a:lnTo>
                    <a:lnTo>
                      <a:pt x="34" y="322"/>
                    </a:lnTo>
                    <a:lnTo>
                      <a:pt x="16" y="328"/>
                    </a:lnTo>
                    <a:lnTo>
                      <a:pt x="4" y="332"/>
                    </a:lnTo>
                    <a:lnTo>
                      <a:pt x="0" y="334"/>
                    </a:lnTo>
                    <a:lnTo>
                      <a:pt x="4" y="332"/>
                    </a:lnTo>
                    <a:lnTo>
                      <a:pt x="16" y="326"/>
                    </a:lnTo>
                    <a:lnTo>
                      <a:pt x="34" y="318"/>
                    </a:lnTo>
                    <a:lnTo>
                      <a:pt x="56" y="304"/>
                    </a:lnTo>
                    <a:lnTo>
                      <a:pt x="84" y="288"/>
                    </a:lnTo>
                    <a:lnTo>
                      <a:pt x="112" y="266"/>
                    </a:lnTo>
                    <a:lnTo>
                      <a:pt x="142" y="242"/>
                    </a:lnTo>
                    <a:lnTo>
                      <a:pt x="170" y="212"/>
                    </a:lnTo>
                    <a:lnTo>
                      <a:pt x="196" y="180"/>
                    </a:lnTo>
                    <a:lnTo>
                      <a:pt x="220" y="142"/>
                    </a:lnTo>
                    <a:lnTo>
                      <a:pt x="238" y="100"/>
                    </a:lnTo>
                    <a:lnTo>
                      <a:pt x="250" y="54"/>
                    </a:lnTo>
                    <a:lnTo>
                      <a:pt x="254" y="2"/>
                    </a:lnTo>
                    <a:lnTo>
                      <a:pt x="288" y="0"/>
                    </a:lnTo>
                    <a:close/>
                  </a:path>
                </a:pathLst>
              </a:custGeom>
              <a:solidFill>
                <a:srgbClr val="FFFFFF">
                  <a:alpha val="49001"/>
                </a:srgbClr>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grpSp>
      <p:sp>
        <p:nvSpPr>
          <p:cNvPr id="17419" name="Text Box 42">
            <a:extLst>
              <a:ext uri="{FF2B5EF4-FFF2-40B4-BE49-F238E27FC236}">
                <a16:creationId xmlns:a16="http://schemas.microsoft.com/office/drawing/2014/main" id="{5F80BCB8-B7BF-41D2-8463-289F85A9E8DD}"/>
              </a:ext>
            </a:extLst>
          </p:cNvPr>
          <p:cNvSpPr txBox="1">
            <a:spLocks noChangeArrowheads="1"/>
          </p:cNvSpPr>
          <p:nvPr/>
        </p:nvSpPr>
        <p:spPr bwMode="gray">
          <a:xfrm rot="-1576254">
            <a:off x="4702696" y="3603625"/>
            <a:ext cx="520700" cy="195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r>
              <a:rPr lang="zh-CN" altLang="en-US" sz="2000" b="1">
                <a:solidFill>
                  <a:srgbClr val="FFFFFF"/>
                </a:solidFill>
              </a:rPr>
              <a:t>硕士学位授予点</a:t>
            </a:r>
            <a:endParaRPr lang="en-US" altLang="zh-CN" sz="2000" b="1">
              <a:solidFill>
                <a:srgbClr val="FFFFFF"/>
              </a:solidFill>
            </a:endParaRPr>
          </a:p>
        </p:txBody>
      </p:sp>
      <p:sp>
        <p:nvSpPr>
          <p:cNvPr id="316" name="Text Box 43">
            <a:extLst>
              <a:ext uri="{FF2B5EF4-FFF2-40B4-BE49-F238E27FC236}">
                <a16:creationId xmlns:a16="http://schemas.microsoft.com/office/drawing/2014/main" id="{D641D05D-9880-419B-9C39-7CF7B0DE887A}"/>
              </a:ext>
            </a:extLst>
          </p:cNvPr>
          <p:cNvSpPr txBox="1">
            <a:spLocks noChangeArrowheads="1"/>
          </p:cNvSpPr>
          <p:nvPr/>
        </p:nvSpPr>
        <p:spPr bwMode="gray">
          <a:xfrm rot="20102743">
            <a:off x="4923359" y="3513138"/>
            <a:ext cx="430212" cy="900112"/>
          </a:xfrm>
          <a:prstGeom prst="rect">
            <a:avLst/>
          </a:prstGeom>
          <a:noFill/>
          <a:ln>
            <a:noFill/>
          </a:ln>
          <a:effectLst/>
        </p:spPr>
        <p:txBody>
          <a:bodyPr vert="eaVert" wrap="none">
            <a:spAutoFit/>
          </a:bodyPr>
          <a:lstStyle/>
          <a:p>
            <a:pPr>
              <a:defRPr/>
            </a:pPr>
            <a:r>
              <a:rPr lang="zh-CN" altLang="en-US" sz="1600" b="1" dirty="0">
                <a:solidFill>
                  <a:srgbClr val="FFFFFF"/>
                </a:solidFill>
                <a:latin typeface="+mj-ea"/>
                <a:ea typeface="+mj-ea"/>
              </a:rPr>
              <a:t>一级学科</a:t>
            </a:r>
            <a:endParaRPr lang="en-US" altLang="zh-CN" sz="1600" b="1" dirty="0">
              <a:solidFill>
                <a:srgbClr val="FFFFFF"/>
              </a:solidFill>
              <a:latin typeface="+mj-ea"/>
              <a:ea typeface="+mj-ea"/>
            </a:endParaRPr>
          </a:p>
        </p:txBody>
      </p:sp>
      <p:grpSp>
        <p:nvGrpSpPr>
          <p:cNvPr id="17421" name="组合 9">
            <a:extLst>
              <a:ext uri="{FF2B5EF4-FFF2-40B4-BE49-F238E27FC236}">
                <a16:creationId xmlns:a16="http://schemas.microsoft.com/office/drawing/2014/main" id="{BC472BA9-9CEE-4DC3-8DDA-42CF6E065AA6}"/>
              </a:ext>
            </a:extLst>
          </p:cNvPr>
          <p:cNvGrpSpPr>
            <a:grpSpLocks/>
          </p:cNvGrpSpPr>
          <p:nvPr/>
        </p:nvGrpSpPr>
        <p:grpSpPr bwMode="auto">
          <a:xfrm>
            <a:off x="3635896" y="2146300"/>
            <a:ext cx="1493838" cy="1493838"/>
            <a:chOff x="4442796" y="2059996"/>
            <a:chExt cx="1680439" cy="1655306"/>
          </a:xfrm>
        </p:grpSpPr>
        <p:sp>
          <p:nvSpPr>
            <p:cNvPr id="275" name="Oval 13">
              <a:extLst>
                <a:ext uri="{FF2B5EF4-FFF2-40B4-BE49-F238E27FC236}">
                  <a16:creationId xmlns:a16="http://schemas.microsoft.com/office/drawing/2014/main" id="{31E64AAD-B9F6-4038-B243-7C7FC8466D24}"/>
                </a:ext>
              </a:extLst>
            </p:cNvPr>
            <p:cNvSpPr>
              <a:spLocks noChangeArrowheads="1"/>
            </p:cNvSpPr>
            <p:nvPr/>
          </p:nvSpPr>
          <p:spPr bwMode="gray">
            <a:xfrm>
              <a:off x="4442796" y="2059996"/>
              <a:ext cx="1675081" cy="1650028"/>
            </a:xfrm>
            <a:prstGeom prst="ellipse">
              <a:avLst/>
            </a:prstGeom>
            <a:gradFill rotWithShape="1">
              <a:gsLst>
                <a:gs pos="0">
                  <a:srgbClr val="9B2D1F">
                    <a:gamma/>
                    <a:tint val="0"/>
                    <a:invGamma/>
                  </a:srgbClr>
                </a:gs>
                <a:gs pos="50000">
                  <a:srgbClr val="9B2D1F"/>
                </a:gs>
                <a:gs pos="100000">
                  <a:srgbClr val="9B2D1F">
                    <a:gamma/>
                    <a:tint val="0"/>
                    <a:invGamma/>
                  </a:srgbClr>
                </a:gs>
              </a:gsLst>
              <a:lin ang="2700000" scaled="1"/>
            </a:gradFill>
            <a:ln>
              <a:noFill/>
            </a:ln>
            <a:effectLst/>
          </p:spPr>
          <p:txBody>
            <a:bodyPr wrap="none"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76" name="Oval 14">
              <a:extLst>
                <a:ext uri="{FF2B5EF4-FFF2-40B4-BE49-F238E27FC236}">
                  <a16:creationId xmlns:a16="http://schemas.microsoft.com/office/drawing/2014/main" id="{417E1A72-7CDE-47E2-9E84-41992E2F5CCD}"/>
                </a:ext>
              </a:extLst>
            </p:cNvPr>
            <p:cNvSpPr>
              <a:spLocks noChangeArrowheads="1"/>
            </p:cNvSpPr>
            <p:nvPr/>
          </p:nvSpPr>
          <p:spPr bwMode="gray">
            <a:xfrm>
              <a:off x="4448154" y="2065274"/>
              <a:ext cx="1675081" cy="1650028"/>
            </a:xfrm>
            <a:prstGeom prst="ellipse">
              <a:avLst/>
            </a:prstGeom>
            <a:gradFill rotWithShape="1">
              <a:gsLst>
                <a:gs pos="0">
                  <a:srgbClr val="9B2D1F">
                    <a:alpha val="32001"/>
                  </a:srgbClr>
                </a:gs>
                <a:gs pos="100000">
                  <a:srgbClr val="9B2D1F">
                    <a:gamma/>
                    <a:shade val="0"/>
                    <a:invGamma/>
                    <a:alpha val="89999"/>
                  </a:srgbClr>
                </a:gs>
              </a:gsLst>
              <a:lin ang="2700000" scaled="1"/>
            </a:gradFill>
            <a:ln>
              <a:noFill/>
            </a:ln>
            <a:effectLst/>
          </p:spPr>
          <p:txBody>
            <a:bodyPr wrap="none"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77" name="Oval 15">
              <a:extLst>
                <a:ext uri="{FF2B5EF4-FFF2-40B4-BE49-F238E27FC236}">
                  <a16:creationId xmlns:a16="http://schemas.microsoft.com/office/drawing/2014/main" id="{1002C46A-17ED-4801-9B1E-E04B8D522D7B}"/>
                </a:ext>
              </a:extLst>
            </p:cNvPr>
            <p:cNvSpPr>
              <a:spLocks noChangeArrowheads="1"/>
            </p:cNvSpPr>
            <p:nvPr/>
          </p:nvSpPr>
          <p:spPr bwMode="gray">
            <a:xfrm>
              <a:off x="4535658" y="2167301"/>
              <a:ext cx="1453642" cy="1433659"/>
            </a:xfrm>
            <a:prstGeom prst="ellipse">
              <a:avLst/>
            </a:prstGeom>
            <a:gradFill rotWithShape="1">
              <a:gsLst>
                <a:gs pos="0">
                  <a:srgbClr val="9B2D1F">
                    <a:gamma/>
                    <a:shade val="54118"/>
                    <a:invGamma/>
                  </a:srgbClr>
                </a:gs>
                <a:gs pos="50000">
                  <a:srgbClr val="9B2D1F"/>
                </a:gs>
                <a:gs pos="100000">
                  <a:srgbClr val="9B2D1F">
                    <a:gamma/>
                    <a:shade val="54118"/>
                    <a:invGamma/>
                  </a:srgbClr>
                </a:gs>
              </a:gsLst>
              <a:lin ang="18900000" scaled="1"/>
            </a:gra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78" name="Oval 16">
              <a:extLst>
                <a:ext uri="{FF2B5EF4-FFF2-40B4-BE49-F238E27FC236}">
                  <a16:creationId xmlns:a16="http://schemas.microsoft.com/office/drawing/2014/main" id="{7DD71171-55E8-4542-874B-471F673FBB34}"/>
                </a:ext>
              </a:extLst>
            </p:cNvPr>
            <p:cNvSpPr>
              <a:spLocks noChangeArrowheads="1"/>
            </p:cNvSpPr>
            <p:nvPr/>
          </p:nvSpPr>
          <p:spPr bwMode="gray">
            <a:xfrm>
              <a:off x="4530301" y="2160265"/>
              <a:ext cx="1455427" cy="1433659"/>
            </a:xfrm>
            <a:prstGeom prst="ellipse">
              <a:avLst/>
            </a:prstGeom>
            <a:gradFill rotWithShape="1">
              <a:gsLst>
                <a:gs pos="0">
                  <a:srgbClr val="9B2D1F">
                    <a:gamma/>
                    <a:shade val="63529"/>
                    <a:invGamma/>
                  </a:srgbClr>
                </a:gs>
                <a:gs pos="100000">
                  <a:srgbClr val="9B2D1F">
                    <a:alpha val="0"/>
                  </a:srgbClr>
                </a:gs>
              </a:gsLst>
              <a:lin ang="2700000" scaled="1"/>
            </a:gra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79" name="Oval 17">
              <a:extLst>
                <a:ext uri="{FF2B5EF4-FFF2-40B4-BE49-F238E27FC236}">
                  <a16:creationId xmlns:a16="http://schemas.microsoft.com/office/drawing/2014/main" id="{C8D3BC66-B5EA-4309-B36E-3680717645CD}"/>
                </a:ext>
              </a:extLst>
            </p:cNvPr>
            <p:cNvSpPr>
              <a:spLocks noChangeArrowheads="1"/>
            </p:cNvSpPr>
            <p:nvPr/>
          </p:nvSpPr>
          <p:spPr bwMode="gray">
            <a:xfrm>
              <a:off x="4607090" y="2241183"/>
              <a:ext cx="1310778" cy="1289414"/>
            </a:xfrm>
            <a:prstGeom prst="ellipse">
              <a:avLst/>
            </a:prstGeom>
            <a:solidFill>
              <a:srgbClr val="000000"/>
            </a:soli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nvGrpSpPr>
            <p:cNvPr id="17470" name="Group 18">
              <a:extLst>
                <a:ext uri="{FF2B5EF4-FFF2-40B4-BE49-F238E27FC236}">
                  <a16:creationId xmlns:a16="http://schemas.microsoft.com/office/drawing/2014/main" id="{FB24322C-D4CA-4544-8173-0718E15D3CE2}"/>
                </a:ext>
              </a:extLst>
            </p:cNvPr>
            <p:cNvGrpSpPr>
              <a:grpSpLocks/>
            </p:cNvGrpSpPr>
            <p:nvPr/>
          </p:nvGrpSpPr>
          <p:grpSpPr bwMode="auto">
            <a:xfrm>
              <a:off x="4636515" y="2260271"/>
              <a:ext cx="1269939" cy="1251720"/>
              <a:chOff x="4166" y="1706"/>
              <a:chExt cx="1252" cy="1252"/>
            </a:xfrm>
          </p:grpSpPr>
          <p:sp>
            <p:nvSpPr>
              <p:cNvPr id="283" name="Oval 19">
                <a:extLst>
                  <a:ext uri="{FF2B5EF4-FFF2-40B4-BE49-F238E27FC236}">
                    <a16:creationId xmlns:a16="http://schemas.microsoft.com/office/drawing/2014/main" id="{6F155F70-D00E-42E1-899E-338388515A91}"/>
                  </a:ext>
                </a:extLst>
              </p:cNvPr>
              <p:cNvSpPr>
                <a:spLocks noChangeArrowheads="1"/>
              </p:cNvSpPr>
              <p:nvPr/>
            </p:nvSpPr>
            <p:spPr bwMode="gray">
              <a:xfrm>
                <a:off x="4165" y="1706"/>
                <a:ext cx="1254" cy="1251"/>
              </a:xfrm>
              <a:prstGeom prst="ellipse">
                <a:avLst/>
              </a:prstGeom>
              <a:gradFill rotWithShape="1">
                <a:gsLst>
                  <a:gs pos="0">
                    <a:srgbClr val="D6E1E2">
                      <a:gamma/>
                      <a:shade val="46275"/>
                      <a:invGamma/>
                    </a:srgbClr>
                  </a:gs>
                  <a:gs pos="100000">
                    <a:srgbClr val="D6E1E2"/>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84" name="Oval 20">
                <a:extLst>
                  <a:ext uri="{FF2B5EF4-FFF2-40B4-BE49-F238E27FC236}">
                    <a16:creationId xmlns:a16="http://schemas.microsoft.com/office/drawing/2014/main" id="{396F93ED-6755-4A0A-B2DB-C8FEFC0ED6D8}"/>
                  </a:ext>
                </a:extLst>
              </p:cNvPr>
              <p:cNvSpPr>
                <a:spLocks noChangeArrowheads="1"/>
              </p:cNvSpPr>
              <p:nvPr/>
            </p:nvSpPr>
            <p:spPr bwMode="gray">
              <a:xfrm>
                <a:off x="4181" y="1713"/>
                <a:ext cx="1224" cy="1219"/>
              </a:xfrm>
              <a:prstGeom prst="ellipse">
                <a:avLst/>
              </a:prstGeom>
              <a:gradFill rotWithShape="1">
                <a:gsLst>
                  <a:gs pos="0">
                    <a:srgbClr val="D6E1E2">
                      <a:alpha val="0"/>
                    </a:srgbClr>
                  </a:gs>
                  <a:gs pos="100000">
                    <a:srgbClr val="D6E1E2">
                      <a:gamma/>
                      <a:tint val="34902"/>
                      <a:invGamma/>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85" name="Oval 21">
                <a:extLst>
                  <a:ext uri="{FF2B5EF4-FFF2-40B4-BE49-F238E27FC236}">
                    <a16:creationId xmlns:a16="http://schemas.microsoft.com/office/drawing/2014/main" id="{CA6ED897-C25A-4835-9DA1-336ABCDB1C16}"/>
                  </a:ext>
                </a:extLst>
              </p:cNvPr>
              <p:cNvSpPr>
                <a:spLocks noChangeArrowheads="1"/>
              </p:cNvSpPr>
              <p:nvPr/>
            </p:nvSpPr>
            <p:spPr bwMode="gray">
              <a:xfrm>
                <a:off x="4193" y="1726"/>
                <a:ext cx="1164" cy="1140"/>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86" name="Oval 22">
                <a:extLst>
                  <a:ext uri="{FF2B5EF4-FFF2-40B4-BE49-F238E27FC236}">
                    <a16:creationId xmlns:a16="http://schemas.microsoft.com/office/drawing/2014/main" id="{75426443-1294-4EC9-BEC5-B98E26384723}"/>
                  </a:ext>
                </a:extLst>
              </p:cNvPr>
              <p:cNvSpPr>
                <a:spLocks noChangeArrowheads="1"/>
              </p:cNvSpPr>
              <p:nvPr/>
            </p:nvSpPr>
            <p:spPr bwMode="gray">
              <a:xfrm>
                <a:off x="4262" y="1757"/>
                <a:ext cx="1035" cy="925"/>
              </a:xfrm>
              <a:prstGeom prst="ellipse">
                <a:avLst/>
              </a:prstGeom>
              <a:gradFill rotWithShape="1">
                <a:gsLst>
                  <a:gs pos="0">
                    <a:srgbClr val="D6E1E2">
                      <a:gamma/>
                      <a:tint val="0"/>
                      <a:invGamma/>
                    </a:srgbClr>
                  </a:gs>
                  <a:gs pos="100000">
                    <a:srgbClr val="D6E1E2">
                      <a:alpha val="38000"/>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sp>
          <p:nvSpPr>
            <p:cNvPr id="17471" name="Text Box 32">
              <a:extLst>
                <a:ext uri="{FF2B5EF4-FFF2-40B4-BE49-F238E27FC236}">
                  <a16:creationId xmlns:a16="http://schemas.microsoft.com/office/drawing/2014/main" id="{55C68E17-0DC6-441F-BEC3-F82ED18AAEF3}"/>
                </a:ext>
              </a:extLst>
            </p:cNvPr>
            <p:cNvSpPr txBox="1">
              <a:spLocks noChangeArrowheads="1"/>
            </p:cNvSpPr>
            <p:nvPr/>
          </p:nvSpPr>
          <p:spPr bwMode="auto">
            <a:xfrm>
              <a:off x="4810506" y="2645825"/>
              <a:ext cx="943964" cy="408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r>
                <a:rPr lang="en-US" altLang="zh-CN" b="1">
                  <a:solidFill>
                    <a:srgbClr val="080808"/>
                  </a:solidFill>
                </a:rPr>
                <a:t>2018</a:t>
              </a:r>
            </a:p>
          </p:txBody>
        </p:sp>
      </p:grpSp>
      <p:grpSp>
        <p:nvGrpSpPr>
          <p:cNvPr id="17422" name="Group 6">
            <a:extLst>
              <a:ext uri="{FF2B5EF4-FFF2-40B4-BE49-F238E27FC236}">
                <a16:creationId xmlns:a16="http://schemas.microsoft.com/office/drawing/2014/main" id="{233B9A39-1146-425B-9765-AAF7DF21F12C}"/>
              </a:ext>
            </a:extLst>
          </p:cNvPr>
          <p:cNvGrpSpPr>
            <a:grpSpLocks/>
          </p:cNvGrpSpPr>
          <p:nvPr/>
        </p:nvGrpSpPr>
        <p:grpSpPr bwMode="auto">
          <a:xfrm rot="3877067">
            <a:off x="2003196" y="3950493"/>
            <a:ext cx="2393950" cy="944563"/>
            <a:chOff x="2290" y="2725"/>
            <a:chExt cx="1832" cy="713"/>
          </a:xfrm>
        </p:grpSpPr>
        <p:grpSp>
          <p:nvGrpSpPr>
            <p:cNvPr id="17459" name="Group 7">
              <a:extLst>
                <a:ext uri="{FF2B5EF4-FFF2-40B4-BE49-F238E27FC236}">
                  <a16:creationId xmlns:a16="http://schemas.microsoft.com/office/drawing/2014/main" id="{BFCD63BD-B1C8-463D-B19E-728675AF7103}"/>
                </a:ext>
              </a:extLst>
            </p:cNvPr>
            <p:cNvGrpSpPr>
              <a:grpSpLocks/>
            </p:cNvGrpSpPr>
            <p:nvPr/>
          </p:nvGrpSpPr>
          <p:grpSpPr bwMode="auto">
            <a:xfrm>
              <a:off x="2290" y="3030"/>
              <a:ext cx="1832" cy="408"/>
              <a:chOff x="2290" y="3030"/>
              <a:chExt cx="1832" cy="408"/>
            </a:xfrm>
          </p:grpSpPr>
          <p:sp>
            <p:nvSpPr>
              <p:cNvPr id="336" name="Freeform 8">
                <a:extLst>
                  <a:ext uri="{FF2B5EF4-FFF2-40B4-BE49-F238E27FC236}">
                    <a16:creationId xmlns:a16="http://schemas.microsoft.com/office/drawing/2014/main" id="{31FE6644-1633-4E19-ACB3-FBE8A1B70CE1}"/>
                  </a:ext>
                </a:extLst>
              </p:cNvPr>
              <p:cNvSpPr>
                <a:spLocks/>
              </p:cNvSpPr>
              <p:nvPr/>
            </p:nvSpPr>
            <p:spPr bwMode="gray">
              <a:xfrm>
                <a:off x="2290" y="3029"/>
                <a:ext cx="1832" cy="407"/>
              </a:xfrm>
              <a:custGeom>
                <a:avLst/>
                <a:gdLst>
                  <a:gd name="T0" fmla="*/ 1832 w 1832"/>
                  <a:gd name="T1" fmla="*/ 32 h 408"/>
                  <a:gd name="T2" fmla="*/ 1830 w 1832"/>
                  <a:gd name="T3" fmla="*/ 66 h 408"/>
                  <a:gd name="T4" fmla="*/ 1814 w 1832"/>
                  <a:gd name="T5" fmla="*/ 128 h 408"/>
                  <a:gd name="T6" fmla="*/ 1788 w 1832"/>
                  <a:gd name="T7" fmla="*/ 188 h 408"/>
                  <a:gd name="T8" fmla="*/ 1754 w 1832"/>
                  <a:gd name="T9" fmla="*/ 240 h 408"/>
                  <a:gd name="T10" fmla="*/ 1712 w 1832"/>
                  <a:gd name="T11" fmla="*/ 288 h 408"/>
                  <a:gd name="T12" fmla="*/ 1664 w 1832"/>
                  <a:gd name="T13" fmla="*/ 330 h 408"/>
                  <a:gd name="T14" fmla="*/ 1610 w 1832"/>
                  <a:gd name="T15" fmla="*/ 362 h 408"/>
                  <a:gd name="T16" fmla="*/ 1550 w 1832"/>
                  <a:gd name="T17" fmla="*/ 388 h 408"/>
                  <a:gd name="T18" fmla="*/ 1486 w 1832"/>
                  <a:gd name="T19" fmla="*/ 402 h 408"/>
                  <a:gd name="T20" fmla="*/ 1418 w 1832"/>
                  <a:gd name="T21" fmla="*/ 408 h 408"/>
                  <a:gd name="T22" fmla="*/ 0 w 1832"/>
                  <a:gd name="T23" fmla="*/ 408 h 408"/>
                  <a:gd name="T24" fmla="*/ 0 w 1832"/>
                  <a:gd name="T25" fmla="*/ 0 h 408"/>
                  <a:gd name="T26" fmla="*/ 1832 w 1832"/>
                  <a:gd name="T27" fmla="*/ 0 h 408"/>
                  <a:gd name="T28" fmla="*/ 1832 w 1832"/>
                  <a:gd name="T29" fmla="*/ 32 h 408"/>
                  <a:gd name="T30" fmla="*/ 1832 w 1832"/>
                  <a:gd name="T31" fmla="*/ 3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2" h="408">
                    <a:moveTo>
                      <a:pt x="1832" y="32"/>
                    </a:moveTo>
                    <a:lnTo>
                      <a:pt x="1830" y="66"/>
                    </a:lnTo>
                    <a:lnTo>
                      <a:pt x="1814" y="128"/>
                    </a:lnTo>
                    <a:lnTo>
                      <a:pt x="1788" y="188"/>
                    </a:lnTo>
                    <a:lnTo>
                      <a:pt x="1754" y="240"/>
                    </a:lnTo>
                    <a:lnTo>
                      <a:pt x="1712" y="288"/>
                    </a:lnTo>
                    <a:lnTo>
                      <a:pt x="1664" y="330"/>
                    </a:lnTo>
                    <a:lnTo>
                      <a:pt x="1610" y="362"/>
                    </a:lnTo>
                    <a:lnTo>
                      <a:pt x="1550" y="388"/>
                    </a:lnTo>
                    <a:lnTo>
                      <a:pt x="1486" y="402"/>
                    </a:lnTo>
                    <a:lnTo>
                      <a:pt x="1418" y="408"/>
                    </a:lnTo>
                    <a:lnTo>
                      <a:pt x="0" y="408"/>
                    </a:lnTo>
                    <a:lnTo>
                      <a:pt x="0" y="0"/>
                    </a:lnTo>
                    <a:lnTo>
                      <a:pt x="1832" y="0"/>
                    </a:lnTo>
                    <a:lnTo>
                      <a:pt x="1832" y="32"/>
                    </a:lnTo>
                    <a:lnTo>
                      <a:pt x="1832" y="32"/>
                    </a:lnTo>
                    <a:close/>
                  </a:path>
                </a:pathLst>
              </a:custGeom>
              <a:gradFill rotWithShape="1">
                <a:gsLst>
                  <a:gs pos="0">
                    <a:srgbClr val="9B2D1F">
                      <a:gamma/>
                      <a:shade val="46275"/>
                      <a:invGamma/>
                    </a:srgbClr>
                  </a:gs>
                  <a:gs pos="100000">
                    <a:srgbClr val="9B2D1F"/>
                  </a:gs>
                </a:gsLst>
                <a:lin ang="5400000" scaled="1"/>
              </a:gra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37" name="Freeform 9">
                <a:extLst>
                  <a:ext uri="{FF2B5EF4-FFF2-40B4-BE49-F238E27FC236}">
                    <a16:creationId xmlns:a16="http://schemas.microsoft.com/office/drawing/2014/main" id="{C39FF9D6-675D-4F26-BFC6-FBAA33ED75A4}"/>
                  </a:ext>
                </a:extLst>
              </p:cNvPr>
              <p:cNvSpPr>
                <a:spLocks/>
              </p:cNvSpPr>
              <p:nvPr/>
            </p:nvSpPr>
            <p:spPr bwMode="gray">
              <a:xfrm>
                <a:off x="3808" y="3058"/>
                <a:ext cx="288" cy="334"/>
              </a:xfrm>
              <a:custGeom>
                <a:avLst/>
                <a:gdLst>
                  <a:gd name="T0" fmla="*/ 288 w 288"/>
                  <a:gd name="T1" fmla="*/ 0 h 334"/>
                  <a:gd name="T2" fmla="*/ 284 w 288"/>
                  <a:gd name="T3" fmla="*/ 52 h 334"/>
                  <a:gd name="T4" fmla="*/ 272 w 288"/>
                  <a:gd name="T5" fmla="*/ 98 h 334"/>
                  <a:gd name="T6" fmla="*/ 254 w 288"/>
                  <a:gd name="T7" fmla="*/ 140 h 334"/>
                  <a:gd name="T8" fmla="*/ 230 w 288"/>
                  <a:gd name="T9" fmla="*/ 176 h 334"/>
                  <a:gd name="T10" fmla="*/ 204 w 288"/>
                  <a:gd name="T11" fmla="*/ 208 h 334"/>
                  <a:gd name="T12" fmla="*/ 174 w 288"/>
                  <a:gd name="T13" fmla="*/ 238 h 334"/>
                  <a:gd name="T14" fmla="*/ 144 w 288"/>
                  <a:gd name="T15" fmla="*/ 262 h 334"/>
                  <a:gd name="T16" fmla="*/ 112 w 288"/>
                  <a:gd name="T17" fmla="*/ 282 h 334"/>
                  <a:gd name="T18" fmla="*/ 84 w 288"/>
                  <a:gd name="T19" fmla="*/ 298 h 334"/>
                  <a:gd name="T20" fmla="*/ 56 w 288"/>
                  <a:gd name="T21" fmla="*/ 312 h 334"/>
                  <a:gd name="T22" fmla="*/ 34 w 288"/>
                  <a:gd name="T23" fmla="*/ 322 h 334"/>
                  <a:gd name="T24" fmla="*/ 16 w 288"/>
                  <a:gd name="T25" fmla="*/ 328 h 334"/>
                  <a:gd name="T26" fmla="*/ 4 w 288"/>
                  <a:gd name="T27" fmla="*/ 332 h 334"/>
                  <a:gd name="T28" fmla="*/ 0 w 288"/>
                  <a:gd name="T29" fmla="*/ 334 h 334"/>
                  <a:gd name="T30" fmla="*/ 4 w 288"/>
                  <a:gd name="T31" fmla="*/ 332 h 334"/>
                  <a:gd name="T32" fmla="*/ 16 w 288"/>
                  <a:gd name="T33" fmla="*/ 326 h 334"/>
                  <a:gd name="T34" fmla="*/ 34 w 288"/>
                  <a:gd name="T35" fmla="*/ 318 h 334"/>
                  <a:gd name="T36" fmla="*/ 56 w 288"/>
                  <a:gd name="T37" fmla="*/ 304 h 334"/>
                  <a:gd name="T38" fmla="*/ 84 w 288"/>
                  <a:gd name="T39" fmla="*/ 288 h 334"/>
                  <a:gd name="T40" fmla="*/ 112 w 288"/>
                  <a:gd name="T41" fmla="*/ 266 h 334"/>
                  <a:gd name="T42" fmla="*/ 142 w 288"/>
                  <a:gd name="T43" fmla="*/ 242 h 334"/>
                  <a:gd name="T44" fmla="*/ 170 w 288"/>
                  <a:gd name="T45" fmla="*/ 212 h 334"/>
                  <a:gd name="T46" fmla="*/ 196 w 288"/>
                  <a:gd name="T47" fmla="*/ 180 h 334"/>
                  <a:gd name="T48" fmla="*/ 220 w 288"/>
                  <a:gd name="T49" fmla="*/ 142 h 334"/>
                  <a:gd name="T50" fmla="*/ 238 w 288"/>
                  <a:gd name="T51" fmla="*/ 100 h 334"/>
                  <a:gd name="T52" fmla="*/ 250 w 288"/>
                  <a:gd name="T53" fmla="*/ 54 h 334"/>
                  <a:gd name="T54" fmla="*/ 254 w 288"/>
                  <a:gd name="T55" fmla="*/ 2 h 334"/>
                  <a:gd name="T56" fmla="*/ 288 w 288"/>
                  <a:gd name="T57"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8" h="334">
                    <a:moveTo>
                      <a:pt x="288" y="0"/>
                    </a:moveTo>
                    <a:lnTo>
                      <a:pt x="284" y="52"/>
                    </a:lnTo>
                    <a:lnTo>
                      <a:pt x="272" y="98"/>
                    </a:lnTo>
                    <a:lnTo>
                      <a:pt x="254" y="140"/>
                    </a:lnTo>
                    <a:lnTo>
                      <a:pt x="230" y="176"/>
                    </a:lnTo>
                    <a:lnTo>
                      <a:pt x="204" y="208"/>
                    </a:lnTo>
                    <a:lnTo>
                      <a:pt x="174" y="238"/>
                    </a:lnTo>
                    <a:lnTo>
                      <a:pt x="144" y="262"/>
                    </a:lnTo>
                    <a:lnTo>
                      <a:pt x="112" y="282"/>
                    </a:lnTo>
                    <a:lnTo>
                      <a:pt x="84" y="298"/>
                    </a:lnTo>
                    <a:lnTo>
                      <a:pt x="56" y="312"/>
                    </a:lnTo>
                    <a:lnTo>
                      <a:pt x="34" y="322"/>
                    </a:lnTo>
                    <a:lnTo>
                      <a:pt x="16" y="328"/>
                    </a:lnTo>
                    <a:lnTo>
                      <a:pt x="4" y="332"/>
                    </a:lnTo>
                    <a:lnTo>
                      <a:pt x="0" y="334"/>
                    </a:lnTo>
                    <a:lnTo>
                      <a:pt x="4" y="332"/>
                    </a:lnTo>
                    <a:lnTo>
                      <a:pt x="16" y="326"/>
                    </a:lnTo>
                    <a:lnTo>
                      <a:pt x="34" y="318"/>
                    </a:lnTo>
                    <a:lnTo>
                      <a:pt x="56" y="304"/>
                    </a:lnTo>
                    <a:lnTo>
                      <a:pt x="84" y="288"/>
                    </a:lnTo>
                    <a:lnTo>
                      <a:pt x="112" y="266"/>
                    </a:lnTo>
                    <a:lnTo>
                      <a:pt x="142" y="242"/>
                    </a:lnTo>
                    <a:lnTo>
                      <a:pt x="170" y="212"/>
                    </a:lnTo>
                    <a:lnTo>
                      <a:pt x="196" y="180"/>
                    </a:lnTo>
                    <a:lnTo>
                      <a:pt x="220" y="142"/>
                    </a:lnTo>
                    <a:lnTo>
                      <a:pt x="238" y="100"/>
                    </a:lnTo>
                    <a:lnTo>
                      <a:pt x="250" y="54"/>
                    </a:lnTo>
                    <a:lnTo>
                      <a:pt x="254" y="2"/>
                    </a:lnTo>
                    <a:lnTo>
                      <a:pt x="288" y="0"/>
                    </a:lnTo>
                    <a:close/>
                  </a:path>
                </a:pathLst>
              </a:custGeom>
              <a:solidFill>
                <a:srgbClr val="FFFFFF">
                  <a:alpha val="49001"/>
                </a:srgbClr>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grpSp>
          <p:nvGrpSpPr>
            <p:cNvPr id="17460" name="Group 10">
              <a:extLst>
                <a:ext uri="{FF2B5EF4-FFF2-40B4-BE49-F238E27FC236}">
                  <a16:creationId xmlns:a16="http://schemas.microsoft.com/office/drawing/2014/main" id="{97667520-9FEB-4E59-B730-829CECB5092D}"/>
                </a:ext>
              </a:extLst>
            </p:cNvPr>
            <p:cNvGrpSpPr>
              <a:grpSpLocks/>
            </p:cNvGrpSpPr>
            <p:nvPr/>
          </p:nvGrpSpPr>
          <p:grpSpPr bwMode="auto">
            <a:xfrm flipV="1">
              <a:off x="2290" y="2725"/>
              <a:ext cx="1406" cy="313"/>
              <a:chOff x="2290" y="3030"/>
              <a:chExt cx="1832" cy="408"/>
            </a:xfrm>
          </p:grpSpPr>
          <p:sp>
            <p:nvSpPr>
              <p:cNvPr id="334" name="Freeform 11">
                <a:extLst>
                  <a:ext uri="{FF2B5EF4-FFF2-40B4-BE49-F238E27FC236}">
                    <a16:creationId xmlns:a16="http://schemas.microsoft.com/office/drawing/2014/main" id="{BCDAF368-F790-49FA-B386-ED825A386D92}"/>
                  </a:ext>
                </a:extLst>
              </p:cNvPr>
              <p:cNvSpPr>
                <a:spLocks/>
              </p:cNvSpPr>
              <p:nvPr/>
            </p:nvSpPr>
            <p:spPr bwMode="gray">
              <a:xfrm>
                <a:off x="2289" y="3030"/>
                <a:ext cx="1831" cy="408"/>
              </a:xfrm>
              <a:custGeom>
                <a:avLst/>
                <a:gdLst>
                  <a:gd name="T0" fmla="*/ 1832 w 1832"/>
                  <a:gd name="T1" fmla="*/ 32 h 408"/>
                  <a:gd name="T2" fmla="*/ 1830 w 1832"/>
                  <a:gd name="T3" fmla="*/ 66 h 408"/>
                  <a:gd name="T4" fmla="*/ 1814 w 1832"/>
                  <a:gd name="T5" fmla="*/ 128 h 408"/>
                  <a:gd name="T6" fmla="*/ 1788 w 1832"/>
                  <a:gd name="T7" fmla="*/ 188 h 408"/>
                  <a:gd name="T8" fmla="*/ 1754 w 1832"/>
                  <a:gd name="T9" fmla="*/ 240 h 408"/>
                  <a:gd name="T10" fmla="*/ 1712 w 1832"/>
                  <a:gd name="T11" fmla="*/ 288 h 408"/>
                  <a:gd name="T12" fmla="*/ 1664 w 1832"/>
                  <a:gd name="T13" fmla="*/ 330 h 408"/>
                  <a:gd name="T14" fmla="*/ 1610 w 1832"/>
                  <a:gd name="T15" fmla="*/ 362 h 408"/>
                  <a:gd name="T16" fmla="*/ 1550 w 1832"/>
                  <a:gd name="T17" fmla="*/ 388 h 408"/>
                  <a:gd name="T18" fmla="*/ 1486 w 1832"/>
                  <a:gd name="T19" fmla="*/ 402 h 408"/>
                  <a:gd name="T20" fmla="*/ 1418 w 1832"/>
                  <a:gd name="T21" fmla="*/ 408 h 408"/>
                  <a:gd name="T22" fmla="*/ 0 w 1832"/>
                  <a:gd name="T23" fmla="*/ 408 h 408"/>
                  <a:gd name="T24" fmla="*/ 0 w 1832"/>
                  <a:gd name="T25" fmla="*/ 0 h 408"/>
                  <a:gd name="T26" fmla="*/ 1832 w 1832"/>
                  <a:gd name="T27" fmla="*/ 0 h 408"/>
                  <a:gd name="T28" fmla="*/ 1832 w 1832"/>
                  <a:gd name="T29" fmla="*/ 32 h 408"/>
                  <a:gd name="T30" fmla="*/ 1832 w 1832"/>
                  <a:gd name="T31" fmla="*/ 3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2" h="408">
                    <a:moveTo>
                      <a:pt x="1832" y="32"/>
                    </a:moveTo>
                    <a:lnTo>
                      <a:pt x="1830" y="66"/>
                    </a:lnTo>
                    <a:lnTo>
                      <a:pt x="1814" y="128"/>
                    </a:lnTo>
                    <a:lnTo>
                      <a:pt x="1788" y="188"/>
                    </a:lnTo>
                    <a:lnTo>
                      <a:pt x="1754" y="240"/>
                    </a:lnTo>
                    <a:lnTo>
                      <a:pt x="1712" y="288"/>
                    </a:lnTo>
                    <a:lnTo>
                      <a:pt x="1664" y="330"/>
                    </a:lnTo>
                    <a:lnTo>
                      <a:pt x="1610" y="362"/>
                    </a:lnTo>
                    <a:lnTo>
                      <a:pt x="1550" y="388"/>
                    </a:lnTo>
                    <a:lnTo>
                      <a:pt x="1486" y="402"/>
                    </a:lnTo>
                    <a:lnTo>
                      <a:pt x="1418" y="408"/>
                    </a:lnTo>
                    <a:lnTo>
                      <a:pt x="0" y="408"/>
                    </a:lnTo>
                    <a:lnTo>
                      <a:pt x="0" y="0"/>
                    </a:lnTo>
                    <a:lnTo>
                      <a:pt x="1832" y="0"/>
                    </a:lnTo>
                    <a:lnTo>
                      <a:pt x="1832" y="32"/>
                    </a:lnTo>
                    <a:lnTo>
                      <a:pt x="1832" y="32"/>
                    </a:lnTo>
                    <a:close/>
                  </a:path>
                </a:pathLst>
              </a:custGeom>
              <a:solidFill>
                <a:srgbClr val="9B2D1F"/>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35" name="Freeform 12">
                <a:extLst>
                  <a:ext uri="{FF2B5EF4-FFF2-40B4-BE49-F238E27FC236}">
                    <a16:creationId xmlns:a16="http://schemas.microsoft.com/office/drawing/2014/main" id="{99DFC958-02BA-43F9-B911-AAC16D017379}"/>
                  </a:ext>
                </a:extLst>
              </p:cNvPr>
              <p:cNvSpPr>
                <a:spLocks/>
              </p:cNvSpPr>
              <p:nvPr/>
            </p:nvSpPr>
            <p:spPr bwMode="gray">
              <a:xfrm>
                <a:off x="3808" y="3058"/>
                <a:ext cx="288" cy="334"/>
              </a:xfrm>
              <a:custGeom>
                <a:avLst/>
                <a:gdLst>
                  <a:gd name="T0" fmla="*/ 288 w 288"/>
                  <a:gd name="T1" fmla="*/ 0 h 334"/>
                  <a:gd name="T2" fmla="*/ 284 w 288"/>
                  <a:gd name="T3" fmla="*/ 52 h 334"/>
                  <a:gd name="T4" fmla="*/ 272 w 288"/>
                  <a:gd name="T5" fmla="*/ 98 h 334"/>
                  <a:gd name="T6" fmla="*/ 254 w 288"/>
                  <a:gd name="T7" fmla="*/ 140 h 334"/>
                  <a:gd name="T8" fmla="*/ 230 w 288"/>
                  <a:gd name="T9" fmla="*/ 176 h 334"/>
                  <a:gd name="T10" fmla="*/ 204 w 288"/>
                  <a:gd name="T11" fmla="*/ 208 h 334"/>
                  <a:gd name="T12" fmla="*/ 174 w 288"/>
                  <a:gd name="T13" fmla="*/ 238 h 334"/>
                  <a:gd name="T14" fmla="*/ 144 w 288"/>
                  <a:gd name="T15" fmla="*/ 262 h 334"/>
                  <a:gd name="T16" fmla="*/ 112 w 288"/>
                  <a:gd name="T17" fmla="*/ 282 h 334"/>
                  <a:gd name="T18" fmla="*/ 84 w 288"/>
                  <a:gd name="T19" fmla="*/ 298 h 334"/>
                  <a:gd name="T20" fmla="*/ 56 w 288"/>
                  <a:gd name="T21" fmla="*/ 312 h 334"/>
                  <a:gd name="T22" fmla="*/ 34 w 288"/>
                  <a:gd name="T23" fmla="*/ 322 h 334"/>
                  <a:gd name="T24" fmla="*/ 16 w 288"/>
                  <a:gd name="T25" fmla="*/ 328 h 334"/>
                  <a:gd name="T26" fmla="*/ 4 w 288"/>
                  <a:gd name="T27" fmla="*/ 332 h 334"/>
                  <a:gd name="T28" fmla="*/ 0 w 288"/>
                  <a:gd name="T29" fmla="*/ 334 h 334"/>
                  <a:gd name="T30" fmla="*/ 4 w 288"/>
                  <a:gd name="T31" fmla="*/ 332 h 334"/>
                  <a:gd name="T32" fmla="*/ 16 w 288"/>
                  <a:gd name="T33" fmla="*/ 326 h 334"/>
                  <a:gd name="T34" fmla="*/ 34 w 288"/>
                  <a:gd name="T35" fmla="*/ 318 h 334"/>
                  <a:gd name="T36" fmla="*/ 56 w 288"/>
                  <a:gd name="T37" fmla="*/ 304 h 334"/>
                  <a:gd name="T38" fmla="*/ 84 w 288"/>
                  <a:gd name="T39" fmla="*/ 288 h 334"/>
                  <a:gd name="T40" fmla="*/ 112 w 288"/>
                  <a:gd name="T41" fmla="*/ 266 h 334"/>
                  <a:gd name="T42" fmla="*/ 142 w 288"/>
                  <a:gd name="T43" fmla="*/ 242 h 334"/>
                  <a:gd name="T44" fmla="*/ 170 w 288"/>
                  <a:gd name="T45" fmla="*/ 212 h 334"/>
                  <a:gd name="T46" fmla="*/ 196 w 288"/>
                  <a:gd name="T47" fmla="*/ 180 h 334"/>
                  <a:gd name="T48" fmla="*/ 220 w 288"/>
                  <a:gd name="T49" fmla="*/ 142 h 334"/>
                  <a:gd name="T50" fmla="*/ 238 w 288"/>
                  <a:gd name="T51" fmla="*/ 100 h 334"/>
                  <a:gd name="T52" fmla="*/ 250 w 288"/>
                  <a:gd name="T53" fmla="*/ 54 h 334"/>
                  <a:gd name="T54" fmla="*/ 254 w 288"/>
                  <a:gd name="T55" fmla="*/ 2 h 334"/>
                  <a:gd name="T56" fmla="*/ 288 w 288"/>
                  <a:gd name="T57"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8" h="334">
                    <a:moveTo>
                      <a:pt x="288" y="0"/>
                    </a:moveTo>
                    <a:lnTo>
                      <a:pt x="284" y="52"/>
                    </a:lnTo>
                    <a:lnTo>
                      <a:pt x="272" y="98"/>
                    </a:lnTo>
                    <a:lnTo>
                      <a:pt x="254" y="140"/>
                    </a:lnTo>
                    <a:lnTo>
                      <a:pt x="230" y="176"/>
                    </a:lnTo>
                    <a:lnTo>
                      <a:pt x="204" y="208"/>
                    </a:lnTo>
                    <a:lnTo>
                      <a:pt x="174" y="238"/>
                    </a:lnTo>
                    <a:lnTo>
                      <a:pt x="144" y="262"/>
                    </a:lnTo>
                    <a:lnTo>
                      <a:pt x="112" y="282"/>
                    </a:lnTo>
                    <a:lnTo>
                      <a:pt x="84" y="298"/>
                    </a:lnTo>
                    <a:lnTo>
                      <a:pt x="56" y="312"/>
                    </a:lnTo>
                    <a:lnTo>
                      <a:pt x="34" y="322"/>
                    </a:lnTo>
                    <a:lnTo>
                      <a:pt x="16" y="328"/>
                    </a:lnTo>
                    <a:lnTo>
                      <a:pt x="4" y="332"/>
                    </a:lnTo>
                    <a:lnTo>
                      <a:pt x="0" y="334"/>
                    </a:lnTo>
                    <a:lnTo>
                      <a:pt x="4" y="332"/>
                    </a:lnTo>
                    <a:lnTo>
                      <a:pt x="16" y="326"/>
                    </a:lnTo>
                    <a:lnTo>
                      <a:pt x="34" y="318"/>
                    </a:lnTo>
                    <a:lnTo>
                      <a:pt x="56" y="304"/>
                    </a:lnTo>
                    <a:lnTo>
                      <a:pt x="84" y="288"/>
                    </a:lnTo>
                    <a:lnTo>
                      <a:pt x="112" y="266"/>
                    </a:lnTo>
                    <a:lnTo>
                      <a:pt x="142" y="242"/>
                    </a:lnTo>
                    <a:lnTo>
                      <a:pt x="170" y="212"/>
                    </a:lnTo>
                    <a:lnTo>
                      <a:pt x="196" y="180"/>
                    </a:lnTo>
                    <a:lnTo>
                      <a:pt x="220" y="142"/>
                    </a:lnTo>
                    <a:lnTo>
                      <a:pt x="238" y="100"/>
                    </a:lnTo>
                    <a:lnTo>
                      <a:pt x="250" y="54"/>
                    </a:lnTo>
                    <a:lnTo>
                      <a:pt x="254" y="2"/>
                    </a:lnTo>
                    <a:lnTo>
                      <a:pt x="288" y="0"/>
                    </a:lnTo>
                    <a:close/>
                  </a:path>
                </a:pathLst>
              </a:custGeom>
              <a:solidFill>
                <a:srgbClr val="FFFFFF">
                  <a:alpha val="49001"/>
                </a:srgbClr>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grpSp>
      <p:sp>
        <p:nvSpPr>
          <p:cNvPr id="17423" name="Text Box 42">
            <a:extLst>
              <a:ext uri="{FF2B5EF4-FFF2-40B4-BE49-F238E27FC236}">
                <a16:creationId xmlns:a16="http://schemas.microsoft.com/office/drawing/2014/main" id="{85F40F45-9724-44EE-9D3D-E3C8A272117E}"/>
              </a:ext>
            </a:extLst>
          </p:cNvPr>
          <p:cNvSpPr txBox="1">
            <a:spLocks noChangeArrowheads="1"/>
          </p:cNvSpPr>
          <p:nvPr/>
        </p:nvSpPr>
        <p:spPr bwMode="gray">
          <a:xfrm rot="-1576254">
            <a:off x="2745352" y="3873500"/>
            <a:ext cx="492125"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r>
              <a:rPr lang="zh-CN" altLang="en-US" sz="2000" b="1">
                <a:solidFill>
                  <a:srgbClr val="FFFFFF"/>
                </a:solidFill>
              </a:rPr>
              <a:t>特色专业</a:t>
            </a:r>
            <a:endParaRPr lang="en-US" altLang="zh-CN" sz="2000" b="1">
              <a:solidFill>
                <a:srgbClr val="FFFFFF"/>
              </a:solidFill>
            </a:endParaRPr>
          </a:p>
        </p:txBody>
      </p:sp>
      <p:sp>
        <p:nvSpPr>
          <p:cNvPr id="320" name="Text Box 43">
            <a:extLst>
              <a:ext uri="{FF2B5EF4-FFF2-40B4-BE49-F238E27FC236}">
                <a16:creationId xmlns:a16="http://schemas.microsoft.com/office/drawing/2014/main" id="{DE66DED9-5CA1-4569-9129-209ACB92E2EB}"/>
              </a:ext>
            </a:extLst>
          </p:cNvPr>
          <p:cNvSpPr txBox="1">
            <a:spLocks noChangeArrowheads="1"/>
          </p:cNvSpPr>
          <p:nvPr/>
        </p:nvSpPr>
        <p:spPr bwMode="gray">
          <a:xfrm rot="20102743">
            <a:off x="3035864" y="3492500"/>
            <a:ext cx="430213" cy="900113"/>
          </a:xfrm>
          <a:prstGeom prst="rect">
            <a:avLst/>
          </a:prstGeom>
          <a:noFill/>
          <a:ln>
            <a:noFill/>
          </a:ln>
          <a:effectLst/>
        </p:spPr>
        <p:txBody>
          <a:bodyPr vert="eaVert" wrap="none">
            <a:spAutoFit/>
          </a:bodyPr>
          <a:lstStyle/>
          <a:p>
            <a:pPr>
              <a:defRPr/>
            </a:pPr>
            <a:r>
              <a:rPr lang="zh-CN" altLang="en-US" sz="1600" b="1" dirty="0">
                <a:solidFill>
                  <a:srgbClr val="FFFFFF"/>
                </a:solidFill>
                <a:latin typeface="+mj-ea"/>
                <a:ea typeface="+mj-ea"/>
              </a:rPr>
              <a:t>获批省级</a:t>
            </a:r>
            <a:endParaRPr lang="en-US" altLang="zh-CN" sz="1600" b="1" dirty="0">
              <a:solidFill>
                <a:srgbClr val="FFFFFF"/>
              </a:solidFill>
              <a:latin typeface="+mj-ea"/>
              <a:ea typeface="+mj-ea"/>
            </a:endParaRPr>
          </a:p>
        </p:txBody>
      </p:sp>
      <p:grpSp>
        <p:nvGrpSpPr>
          <p:cNvPr id="17425" name="组合 8">
            <a:extLst>
              <a:ext uri="{FF2B5EF4-FFF2-40B4-BE49-F238E27FC236}">
                <a16:creationId xmlns:a16="http://schemas.microsoft.com/office/drawing/2014/main" id="{210E82BB-BAD0-41D9-B9D2-2670C4A70805}"/>
              </a:ext>
            </a:extLst>
          </p:cNvPr>
          <p:cNvGrpSpPr>
            <a:grpSpLocks/>
          </p:cNvGrpSpPr>
          <p:nvPr/>
        </p:nvGrpSpPr>
        <p:grpSpPr bwMode="auto">
          <a:xfrm>
            <a:off x="1783327" y="2139950"/>
            <a:ext cx="1462087" cy="1463675"/>
            <a:chOff x="2311492" y="2039037"/>
            <a:chExt cx="1680439" cy="1655306"/>
          </a:xfrm>
        </p:grpSpPr>
        <p:sp>
          <p:nvSpPr>
            <p:cNvPr id="322" name="Oval 13">
              <a:extLst>
                <a:ext uri="{FF2B5EF4-FFF2-40B4-BE49-F238E27FC236}">
                  <a16:creationId xmlns:a16="http://schemas.microsoft.com/office/drawing/2014/main" id="{D99AFFB3-72AD-4D53-AC25-80062F39DB87}"/>
                </a:ext>
              </a:extLst>
            </p:cNvPr>
            <p:cNvSpPr>
              <a:spLocks noChangeArrowheads="1"/>
            </p:cNvSpPr>
            <p:nvPr/>
          </p:nvSpPr>
          <p:spPr bwMode="gray">
            <a:xfrm>
              <a:off x="2311492" y="2039037"/>
              <a:ext cx="1674966" cy="1649921"/>
            </a:xfrm>
            <a:prstGeom prst="ellipse">
              <a:avLst/>
            </a:prstGeom>
            <a:gradFill rotWithShape="1">
              <a:gsLst>
                <a:gs pos="0">
                  <a:srgbClr val="9B2D1F">
                    <a:gamma/>
                    <a:tint val="0"/>
                    <a:invGamma/>
                  </a:srgbClr>
                </a:gs>
                <a:gs pos="50000">
                  <a:srgbClr val="9B2D1F"/>
                </a:gs>
                <a:gs pos="100000">
                  <a:srgbClr val="9B2D1F">
                    <a:gamma/>
                    <a:tint val="0"/>
                    <a:invGamma/>
                  </a:srgbClr>
                </a:gs>
              </a:gsLst>
              <a:lin ang="2700000" scaled="1"/>
            </a:gradFill>
            <a:ln>
              <a:noFill/>
            </a:ln>
            <a:effectLst/>
          </p:spPr>
          <p:txBody>
            <a:bodyPr wrap="none"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23" name="Oval 14">
              <a:extLst>
                <a:ext uri="{FF2B5EF4-FFF2-40B4-BE49-F238E27FC236}">
                  <a16:creationId xmlns:a16="http://schemas.microsoft.com/office/drawing/2014/main" id="{91055BFD-06CB-4139-A19C-DF557DCA684A}"/>
                </a:ext>
              </a:extLst>
            </p:cNvPr>
            <p:cNvSpPr>
              <a:spLocks noChangeArrowheads="1"/>
            </p:cNvSpPr>
            <p:nvPr/>
          </p:nvSpPr>
          <p:spPr bwMode="gray">
            <a:xfrm>
              <a:off x="2316965" y="2044424"/>
              <a:ext cx="1674966" cy="1649919"/>
            </a:xfrm>
            <a:prstGeom prst="ellipse">
              <a:avLst/>
            </a:prstGeom>
            <a:gradFill rotWithShape="1">
              <a:gsLst>
                <a:gs pos="0">
                  <a:srgbClr val="9B2D1F">
                    <a:alpha val="32001"/>
                  </a:srgbClr>
                </a:gs>
                <a:gs pos="100000">
                  <a:srgbClr val="9B2D1F">
                    <a:gamma/>
                    <a:shade val="0"/>
                    <a:invGamma/>
                    <a:alpha val="89999"/>
                  </a:srgbClr>
                </a:gs>
              </a:gsLst>
              <a:lin ang="2700000" scaled="1"/>
            </a:gradFill>
            <a:ln>
              <a:noFill/>
            </a:ln>
            <a:effectLst/>
          </p:spPr>
          <p:txBody>
            <a:bodyPr wrap="none"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24" name="Oval 15">
              <a:extLst>
                <a:ext uri="{FF2B5EF4-FFF2-40B4-BE49-F238E27FC236}">
                  <a16:creationId xmlns:a16="http://schemas.microsoft.com/office/drawing/2014/main" id="{2FE540F7-D993-4FBC-804C-D5EF60EF1752}"/>
                </a:ext>
              </a:extLst>
            </p:cNvPr>
            <p:cNvSpPr>
              <a:spLocks noChangeArrowheads="1"/>
            </p:cNvSpPr>
            <p:nvPr/>
          </p:nvSpPr>
          <p:spPr bwMode="gray">
            <a:xfrm>
              <a:off x="2404545" y="2146758"/>
              <a:ext cx="1454192" cy="1434479"/>
            </a:xfrm>
            <a:prstGeom prst="ellipse">
              <a:avLst/>
            </a:prstGeom>
            <a:gradFill rotWithShape="1">
              <a:gsLst>
                <a:gs pos="0">
                  <a:srgbClr val="9B2D1F">
                    <a:gamma/>
                    <a:shade val="54118"/>
                    <a:invGamma/>
                  </a:srgbClr>
                </a:gs>
                <a:gs pos="50000">
                  <a:srgbClr val="9B2D1F"/>
                </a:gs>
                <a:gs pos="100000">
                  <a:srgbClr val="9B2D1F">
                    <a:gamma/>
                    <a:shade val="54118"/>
                    <a:invGamma/>
                  </a:srgbClr>
                </a:gs>
              </a:gsLst>
              <a:lin ang="18900000" scaled="1"/>
            </a:gra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25" name="Oval 16">
              <a:extLst>
                <a:ext uri="{FF2B5EF4-FFF2-40B4-BE49-F238E27FC236}">
                  <a16:creationId xmlns:a16="http://schemas.microsoft.com/office/drawing/2014/main" id="{15FCEB0D-0314-4FBA-BCD8-DBEDC1670DB3}"/>
                </a:ext>
              </a:extLst>
            </p:cNvPr>
            <p:cNvSpPr>
              <a:spLocks noChangeArrowheads="1"/>
            </p:cNvSpPr>
            <p:nvPr/>
          </p:nvSpPr>
          <p:spPr bwMode="gray">
            <a:xfrm>
              <a:off x="2399072" y="2139576"/>
              <a:ext cx="1454191" cy="1432684"/>
            </a:xfrm>
            <a:prstGeom prst="ellipse">
              <a:avLst/>
            </a:prstGeom>
            <a:gradFill rotWithShape="1">
              <a:gsLst>
                <a:gs pos="0">
                  <a:srgbClr val="9B2D1F">
                    <a:gamma/>
                    <a:shade val="63529"/>
                    <a:invGamma/>
                  </a:srgbClr>
                </a:gs>
                <a:gs pos="100000">
                  <a:srgbClr val="9B2D1F">
                    <a:alpha val="0"/>
                  </a:srgbClr>
                </a:gs>
              </a:gsLst>
              <a:lin ang="2700000" scaled="1"/>
            </a:gra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26" name="Oval 17">
              <a:extLst>
                <a:ext uri="{FF2B5EF4-FFF2-40B4-BE49-F238E27FC236}">
                  <a16:creationId xmlns:a16="http://schemas.microsoft.com/office/drawing/2014/main" id="{251FC3BF-351A-460A-9B39-42341E044C05}"/>
                </a:ext>
              </a:extLst>
            </p:cNvPr>
            <p:cNvSpPr>
              <a:spLocks noChangeArrowheads="1"/>
            </p:cNvSpPr>
            <p:nvPr/>
          </p:nvSpPr>
          <p:spPr bwMode="gray">
            <a:xfrm>
              <a:off x="2475704" y="2220367"/>
              <a:ext cx="1310050" cy="1289056"/>
            </a:xfrm>
            <a:prstGeom prst="ellipse">
              <a:avLst/>
            </a:prstGeom>
            <a:solidFill>
              <a:srgbClr val="000000"/>
            </a:soli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nvGrpSpPr>
            <p:cNvPr id="17453" name="Group 18">
              <a:extLst>
                <a:ext uri="{FF2B5EF4-FFF2-40B4-BE49-F238E27FC236}">
                  <a16:creationId xmlns:a16="http://schemas.microsoft.com/office/drawing/2014/main" id="{7470C82F-7DEE-4612-9C3A-E1144AA52F1C}"/>
                </a:ext>
              </a:extLst>
            </p:cNvPr>
            <p:cNvGrpSpPr>
              <a:grpSpLocks/>
            </p:cNvGrpSpPr>
            <p:nvPr/>
          </p:nvGrpSpPr>
          <p:grpSpPr bwMode="auto">
            <a:xfrm>
              <a:off x="2505211" y="2239312"/>
              <a:ext cx="1269939" cy="1251720"/>
              <a:chOff x="4166" y="1706"/>
              <a:chExt cx="1252" cy="1252"/>
            </a:xfrm>
          </p:grpSpPr>
          <p:sp>
            <p:nvSpPr>
              <p:cNvPr id="328" name="Oval 19">
                <a:extLst>
                  <a:ext uri="{FF2B5EF4-FFF2-40B4-BE49-F238E27FC236}">
                    <a16:creationId xmlns:a16="http://schemas.microsoft.com/office/drawing/2014/main" id="{7D606F4B-8E4D-4DA8-9F9D-7F0403743298}"/>
                  </a:ext>
                </a:extLst>
              </p:cNvPr>
              <p:cNvSpPr>
                <a:spLocks noChangeArrowheads="1"/>
              </p:cNvSpPr>
              <p:nvPr/>
            </p:nvSpPr>
            <p:spPr bwMode="gray">
              <a:xfrm>
                <a:off x="4166" y="1707"/>
                <a:ext cx="1252" cy="1252"/>
              </a:xfrm>
              <a:prstGeom prst="ellipse">
                <a:avLst/>
              </a:prstGeom>
              <a:gradFill rotWithShape="1">
                <a:gsLst>
                  <a:gs pos="0">
                    <a:srgbClr val="D6E1E2">
                      <a:gamma/>
                      <a:shade val="46275"/>
                      <a:invGamma/>
                    </a:srgbClr>
                  </a:gs>
                  <a:gs pos="100000">
                    <a:srgbClr val="D6E1E2"/>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29" name="Oval 20">
                <a:extLst>
                  <a:ext uri="{FF2B5EF4-FFF2-40B4-BE49-F238E27FC236}">
                    <a16:creationId xmlns:a16="http://schemas.microsoft.com/office/drawing/2014/main" id="{DE0F7874-ABD4-4019-A619-A18AFD9486A4}"/>
                  </a:ext>
                </a:extLst>
              </p:cNvPr>
              <p:cNvSpPr>
                <a:spLocks noChangeArrowheads="1"/>
              </p:cNvSpPr>
              <p:nvPr/>
            </p:nvSpPr>
            <p:spPr bwMode="gray">
              <a:xfrm>
                <a:off x="4182" y="1714"/>
                <a:ext cx="1221"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30" name="Oval 21">
                <a:extLst>
                  <a:ext uri="{FF2B5EF4-FFF2-40B4-BE49-F238E27FC236}">
                    <a16:creationId xmlns:a16="http://schemas.microsoft.com/office/drawing/2014/main" id="{B66B4002-A025-4BFF-95C7-92F90241FC58}"/>
                  </a:ext>
                </a:extLst>
              </p:cNvPr>
              <p:cNvSpPr>
                <a:spLocks noChangeArrowheads="1"/>
              </p:cNvSpPr>
              <p:nvPr/>
            </p:nvSpPr>
            <p:spPr bwMode="gray">
              <a:xfrm>
                <a:off x="4194" y="1727"/>
                <a:ext cx="1162" cy="1140"/>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31" name="Oval 22">
                <a:extLst>
                  <a:ext uri="{FF2B5EF4-FFF2-40B4-BE49-F238E27FC236}">
                    <a16:creationId xmlns:a16="http://schemas.microsoft.com/office/drawing/2014/main" id="{C4FF08BC-51D4-4BF7-B04C-DD58E2465CD7}"/>
                  </a:ext>
                </a:extLst>
              </p:cNvPr>
              <p:cNvSpPr>
                <a:spLocks noChangeArrowheads="1"/>
              </p:cNvSpPr>
              <p:nvPr/>
            </p:nvSpPr>
            <p:spPr bwMode="gray">
              <a:xfrm>
                <a:off x="4263" y="1757"/>
                <a:ext cx="1033" cy="927"/>
              </a:xfrm>
              <a:prstGeom prst="ellipse">
                <a:avLst/>
              </a:prstGeom>
              <a:gradFill rotWithShape="1">
                <a:gsLst>
                  <a:gs pos="0">
                    <a:srgbClr val="D6E1E2">
                      <a:gamma/>
                      <a:tint val="0"/>
                      <a:invGamma/>
                    </a:srgbClr>
                  </a:gs>
                  <a:gs pos="100000">
                    <a:srgbClr val="D6E1E2">
                      <a:alpha val="38000"/>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sp>
          <p:nvSpPr>
            <p:cNvPr id="17454" name="Text Box 26">
              <a:extLst>
                <a:ext uri="{FF2B5EF4-FFF2-40B4-BE49-F238E27FC236}">
                  <a16:creationId xmlns:a16="http://schemas.microsoft.com/office/drawing/2014/main" id="{3F2BB653-7643-46CB-9D6C-AF5B57CD68E4}"/>
                </a:ext>
              </a:extLst>
            </p:cNvPr>
            <p:cNvSpPr txBox="1">
              <a:spLocks noChangeArrowheads="1"/>
            </p:cNvSpPr>
            <p:nvPr/>
          </p:nvSpPr>
          <p:spPr bwMode="auto">
            <a:xfrm>
              <a:off x="2654197" y="2664372"/>
              <a:ext cx="964347" cy="417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r>
                <a:rPr lang="en-US" altLang="zh-CN" b="1">
                  <a:solidFill>
                    <a:srgbClr val="080808"/>
                  </a:solidFill>
                </a:rPr>
                <a:t>2015</a:t>
              </a:r>
            </a:p>
          </p:txBody>
        </p:sp>
      </p:grpSp>
      <p:grpSp>
        <p:nvGrpSpPr>
          <p:cNvPr id="17426" name="组合 7">
            <a:extLst>
              <a:ext uri="{FF2B5EF4-FFF2-40B4-BE49-F238E27FC236}">
                <a16:creationId xmlns:a16="http://schemas.microsoft.com/office/drawing/2014/main" id="{FC951776-C5B4-4226-9BAC-4887343A4443}"/>
              </a:ext>
            </a:extLst>
          </p:cNvPr>
          <p:cNvGrpSpPr>
            <a:grpSpLocks/>
          </p:cNvGrpSpPr>
          <p:nvPr/>
        </p:nvGrpSpPr>
        <p:grpSpPr bwMode="auto">
          <a:xfrm>
            <a:off x="-3398" y="2097088"/>
            <a:ext cx="1851025" cy="3448050"/>
            <a:chOff x="-2256036" y="1893167"/>
            <a:chExt cx="1850904" cy="3446709"/>
          </a:xfrm>
        </p:grpSpPr>
        <p:grpSp>
          <p:nvGrpSpPr>
            <p:cNvPr id="17428" name="Group 6">
              <a:extLst>
                <a:ext uri="{FF2B5EF4-FFF2-40B4-BE49-F238E27FC236}">
                  <a16:creationId xmlns:a16="http://schemas.microsoft.com/office/drawing/2014/main" id="{0CAFDB59-ED4D-46A6-86C4-19795408572C}"/>
                </a:ext>
              </a:extLst>
            </p:cNvPr>
            <p:cNvGrpSpPr>
              <a:grpSpLocks/>
            </p:cNvGrpSpPr>
            <p:nvPr/>
          </p:nvGrpSpPr>
          <p:grpSpPr bwMode="auto">
            <a:xfrm rot="3877067">
              <a:off x="-2073473" y="3671536"/>
              <a:ext cx="2392683" cy="943998"/>
              <a:chOff x="2290" y="2725"/>
              <a:chExt cx="1832" cy="713"/>
            </a:xfrm>
          </p:grpSpPr>
          <p:grpSp>
            <p:nvGrpSpPr>
              <p:cNvPr id="17442" name="Group 7">
                <a:extLst>
                  <a:ext uri="{FF2B5EF4-FFF2-40B4-BE49-F238E27FC236}">
                    <a16:creationId xmlns:a16="http://schemas.microsoft.com/office/drawing/2014/main" id="{4273F693-D7F7-4DB2-B805-E92D2782BD19}"/>
                  </a:ext>
                </a:extLst>
              </p:cNvPr>
              <p:cNvGrpSpPr>
                <a:grpSpLocks/>
              </p:cNvGrpSpPr>
              <p:nvPr/>
            </p:nvGrpSpPr>
            <p:grpSpPr bwMode="auto">
              <a:xfrm>
                <a:off x="2290" y="3030"/>
                <a:ext cx="1832" cy="408"/>
                <a:chOff x="2290" y="3030"/>
                <a:chExt cx="1832" cy="408"/>
              </a:xfrm>
            </p:grpSpPr>
            <p:sp>
              <p:nvSpPr>
                <p:cNvPr id="357" name="Freeform 8">
                  <a:extLst>
                    <a:ext uri="{FF2B5EF4-FFF2-40B4-BE49-F238E27FC236}">
                      <a16:creationId xmlns:a16="http://schemas.microsoft.com/office/drawing/2014/main" id="{2A8C969A-9277-47BD-8D04-83311B0B2964}"/>
                    </a:ext>
                  </a:extLst>
                </p:cNvPr>
                <p:cNvSpPr>
                  <a:spLocks/>
                </p:cNvSpPr>
                <p:nvPr/>
              </p:nvSpPr>
              <p:spPr bwMode="gray">
                <a:xfrm>
                  <a:off x="2289" y="3030"/>
                  <a:ext cx="1832" cy="408"/>
                </a:xfrm>
                <a:custGeom>
                  <a:avLst/>
                  <a:gdLst>
                    <a:gd name="T0" fmla="*/ 1832 w 1832"/>
                    <a:gd name="T1" fmla="*/ 32 h 408"/>
                    <a:gd name="T2" fmla="*/ 1830 w 1832"/>
                    <a:gd name="T3" fmla="*/ 66 h 408"/>
                    <a:gd name="T4" fmla="*/ 1814 w 1832"/>
                    <a:gd name="T5" fmla="*/ 128 h 408"/>
                    <a:gd name="T6" fmla="*/ 1788 w 1832"/>
                    <a:gd name="T7" fmla="*/ 188 h 408"/>
                    <a:gd name="T8" fmla="*/ 1754 w 1832"/>
                    <a:gd name="T9" fmla="*/ 240 h 408"/>
                    <a:gd name="T10" fmla="*/ 1712 w 1832"/>
                    <a:gd name="T11" fmla="*/ 288 h 408"/>
                    <a:gd name="T12" fmla="*/ 1664 w 1832"/>
                    <a:gd name="T13" fmla="*/ 330 h 408"/>
                    <a:gd name="T14" fmla="*/ 1610 w 1832"/>
                    <a:gd name="T15" fmla="*/ 362 h 408"/>
                    <a:gd name="T16" fmla="*/ 1550 w 1832"/>
                    <a:gd name="T17" fmla="*/ 388 h 408"/>
                    <a:gd name="T18" fmla="*/ 1486 w 1832"/>
                    <a:gd name="T19" fmla="*/ 402 h 408"/>
                    <a:gd name="T20" fmla="*/ 1418 w 1832"/>
                    <a:gd name="T21" fmla="*/ 408 h 408"/>
                    <a:gd name="T22" fmla="*/ 0 w 1832"/>
                    <a:gd name="T23" fmla="*/ 408 h 408"/>
                    <a:gd name="T24" fmla="*/ 0 w 1832"/>
                    <a:gd name="T25" fmla="*/ 0 h 408"/>
                    <a:gd name="T26" fmla="*/ 1832 w 1832"/>
                    <a:gd name="T27" fmla="*/ 0 h 408"/>
                    <a:gd name="T28" fmla="*/ 1832 w 1832"/>
                    <a:gd name="T29" fmla="*/ 32 h 408"/>
                    <a:gd name="T30" fmla="*/ 1832 w 1832"/>
                    <a:gd name="T31" fmla="*/ 3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2" h="408">
                      <a:moveTo>
                        <a:pt x="1832" y="32"/>
                      </a:moveTo>
                      <a:lnTo>
                        <a:pt x="1830" y="66"/>
                      </a:lnTo>
                      <a:lnTo>
                        <a:pt x="1814" y="128"/>
                      </a:lnTo>
                      <a:lnTo>
                        <a:pt x="1788" y="188"/>
                      </a:lnTo>
                      <a:lnTo>
                        <a:pt x="1754" y="240"/>
                      </a:lnTo>
                      <a:lnTo>
                        <a:pt x="1712" y="288"/>
                      </a:lnTo>
                      <a:lnTo>
                        <a:pt x="1664" y="330"/>
                      </a:lnTo>
                      <a:lnTo>
                        <a:pt x="1610" y="362"/>
                      </a:lnTo>
                      <a:lnTo>
                        <a:pt x="1550" y="388"/>
                      </a:lnTo>
                      <a:lnTo>
                        <a:pt x="1486" y="402"/>
                      </a:lnTo>
                      <a:lnTo>
                        <a:pt x="1418" y="408"/>
                      </a:lnTo>
                      <a:lnTo>
                        <a:pt x="0" y="408"/>
                      </a:lnTo>
                      <a:lnTo>
                        <a:pt x="0" y="0"/>
                      </a:lnTo>
                      <a:lnTo>
                        <a:pt x="1832" y="0"/>
                      </a:lnTo>
                      <a:lnTo>
                        <a:pt x="1832" y="32"/>
                      </a:lnTo>
                      <a:lnTo>
                        <a:pt x="1832" y="32"/>
                      </a:lnTo>
                      <a:close/>
                    </a:path>
                  </a:pathLst>
                </a:custGeom>
                <a:gradFill rotWithShape="1">
                  <a:gsLst>
                    <a:gs pos="0">
                      <a:srgbClr val="9B2D1F">
                        <a:gamma/>
                        <a:shade val="46275"/>
                        <a:invGamma/>
                      </a:srgbClr>
                    </a:gs>
                    <a:gs pos="100000">
                      <a:srgbClr val="9B2D1F"/>
                    </a:gs>
                  </a:gsLst>
                  <a:lin ang="5400000" scaled="1"/>
                </a:gra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58" name="Freeform 9">
                  <a:extLst>
                    <a:ext uri="{FF2B5EF4-FFF2-40B4-BE49-F238E27FC236}">
                      <a16:creationId xmlns:a16="http://schemas.microsoft.com/office/drawing/2014/main" id="{99C83DDA-FD83-441A-B572-FB6292DB2B85}"/>
                    </a:ext>
                  </a:extLst>
                </p:cNvPr>
                <p:cNvSpPr>
                  <a:spLocks/>
                </p:cNvSpPr>
                <p:nvPr/>
              </p:nvSpPr>
              <p:spPr bwMode="gray">
                <a:xfrm>
                  <a:off x="3808" y="3058"/>
                  <a:ext cx="288" cy="335"/>
                </a:xfrm>
                <a:custGeom>
                  <a:avLst/>
                  <a:gdLst>
                    <a:gd name="T0" fmla="*/ 288 w 288"/>
                    <a:gd name="T1" fmla="*/ 0 h 334"/>
                    <a:gd name="T2" fmla="*/ 284 w 288"/>
                    <a:gd name="T3" fmla="*/ 52 h 334"/>
                    <a:gd name="T4" fmla="*/ 272 w 288"/>
                    <a:gd name="T5" fmla="*/ 98 h 334"/>
                    <a:gd name="T6" fmla="*/ 254 w 288"/>
                    <a:gd name="T7" fmla="*/ 140 h 334"/>
                    <a:gd name="T8" fmla="*/ 230 w 288"/>
                    <a:gd name="T9" fmla="*/ 176 h 334"/>
                    <a:gd name="T10" fmla="*/ 204 w 288"/>
                    <a:gd name="T11" fmla="*/ 208 h 334"/>
                    <a:gd name="T12" fmla="*/ 174 w 288"/>
                    <a:gd name="T13" fmla="*/ 238 h 334"/>
                    <a:gd name="T14" fmla="*/ 144 w 288"/>
                    <a:gd name="T15" fmla="*/ 262 h 334"/>
                    <a:gd name="T16" fmla="*/ 112 w 288"/>
                    <a:gd name="T17" fmla="*/ 282 h 334"/>
                    <a:gd name="T18" fmla="*/ 84 w 288"/>
                    <a:gd name="T19" fmla="*/ 298 h 334"/>
                    <a:gd name="T20" fmla="*/ 56 w 288"/>
                    <a:gd name="T21" fmla="*/ 312 h 334"/>
                    <a:gd name="T22" fmla="*/ 34 w 288"/>
                    <a:gd name="T23" fmla="*/ 322 h 334"/>
                    <a:gd name="T24" fmla="*/ 16 w 288"/>
                    <a:gd name="T25" fmla="*/ 328 h 334"/>
                    <a:gd name="T26" fmla="*/ 4 w 288"/>
                    <a:gd name="T27" fmla="*/ 332 h 334"/>
                    <a:gd name="T28" fmla="*/ 0 w 288"/>
                    <a:gd name="T29" fmla="*/ 334 h 334"/>
                    <a:gd name="T30" fmla="*/ 4 w 288"/>
                    <a:gd name="T31" fmla="*/ 332 h 334"/>
                    <a:gd name="T32" fmla="*/ 16 w 288"/>
                    <a:gd name="T33" fmla="*/ 326 h 334"/>
                    <a:gd name="T34" fmla="*/ 34 w 288"/>
                    <a:gd name="T35" fmla="*/ 318 h 334"/>
                    <a:gd name="T36" fmla="*/ 56 w 288"/>
                    <a:gd name="T37" fmla="*/ 304 h 334"/>
                    <a:gd name="T38" fmla="*/ 84 w 288"/>
                    <a:gd name="T39" fmla="*/ 288 h 334"/>
                    <a:gd name="T40" fmla="*/ 112 w 288"/>
                    <a:gd name="T41" fmla="*/ 266 h 334"/>
                    <a:gd name="T42" fmla="*/ 142 w 288"/>
                    <a:gd name="T43" fmla="*/ 242 h 334"/>
                    <a:gd name="T44" fmla="*/ 170 w 288"/>
                    <a:gd name="T45" fmla="*/ 212 h 334"/>
                    <a:gd name="T46" fmla="*/ 196 w 288"/>
                    <a:gd name="T47" fmla="*/ 180 h 334"/>
                    <a:gd name="T48" fmla="*/ 220 w 288"/>
                    <a:gd name="T49" fmla="*/ 142 h 334"/>
                    <a:gd name="T50" fmla="*/ 238 w 288"/>
                    <a:gd name="T51" fmla="*/ 100 h 334"/>
                    <a:gd name="T52" fmla="*/ 250 w 288"/>
                    <a:gd name="T53" fmla="*/ 54 h 334"/>
                    <a:gd name="T54" fmla="*/ 254 w 288"/>
                    <a:gd name="T55" fmla="*/ 2 h 334"/>
                    <a:gd name="T56" fmla="*/ 288 w 288"/>
                    <a:gd name="T57"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8" h="334">
                      <a:moveTo>
                        <a:pt x="288" y="0"/>
                      </a:moveTo>
                      <a:lnTo>
                        <a:pt x="284" y="52"/>
                      </a:lnTo>
                      <a:lnTo>
                        <a:pt x="272" y="98"/>
                      </a:lnTo>
                      <a:lnTo>
                        <a:pt x="254" y="140"/>
                      </a:lnTo>
                      <a:lnTo>
                        <a:pt x="230" y="176"/>
                      </a:lnTo>
                      <a:lnTo>
                        <a:pt x="204" y="208"/>
                      </a:lnTo>
                      <a:lnTo>
                        <a:pt x="174" y="238"/>
                      </a:lnTo>
                      <a:lnTo>
                        <a:pt x="144" y="262"/>
                      </a:lnTo>
                      <a:lnTo>
                        <a:pt x="112" y="282"/>
                      </a:lnTo>
                      <a:lnTo>
                        <a:pt x="84" y="298"/>
                      </a:lnTo>
                      <a:lnTo>
                        <a:pt x="56" y="312"/>
                      </a:lnTo>
                      <a:lnTo>
                        <a:pt x="34" y="322"/>
                      </a:lnTo>
                      <a:lnTo>
                        <a:pt x="16" y="328"/>
                      </a:lnTo>
                      <a:lnTo>
                        <a:pt x="4" y="332"/>
                      </a:lnTo>
                      <a:lnTo>
                        <a:pt x="0" y="334"/>
                      </a:lnTo>
                      <a:lnTo>
                        <a:pt x="4" y="332"/>
                      </a:lnTo>
                      <a:lnTo>
                        <a:pt x="16" y="326"/>
                      </a:lnTo>
                      <a:lnTo>
                        <a:pt x="34" y="318"/>
                      </a:lnTo>
                      <a:lnTo>
                        <a:pt x="56" y="304"/>
                      </a:lnTo>
                      <a:lnTo>
                        <a:pt x="84" y="288"/>
                      </a:lnTo>
                      <a:lnTo>
                        <a:pt x="112" y="266"/>
                      </a:lnTo>
                      <a:lnTo>
                        <a:pt x="142" y="242"/>
                      </a:lnTo>
                      <a:lnTo>
                        <a:pt x="170" y="212"/>
                      </a:lnTo>
                      <a:lnTo>
                        <a:pt x="196" y="180"/>
                      </a:lnTo>
                      <a:lnTo>
                        <a:pt x="220" y="142"/>
                      </a:lnTo>
                      <a:lnTo>
                        <a:pt x="238" y="100"/>
                      </a:lnTo>
                      <a:lnTo>
                        <a:pt x="250" y="54"/>
                      </a:lnTo>
                      <a:lnTo>
                        <a:pt x="254" y="2"/>
                      </a:lnTo>
                      <a:lnTo>
                        <a:pt x="288" y="0"/>
                      </a:lnTo>
                      <a:close/>
                    </a:path>
                  </a:pathLst>
                </a:custGeom>
                <a:solidFill>
                  <a:srgbClr val="FFFFFF">
                    <a:alpha val="49001"/>
                  </a:srgbClr>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grpSp>
            <p:nvGrpSpPr>
              <p:cNvPr id="17443" name="Group 10">
                <a:extLst>
                  <a:ext uri="{FF2B5EF4-FFF2-40B4-BE49-F238E27FC236}">
                    <a16:creationId xmlns:a16="http://schemas.microsoft.com/office/drawing/2014/main" id="{3D591894-9A50-4037-841D-0E96A9752334}"/>
                  </a:ext>
                </a:extLst>
              </p:cNvPr>
              <p:cNvGrpSpPr>
                <a:grpSpLocks/>
              </p:cNvGrpSpPr>
              <p:nvPr/>
            </p:nvGrpSpPr>
            <p:grpSpPr bwMode="auto">
              <a:xfrm flipV="1">
                <a:off x="2290" y="2725"/>
                <a:ext cx="1406" cy="313"/>
                <a:chOff x="2290" y="3030"/>
                <a:chExt cx="1832" cy="408"/>
              </a:xfrm>
            </p:grpSpPr>
            <p:sp>
              <p:nvSpPr>
                <p:cNvPr id="355" name="Freeform 11">
                  <a:extLst>
                    <a:ext uri="{FF2B5EF4-FFF2-40B4-BE49-F238E27FC236}">
                      <a16:creationId xmlns:a16="http://schemas.microsoft.com/office/drawing/2014/main" id="{0009C738-0180-4B07-9C65-2B8EE704FA2F}"/>
                    </a:ext>
                  </a:extLst>
                </p:cNvPr>
                <p:cNvSpPr>
                  <a:spLocks/>
                </p:cNvSpPr>
                <p:nvPr/>
              </p:nvSpPr>
              <p:spPr bwMode="gray">
                <a:xfrm>
                  <a:off x="2289" y="3030"/>
                  <a:ext cx="1832" cy="408"/>
                </a:xfrm>
                <a:custGeom>
                  <a:avLst/>
                  <a:gdLst>
                    <a:gd name="T0" fmla="*/ 1832 w 1832"/>
                    <a:gd name="T1" fmla="*/ 32 h 408"/>
                    <a:gd name="T2" fmla="*/ 1830 w 1832"/>
                    <a:gd name="T3" fmla="*/ 66 h 408"/>
                    <a:gd name="T4" fmla="*/ 1814 w 1832"/>
                    <a:gd name="T5" fmla="*/ 128 h 408"/>
                    <a:gd name="T6" fmla="*/ 1788 w 1832"/>
                    <a:gd name="T7" fmla="*/ 188 h 408"/>
                    <a:gd name="T8" fmla="*/ 1754 w 1832"/>
                    <a:gd name="T9" fmla="*/ 240 h 408"/>
                    <a:gd name="T10" fmla="*/ 1712 w 1832"/>
                    <a:gd name="T11" fmla="*/ 288 h 408"/>
                    <a:gd name="T12" fmla="*/ 1664 w 1832"/>
                    <a:gd name="T13" fmla="*/ 330 h 408"/>
                    <a:gd name="T14" fmla="*/ 1610 w 1832"/>
                    <a:gd name="T15" fmla="*/ 362 h 408"/>
                    <a:gd name="T16" fmla="*/ 1550 w 1832"/>
                    <a:gd name="T17" fmla="*/ 388 h 408"/>
                    <a:gd name="T18" fmla="*/ 1486 w 1832"/>
                    <a:gd name="T19" fmla="*/ 402 h 408"/>
                    <a:gd name="T20" fmla="*/ 1418 w 1832"/>
                    <a:gd name="T21" fmla="*/ 408 h 408"/>
                    <a:gd name="T22" fmla="*/ 0 w 1832"/>
                    <a:gd name="T23" fmla="*/ 408 h 408"/>
                    <a:gd name="T24" fmla="*/ 0 w 1832"/>
                    <a:gd name="T25" fmla="*/ 0 h 408"/>
                    <a:gd name="T26" fmla="*/ 1832 w 1832"/>
                    <a:gd name="T27" fmla="*/ 0 h 408"/>
                    <a:gd name="T28" fmla="*/ 1832 w 1832"/>
                    <a:gd name="T29" fmla="*/ 32 h 408"/>
                    <a:gd name="T30" fmla="*/ 1832 w 1832"/>
                    <a:gd name="T31" fmla="*/ 3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2" h="408">
                      <a:moveTo>
                        <a:pt x="1832" y="32"/>
                      </a:moveTo>
                      <a:lnTo>
                        <a:pt x="1830" y="66"/>
                      </a:lnTo>
                      <a:lnTo>
                        <a:pt x="1814" y="128"/>
                      </a:lnTo>
                      <a:lnTo>
                        <a:pt x="1788" y="188"/>
                      </a:lnTo>
                      <a:lnTo>
                        <a:pt x="1754" y="240"/>
                      </a:lnTo>
                      <a:lnTo>
                        <a:pt x="1712" y="288"/>
                      </a:lnTo>
                      <a:lnTo>
                        <a:pt x="1664" y="330"/>
                      </a:lnTo>
                      <a:lnTo>
                        <a:pt x="1610" y="362"/>
                      </a:lnTo>
                      <a:lnTo>
                        <a:pt x="1550" y="388"/>
                      </a:lnTo>
                      <a:lnTo>
                        <a:pt x="1486" y="402"/>
                      </a:lnTo>
                      <a:lnTo>
                        <a:pt x="1418" y="408"/>
                      </a:lnTo>
                      <a:lnTo>
                        <a:pt x="0" y="408"/>
                      </a:lnTo>
                      <a:lnTo>
                        <a:pt x="0" y="0"/>
                      </a:lnTo>
                      <a:lnTo>
                        <a:pt x="1832" y="0"/>
                      </a:lnTo>
                      <a:lnTo>
                        <a:pt x="1832" y="32"/>
                      </a:lnTo>
                      <a:lnTo>
                        <a:pt x="1832" y="32"/>
                      </a:lnTo>
                      <a:close/>
                    </a:path>
                  </a:pathLst>
                </a:custGeom>
                <a:solidFill>
                  <a:srgbClr val="9B2D1F"/>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56" name="Freeform 12">
                  <a:extLst>
                    <a:ext uri="{FF2B5EF4-FFF2-40B4-BE49-F238E27FC236}">
                      <a16:creationId xmlns:a16="http://schemas.microsoft.com/office/drawing/2014/main" id="{E6CBA718-9883-4BF2-8C80-C605602EA542}"/>
                    </a:ext>
                  </a:extLst>
                </p:cNvPr>
                <p:cNvSpPr>
                  <a:spLocks/>
                </p:cNvSpPr>
                <p:nvPr/>
              </p:nvSpPr>
              <p:spPr bwMode="gray">
                <a:xfrm>
                  <a:off x="3807" y="3058"/>
                  <a:ext cx="288" cy="334"/>
                </a:xfrm>
                <a:custGeom>
                  <a:avLst/>
                  <a:gdLst>
                    <a:gd name="T0" fmla="*/ 288 w 288"/>
                    <a:gd name="T1" fmla="*/ 0 h 334"/>
                    <a:gd name="T2" fmla="*/ 284 w 288"/>
                    <a:gd name="T3" fmla="*/ 52 h 334"/>
                    <a:gd name="T4" fmla="*/ 272 w 288"/>
                    <a:gd name="T5" fmla="*/ 98 h 334"/>
                    <a:gd name="T6" fmla="*/ 254 w 288"/>
                    <a:gd name="T7" fmla="*/ 140 h 334"/>
                    <a:gd name="T8" fmla="*/ 230 w 288"/>
                    <a:gd name="T9" fmla="*/ 176 h 334"/>
                    <a:gd name="T10" fmla="*/ 204 w 288"/>
                    <a:gd name="T11" fmla="*/ 208 h 334"/>
                    <a:gd name="T12" fmla="*/ 174 w 288"/>
                    <a:gd name="T13" fmla="*/ 238 h 334"/>
                    <a:gd name="T14" fmla="*/ 144 w 288"/>
                    <a:gd name="T15" fmla="*/ 262 h 334"/>
                    <a:gd name="T16" fmla="*/ 112 w 288"/>
                    <a:gd name="T17" fmla="*/ 282 h 334"/>
                    <a:gd name="T18" fmla="*/ 84 w 288"/>
                    <a:gd name="T19" fmla="*/ 298 h 334"/>
                    <a:gd name="T20" fmla="*/ 56 w 288"/>
                    <a:gd name="T21" fmla="*/ 312 h 334"/>
                    <a:gd name="T22" fmla="*/ 34 w 288"/>
                    <a:gd name="T23" fmla="*/ 322 h 334"/>
                    <a:gd name="T24" fmla="*/ 16 w 288"/>
                    <a:gd name="T25" fmla="*/ 328 h 334"/>
                    <a:gd name="T26" fmla="*/ 4 w 288"/>
                    <a:gd name="T27" fmla="*/ 332 h 334"/>
                    <a:gd name="T28" fmla="*/ 0 w 288"/>
                    <a:gd name="T29" fmla="*/ 334 h 334"/>
                    <a:gd name="T30" fmla="*/ 4 w 288"/>
                    <a:gd name="T31" fmla="*/ 332 h 334"/>
                    <a:gd name="T32" fmla="*/ 16 w 288"/>
                    <a:gd name="T33" fmla="*/ 326 h 334"/>
                    <a:gd name="T34" fmla="*/ 34 w 288"/>
                    <a:gd name="T35" fmla="*/ 318 h 334"/>
                    <a:gd name="T36" fmla="*/ 56 w 288"/>
                    <a:gd name="T37" fmla="*/ 304 h 334"/>
                    <a:gd name="T38" fmla="*/ 84 w 288"/>
                    <a:gd name="T39" fmla="*/ 288 h 334"/>
                    <a:gd name="T40" fmla="*/ 112 w 288"/>
                    <a:gd name="T41" fmla="*/ 266 h 334"/>
                    <a:gd name="T42" fmla="*/ 142 w 288"/>
                    <a:gd name="T43" fmla="*/ 242 h 334"/>
                    <a:gd name="T44" fmla="*/ 170 w 288"/>
                    <a:gd name="T45" fmla="*/ 212 h 334"/>
                    <a:gd name="T46" fmla="*/ 196 w 288"/>
                    <a:gd name="T47" fmla="*/ 180 h 334"/>
                    <a:gd name="T48" fmla="*/ 220 w 288"/>
                    <a:gd name="T49" fmla="*/ 142 h 334"/>
                    <a:gd name="T50" fmla="*/ 238 w 288"/>
                    <a:gd name="T51" fmla="*/ 100 h 334"/>
                    <a:gd name="T52" fmla="*/ 250 w 288"/>
                    <a:gd name="T53" fmla="*/ 54 h 334"/>
                    <a:gd name="T54" fmla="*/ 254 w 288"/>
                    <a:gd name="T55" fmla="*/ 2 h 334"/>
                    <a:gd name="T56" fmla="*/ 288 w 288"/>
                    <a:gd name="T57"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8" h="334">
                      <a:moveTo>
                        <a:pt x="288" y="0"/>
                      </a:moveTo>
                      <a:lnTo>
                        <a:pt x="284" y="52"/>
                      </a:lnTo>
                      <a:lnTo>
                        <a:pt x="272" y="98"/>
                      </a:lnTo>
                      <a:lnTo>
                        <a:pt x="254" y="140"/>
                      </a:lnTo>
                      <a:lnTo>
                        <a:pt x="230" y="176"/>
                      </a:lnTo>
                      <a:lnTo>
                        <a:pt x="204" y="208"/>
                      </a:lnTo>
                      <a:lnTo>
                        <a:pt x="174" y="238"/>
                      </a:lnTo>
                      <a:lnTo>
                        <a:pt x="144" y="262"/>
                      </a:lnTo>
                      <a:lnTo>
                        <a:pt x="112" y="282"/>
                      </a:lnTo>
                      <a:lnTo>
                        <a:pt x="84" y="298"/>
                      </a:lnTo>
                      <a:lnTo>
                        <a:pt x="56" y="312"/>
                      </a:lnTo>
                      <a:lnTo>
                        <a:pt x="34" y="322"/>
                      </a:lnTo>
                      <a:lnTo>
                        <a:pt x="16" y="328"/>
                      </a:lnTo>
                      <a:lnTo>
                        <a:pt x="4" y="332"/>
                      </a:lnTo>
                      <a:lnTo>
                        <a:pt x="0" y="334"/>
                      </a:lnTo>
                      <a:lnTo>
                        <a:pt x="4" y="332"/>
                      </a:lnTo>
                      <a:lnTo>
                        <a:pt x="16" y="326"/>
                      </a:lnTo>
                      <a:lnTo>
                        <a:pt x="34" y="318"/>
                      </a:lnTo>
                      <a:lnTo>
                        <a:pt x="56" y="304"/>
                      </a:lnTo>
                      <a:lnTo>
                        <a:pt x="84" y="288"/>
                      </a:lnTo>
                      <a:lnTo>
                        <a:pt x="112" y="266"/>
                      </a:lnTo>
                      <a:lnTo>
                        <a:pt x="142" y="242"/>
                      </a:lnTo>
                      <a:lnTo>
                        <a:pt x="170" y="212"/>
                      </a:lnTo>
                      <a:lnTo>
                        <a:pt x="196" y="180"/>
                      </a:lnTo>
                      <a:lnTo>
                        <a:pt x="220" y="142"/>
                      </a:lnTo>
                      <a:lnTo>
                        <a:pt x="238" y="100"/>
                      </a:lnTo>
                      <a:lnTo>
                        <a:pt x="250" y="54"/>
                      </a:lnTo>
                      <a:lnTo>
                        <a:pt x="254" y="2"/>
                      </a:lnTo>
                      <a:lnTo>
                        <a:pt x="288" y="0"/>
                      </a:lnTo>
                      <a:close/>
                    </a:path>
                  </a:pathLst>
                </a:custGeom>
                <a:solidFill>
                  <a:srgbClr val="FFFFFF">
                    <a:alpha val="49001"/>
                  </a:srgbClr>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grpSp>
        <p:grpSp>
          <p:nvGrpSpPr>
            <p:cNvPr id="17429" name="组合 6">
              <a:extLst>
                <a:ext uri="{FF2B5EF4-FFF2-40B4-BE49-F238E27FC236}">
                  <a16:creationId xmlns:a16="http://schemas.microsoft.com/office/drawing/2014/main" id="{7975D1FE-A470-48B9-85E5-12480A92D82A}"/>
                </a:ext>
              </a:extLst>
            </p:cNvPr>
            <p:cNvGrpSpPr>
              <a:grpSpLocks/>
            </p:cNvGrpSpPr>
            <p:nvPr/>
          </p:nvGrpSpPr>
          <p:grpSpPr bwMode="auto">
            <a:xfrm>
              <a:off x="-2256036" y="1893167"/>
              <a:ext cx="1412617" cy="1437271"/>
              <a:chOff x="-2588641" y="693401"/>
              <a:chExt cx="1680439" cy="1655306"/>
            </a:xfrm>
          </p:grpSpPr>
          <p:sp>
            <p:nvSpPr>
              <p:cNvPr id="343" name="Oval 13">
                <a:extLst>
                  <a:ext uri="{FF2B5EF4-FFF2-40B4-BE49-F238E27FC236}">
                    <a16:creationId xmlns:a16="http://schemas.microsoft.com/office/drawing/2014/main" id="{F8D8ACFB-805B-4311-9EC2-AC9C96F1CCD4}"/>
                  </a:ext>
                </a:extLst>
              </p:cNvPr>
              <p:cNvSpPr>
                <a:spLocks noChangeArrowheads="1"/>
              </p:cNvSpPr>
              <p:nvPr/>
            </p:nvSpPr>
            <p:spPr bwMode="gray">
              <a:xfrm>
                <a:off x="-2588641" y="693401"/>
                <a:ext cx="1676860" cy="1652163"/>
              </a:xfrm>
              <a:prstGeom prst="ellipse">
                <a:avLst/>
              </a:prstGeom>
              <a:gradFill rotWithShape="1">
                <a:gsLst>
                  <a:gs pos="0">
                    <a:srgbClr val="9B2D1F">
                      <a:gamma/>
                      <a:tint val="0"/>
                      <a:invGamma/>
                    </a:srgbClr>
                  </a:gs>
                  <a:gs pos="50000">
                    <a:srgbClr val="9B2D1F"/>
                  </a:gs>
                  <a:gs pos="100000">
                    <a:srgbClr val="9B2D1F">
                      <a:gamma/>
                      <a:tint val="0"/>
                      <a:invGamma/>
                    </a:srgbClr>
                  </a:gs>
                </a:gsLst>
                <a:lin ang="2700000" scaled="1"/>
              </a:gradFill>
              <a:ln>
                <a:noFill/>
              </a:ln>
              <a:effectLst/>
            </p:spPr>
            <p:txBody>
              <a:bodyPr wrap="none"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44" name="Oval 14">
                <a:extLst>
                  <a:ext uri="{FF2B5EF4-FFF2-40B4-BE49-F238E27FC236}">
                    <a16:creationId xmlns:a16="http://schemas.microsoft.com/office/drawing/2014/main" id="{B2866C55-911B-4A6F-AF85-972EC0FEA6E4}"/>
                  </a:ext>
                </a:extLst>
              </p:cNvPr>
              <p:cNvSpPr>
                <a:spLocks noChangeArrowheads="1"/>
              </p:cNvSpPr>
              <p:nvPr/>
            </p:nvSpPr>
            <p:spPr bwMode="gray">
              <a:xfrm>
                <a:off x="-2584864" y="697056"/>
                <a:ext cx="1676860" cy="1652163"/>
              </a:xfrm>
              <a:prstGeom prst="ellipse">
                <a:avLst/>
              </a:prstGeom>
              <a:gradFill rotWithShape="1">
                <a:gsLst>
                  <a:gs pos="0">
                    <a:srgbClr val="9B2D1F">
                      <a:alpha val="32001"/>
                    </a:srgbClr>
                  </a:gs>
                  <a:gs pos="100000">
                    <a:srgbClr val="9B2D1F">
                      <a:gamma/>
                      <a:shade val="0"/>
                      <a:invGamma/>
                      <a:alpha val="89999"/>
                    </a:srgbClr>
                  </a:gs>
                </a:gsLst>
                <a:lin ang="2700000" scaled="1"/>
              </a:gradFill>
              <a:ln>
                <a:noFill/>
              </a:ln>
              <a:effectLst/>
            </p:spPr>
            <p:txBody>
              <a:bodyPr wrap="none"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45" name="Oval 15">
                <a:extLst>
                  <a:ext uri="{FF2B5EF4-FFF2-40B4-BE49-F238E27FC236}">
                    <a16:creationId xmlns:a16="http://schemas.microsoft.com/office/drawing/2014/main" id="{41CC5F35-7088-4A91-B428-ABC7842FB700}"/>
                  </a:ext>
                </a:extLst>
              </p:cNvPr>
              <p:cNvSpPr>
                <a:spLocks noChangeArrowheads="1"/>
              </p:cNvSpPr>
              <p:nvPr/>
            </p:nvSpPr>
            <p:spPr bwMode="gray">
              <a:xfrm>
                <a:off x="-2496112" y="801230"/>
                <a:ext cx="1454034" cy="1434678"/>
              </a:xfrm>
              <a:prstGeom prst="ellipse">
                <a:avLst/>
              </a:prstGeom>
              <a:gradFill rotWithShape="1">
                <a:gsLst>
                  <a:gs pos="0">
                    <a:srgbClr val="9B2D1F">
                      <a:gamma/>
                      <a:shade val="54118"/>
                      <a:invGamma/>
                    </a:srgbClr>
                  </a:gs>
                  <a:gs pos="50000">
                    <a:srgbClr val="9B2D1F"/>
                  </a:gs>
                  <a:gs pos="100000">
                    <a:srgbClr val="9B2D1F">
                      <a:gamma/>
                      <a:shade val="54118"/>
                      <a:invGamma/>
                    </a:srgbClr>
                  </a:gs>
                </a:gsLst>
                <a:lin ang="18900000" scaled="1"/>
              </a:gra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46" name="Oval 16">
                <a:extLst>
                  <a:ext uri="{FF2B5EF4-FFF2-40B4-BE49-F238E27FC236}">
                    <a16:creationId xmlns:a16="http://schemas.microsoft.com/office/drawing/2014/main" id="{37D58FC5-0088-472B-ACA4-CE78A5915C9F}"/>
                  </a:ext>
                </a:extLst>
              </p:cNvPr>
              <p:cNvSpPr>
                <a:spLocks noChangeArrowheads="1"/>
              </p:cNvSpPr>
              <p:nvPr/>
            </p:nvSpPr>
            <p:spPr bwMode="gray">
              <a:xfrm>
                <a:off x="-2501777" y="793919"/>
                <a:ext cx="1455922" cy="1434678"/>
              </a:xfrm>
              <a:prstGeom prst="ellipse">
                <a:avLst/>
              </a:prstGeom>
              <a:gradFill rotWithShape="1">
                <a:gsLst>
                  <a:gs pos="0">
                    <a:srgbClr val="9B2D1F">
                      <a:gamma/>
                      <a:shade val="63529"/>
                      <a:invGamma/>
                    </a:srgbClr>
                  </a:gs>
                  <a:gs pos="100000">
                    <a:srgbClr val="9B2D1F">
                      <a:alpha val="0"/>
                    </a:srgbClr>
                  </a:gs>
                </a:gsLst>
                <a:lin ang="2700000" scaled="1"/>
              </a:gra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47" name="Oval 17">
                <a:extLst>
                  <a:ext uri="{FF2B5EF4-FFF2-40B4-BE49-F238E27FC236}">
                    <a16:creationId xmlns:a16="http://schemas.microsoft.com/office/drawing/2014/main" id="{3DE9B45D-5F33-489C-A354-F0B3692F7C55}"/>
                  </a:ext>
                </a:extLst>
              </p:cNvPr>
              <p:cNvSpPr>
                <a:spLocks noChangeArrowheads="1"/>
              </p:cNvSpPr>
              <p:nvPr/>
            </p:nvSpPr>
            <p:spPr bwMode="gray">
              <a:xfrm>
                <a:off x="-2424355" y="874334"/>
                <a:ext cx="1310519" cy="1290296"/>
              </a:xfrm>
              <a:prstGeom prst="ellipse">
                <a:avLst/>
              </a:prstGeom>
              <a:solidFill>
                <a:srgbClr val="000000"/>
              </a:soli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nvGrpSpPr>
              <p:cNvPr id="17437" name="Group 18">
                <a:extLst>
                  <a:ext uri="{FF2B5EF4-FFF2-40B4-BE49-F238E27FC236}">
                    <a16:creationId xmlns:a16="http://schemas.microsoft.com/office/drawing/2014/main" id="{7DC7D3F7-C6D3-4AE3-8E71-59DDCD3BD954}"/>
                  </a:ext>
                </a:extLst>
              </p:cNvPr>
              <p:cNvGrpSpPr>
                <a:grpSpLocks/>
              </p:cNvGrpSpPr>
              <p:nvPr/>
            </p:nvGrpSpPr>
            <p:grpSpPr bwMode="auto">
              <a:xfrm>
                <a:off x="-2394922" y="893676"/>
                <a:ext cx="1269939" cy="1251720"/>
                <a:chOff x="4166" y="1706"/>
                <a:chExt cx="1252" cy="1252"/>
              </a:xfrm>
            </p:grpSpPr>
            <p:sp>
              <p:nvSpPr>
                <p:cNvPr id="349" name="Oval 19">
                  <a:extLst>
                    <a:ext uri="{FF2B5EF4-FFF2-40B4-BE49-F238E27FC236}">
                      <a16:creationId xmlns:a16="http://schemas.microsoft.com/office/drawing/2014/main" id="{35EBCDBA-CD32-49F4-93C8-306D49D50D80}"/>
                    </a:ext>
                  </a:extLst>
                </p:cNvPr>
                <p:cNvSpPr>
                  <a:spLocks noChangeArrowheads="1"/>
                </p:cNvSpPr>
                <p:nvPr/>
              </p:nvSpPr>
              <p:spPr bwMode="gray">
                <a:xfrm>
                  <a:off x="4167" y="1707"/>
                  <a:ext cx="1251" cy="1252"/>
                </a:xfrm>
                <a:prstGeom prst="ellipse">
                  <a:avLst/>
                </a:prstGeom>
                <a:gradFill rotWithShape="1">
                  <a:gsLst>
                    <a:gs pos="0">
                      <a:srgbClr val="D6E1E2">
                        <a:gamma/>
                        <a:shade val="46275"/>
                        <a:invGamma/>
                      </a:srgbClr>
                    </a:gs>
                    <a:gs pos="100000">
                      <a:srgbClr val="D6E1E2"/>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50" name="Oval 20">
                  <a:extLst>
                    <a:ext uri="{FF2B5EF4-FFF2-40B4-BE49-F238E27FC236}">
                      <a16:creationId xmlns:a16="http://schemas.microsoft.com/office/drawing/2014/main" id="{588661B8-1C2F-47CC-9066-BC3E536ADEFD}"/>
                    </a:ext>
                  </a:extLst>
                </p:cNvPr>
                <p:cNvSpPr>
                  <a:spLocks noChangeArrowheads="1"/>
                </p:cNvSpPr>
                <p:nvPr/>
              </p:nvSpPr>
              <p:spPr bwMode="gray">
                <a:xfrm>
                  <a:off x="4184" y="1714"/>
                  <a:ext cx="1219" cy="1221"/>
                </a:xfrm>
                <a:prstGeom prst="ellipse">
                  <a:avLst/>
                </a:prstGeom>
                <a:gradFill rotWithShape="1">
                  <a:gsLst>
                    <a:gs pos="0">
                      <a:srgbClr val="D6E1E2">
                        <a:alpha val="0"/>
                      </a:srgbClr>
                    </a:gs>
                    <a:gs pos="100000">
                      <a:srgbClr val="D6E1E2">
                        <a:gamma/>
                        <a:tint val="34902"/>
                        <a:invGamma/>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51" name="Oval 21">
                  <a:extLst>
                    <a:ext uri="{FF2B5EF4-FFF2-40B4-BE49-F238E27FC236}">
                      <a16:creationId xmlns:a16="http://schemas.microsoft.com/office/drawing/2014/main" id="{0C4266C2-6396-4FC8-B0FA-3D48DC3F1D64}"/>
                    </a:ext>
                  </a:extLst>
                </p:cNvPr>
                <p:cNvSpPr>
                  <a:spLocks noChangeArrowheads="1"/>
                </p:cNvSpPr>
                <p:nvPr/>
              </p:nvSpPr>
              <p:spPr bwMode="gray">
                <a:xfrm>
                  <a:off x="4197" y="1725"/>
                  <a:ext cx="1160" cy="1143"/>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352" name="Oval 22">
                  <a:extLst>
                    <a:ext uri="{FF2B5EF4-FFF2-40B4-BE49-F238E27FC236}">
                      <a16:creationId xmlns:a16="http://schemas.microsoft.com/office/drawing/2014/main" id="{1D8A6FC1-5FC3-42DE-8639-FC83E26D5862}"/>
                    </a:ext>
                  </a:extLst>
                </p:cNvPr>
                <p:cNvSpPr>
                  <a:spLocks noChangeArrowheads="1"/>
                </p:cNvSpPr>
                <p:nvPr/>
              </p:nvSpPr>
              <p:spPr bwMode="gray">
                <a:xfrm>
                  <a:off x="4264" y="1758"/>
                  <a:ext cx="1033" cy="927"/>
                </a:xfrm>
                <a:prstGeom prst="ellipse">
                  <a:avLst/>
                </a:prstGeom>
                <a:gradFill rotWithShape="1">
                  <a:gsLst>
                    <a:gs pos="0">
                      <a:srgbClr val="D6E1E2">
                        <a:gamma/>
                        <a:tint val="0"/>
                        <a:invGamma/>
                      </a:srgbClr>
                    </a:gs>
                    <a:gs pos="100000">
                      <a:srgbClr val="D6E1E2">
                        <a:alpha val="38000"/>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grpSp>
        <p:sp>
          <p:nvSpPr>
            <p:cNvPr id="17430" name="Text Box 42">
              <a:extLst>
                <a:ext uri="{FF2B5EF4-FFF2-40B4-BE49-F238E27FC236}">
                  <a16:creationId xmlns:a16="http://schemas.microsoft.com/office/drawing/2014/main" id="{8386326E-FA11-45BC-9F5A-D549FAD653CB}"/>
                </a:ext>
              </a:extLst>
            </p:cNvPr>
            <p:cNvSpPr txBox="1">
              <a:spLocks noChangeArrowheads="1"/>
            </p:cNvSpPr>
            <p:nvPr/>
          </p:nvSpPr>
          <p:spPr bwMode="gray">
            <a:xfrm rot="-1576254">
              <a:off x="-1332464" y="3593907"/>
              <a:ext cx="492443" cy="110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r>
                <a:rPr lang="zh-CN" altLang="en-US" sz="2000" b="1">
                  <a:solidFill>
                    <a:srgbClr val="FFFFFF"/>
                  </a:solidFill>
                </a:rPr>
                <a:t>开始招生</a:t>
              </a:r>
              <a:endParaRPr lang="en-US" altLang="zh-CN" sz="2000" b="1">
                <a:solidFill>
                  <a:srgbClr val="FFFFFF"/>
                </a:solidFill>
              </a:endParaRPr>
            </a:p>
          </p:txBody>
        </p:sp>
        <p:sp>
          <p:nvSpPr>
            <p:cNvPr id="341" name="Text Box 43">
              <a:extLst>
                <a:ext uri="{FF2B5EF4-FFF2-40B4-BE49-F238E27FC236}">
                  <a16:creationId xmlns:a16="http://schemas.microsoft.com/office/drawing/2014/main" id="{18FF0866-342C-4DCA-8287-E1F91F5EE1C5}"/>
                </a:ext>
              </a:extLst>
            </p:cNvPr>
            <p:cNvSpPr txBox="1">
              <a:spLocks noChangeArrowheads="1"/>
            </p:cNvSpPr>
            <p:nvPr/>
          </p:nvSpPr>
          <p:spPr bwMode="gray">
            <a:xfrm rot="20102743">
              <a:off x="-1041678" y="3213453"/>
              <a:ext cx="430185" cy="899762"/>
            </a:xfrm>
            <a:prstGeom prst="rect">
              <a:avLst/>
            </a:prstGeom>
            <a:noFill/>
            <a:ln>
              <a:noFill/>
            </a:ln>
            <a:effectLst/>
          </p:spPr>
          <p:txBody>
            <a:bodyPr vert="eaVert" wrap="none">
              <a:spAutoFit/>
            </a:bodyPr>
            <a:lstStyle/>
            <a:p>
              <a:pPr>
                <a:defRPr/>
              </a:pPr>
              <a:r>
                <a:rPr lang="zh-CN" altLang="en-US" sz="1600" b="1" dirty="0">
                  <a:solidFill>
                    <a:srgbClr val="FFFFFF"/>
                  </a:solidFill>
                  <a:latin typeface="+mj-ea"/>
                  <a:ea typeface="+mj-ea"/>
                </a:rPr>
                <a:t>安全工程</a:t>
              </a:r>
              <a:endParaRPr lang="en-US" altLang="zh-CN" sz="1600" b="1" dirty="0">
                <a:solidFill>
                  <a:srgbClr val="FFFFFF"/>
                </a:solidFill>
                <a:latin typeface="+mj-ea"/>
                <a:ea typeface="+mj-ea"/>
              </a:endParaRPr>
            </a:p>
          </p:txBody>
        </p:sp>
      </p:grpSp>
      <p:sp>
        <p:nvSpPr>
          <p:cNvPr id="17427" name="Text Box 25">
            <a:extLst>
              <a:ext uri="{FF2B5EF4-FFF2-40B4-BE49-F238E27FC236}">
                <a16:creationId xmlns:a16="http://schemas.microsoft.com/office/drawing/2014/main" id="{238E000A-2E83-4F31-9B2C-290C34412AC2}"/>
              </a:ext>
            </a:extLst>
          </p:cNvPr>
          <p:cNvSpPr txBox="1">
            <a:spLocks noChangeArrowheads="1"/>
          </p:cNvSpPr>
          <p:nvPr/>
        </p:nvSpPr>
        <p:spPr bwMode="auto">
          <a:xfrm>
            <a:off x="264889" y="2633663"/>
            <a:ext cx="83978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r>
              <a:rPr lang="en-US" altLang="zh-CN" b="1">
                <a:solidFill>
                  <a:srgbClr val="080808"/>
                </a:solidFill>
              </a:rPr>
              <a:t>2005</a:t>
            </a:r>
          </a:p>
        </p:txBody>
      </p:sp>
      <p:grpSp>
        <p:nvGrpSpPr>
          <p:cNvPr id="2" name="Group 6">
            <a:extLst>
              <a:ext uri="{FF2B5EF4-FFF2-40B4-BE49-F238E27FC236}">
                <a16:creationId xmlns:a16="http://schemas.microsoft.com/office/drawing/2014/main" id="{69F6BBAD-3F15-6FC1-6E87-0B203F9BBB7B}"/>
              </a:ext>
            </a:extLst>
          </p:cNvPr>
          <p:cNvGrpSpPr>
            <a:grpSpLocks/>
          </p:cNvGrpSpPr>
          <p:nvPr/>
        </p:nvGrpSpPr>
        <p:grpSpPr bwMode="auto">
          <a:xfrm rot="3877067">
            <a:off x="7500391" y="3912951"/>
            <a:ext cx="2354263" cy="915988"/>
            <a:chOff x="2290" y="2725"/>
            <a:chExt cx="1832" cy="713"/>
          </a:xfrm>
        </p:grpSpPr>
        <p:grpSp>
          <p:nvGrpSpPr>
            <p:cNvPr id="3" name="Group 7">
              <a:extLst>
                <a:ext uri="{FF2B5EF4-FFF2-40B4-BE49-F238E27FC236}">
                  <a16:creationId xmlns:a16="http://schemas.microsoft.com/office/drawing/2014/main" id="{7ED92D15-3C60-9D01-0BCE-4C8B9F831167}"/>
                </a:ext>
              </a:extLst>
            </p:cNvPr>
            <p:cNvGrpSpPr>
              <a:grpSpLocks/>
            </p:cNvGrpSpPr>
            <p:nvPr/>
          </p:nvGrpSpPr>
          <p:grpSpPr bwMode="auto">
            <a:xfrm>
              <a:off x="2290" y="3030"/>
              <a:ext cx="1832" cy="408"/>
              <a:chOff x="2290" y="3030"/>
              <a:chExt cx="1832" cy="408"/>
            </a:xfrm>
          </p:grpSpPr>
          <p:sp>
            <p:nvSpPr>
              <p:cNvPr id="7" name="Freeform 8">
                <a:extLst>
                  <a:ext uri="{FF2B5EF4-FFF2-40B4-BE49-F238E27FC236}">
                    <a16:creationId xmlns:a16="http://schemas.microsoft.com/office/drawing/2014/main" id="{2B66AC14-8D34-B9DB-37BF-89CB98522416}"/>
                  </a:ext>
                </a:extLst>
              </p:cNvPr>
              <p:cNvSpPr>
                <a:spLocks/>
              </p:cNvSpPr>
              <p:nvPr/>
            </p:nvSpPr>
            <p:spPr bwMode="gray">
              <a:xfrm>
                <a:off x="2289" y="3030"/>
                <a:ext cx="1832" cy="408"/>
              </a:xfrm>
              <a:custGeom>
                <a:avLst/>
                <a:gdLst>
                  <a:gd name="T0" fmla="*/ 1832 w 1832"/>
                  <a:gd name="T1" fmla="*/ 32 h 408"/>
                  <a:gd name="T2" fmla="*/ 1830 w 1832"/>
                  <a:gd name="T3" fmla="*/ 66 h 408"/>
                  <a:gd name="T4" fmla="*/ 1814 w 1832"/>
                  <a:gd name="T5" fmla="*/ 128 h 408"/>
                  <a:gd name="T6" fmla="*/ 1788 w 1832"/>
                  <a:gd name="T7" fmla="*/ 188 h 408"/>
                  <a:gd name="T8" fmla="*/ 1754 w 1832"/>
                  <a:gd name="T9" fmla="*/ 240 h 408"/>
                  <a:gd name="T10" fmla="*/ 1712 w 1832"/>
                  <a:gd name="T11" fmla="*/ 288 h 408"/>
                  <a:gd name="T12" fmla="*/ 1664 w 1832"/>
                  <a:gd name="T13" fmla="*/ 330 h 408"/>
                  <a:gd name="T14" fmla="*/ 1610 w 1832"/>
                  <a:gd name="T15" fmla="*/ 362 h 408"/>
                  <a:gd name="T16" fmla="*/ 1550 w 1832"/>
                  <a:gd name="T17" fmla="*/ 388 h 408"/>
                  <a:gd name="T18" fmla="*/ 1486 w 1832"/>
                  <a:gd name="T19" fmla="*/ 402 h 408"/>
                  <a:gd name="T20" fmla="*/ 1418 w 1832"/>
                  <a:gd name="T21" fmla="*/ 408 h 408"/>
                  <a:gd name="T22" fmla="*/ 0 w 1832"/>
                  <a:gd name="T23" fmla="*/ 408 h 408"/>
                  <a:gd name="T24" fmla="*/ 0 w 1832"/>
                  <a:gd name="T25" fmla="*/ 0 h 408"/>
                  <a:gd name="T26" fmla="*/ 1832 w 1832"/>
                  <a:gd name="T27" fmla="*/ 0 h 408"/>
                  <a:gd name="T28" fmla="*/ 1832 w 1832"/>
                  <a:gd name="T29" fmla="*/ 32 h 408"/>
                  <a:gd name="T30" fmla="*/ 1832 w 1832"/>
                  <a:gd name="T31" fmla="*/ 3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2" h="408">
                    <a:moveTo>
                      <a:pt x="1832" y="32"/>
                    </a:moveTo>
                    <a:lnTo>
                      <a:pt x="1830" y="66"/>
                    </a:lnTo>
                    <a:lnTo>
                      <a:pt x="1814" y="128"/>
                    </a:lnTo>
                    <a:lnTo>
                      <a:pt x="1788" y="188"/>
                    </a:lnTo>
                    <a:lnTo>
                      <a:pt x="1754" y="240"/>
                    </a:lnTo>
                    <a:lnTo>
                      <a:pt x="1712" y="288"/>
                    </a:lnTo>
                    <a:lnTo>
                      <a:pt x="1664" y="330"/>
                    </a:lnTo>
                    <a:lnTo>
                      <a:pt x="1610" y="362"/>
                    </a:lnTo>
                    <a:lnTo>
                      <a:pt x="1550" y="388"/>
                    </a:lnTo>
                    <a:lnTo>
                      <a:pt x="1486" y="402"/>
                    </a:lnTo>
                    <a:lnTo>
                      <a:pt x="1418" y="408"/>
                    </a:lnTo>
                    <a:lnTo>
                      <a:pt x="0" y="408"/>
                    </a:lnTo>
                    <a:lnTo>
                      <a:pt x="0" y="0"/>
                    </a:lnTo>
                    <a:lnTo>
                      <a:pt x="1832" y="0"/>
                    </a:lnTo>
                    <a:lnTo>
                      <a:pt x="1832" y="32"/>
                    </a:lnTo>
                    <a:lnTo>
                      <a:pt x="1832" y="32"/>
                    </a:lnTo>
                    <a:close/>
                  </a:path>
                </a:pathLst>
              </a:custGeom>
              <a:gradFill rotWithShape="1">
                <a:gsLst>
                  <a:gs pos="0">
                    <a:srgbClr val="9B2D1F">
                      <a:gamma/>
                      <a:shade val="46275"/>
                      <a:invGamma/>
                    </a:srgbClr>
                  </a:gs>
                  <a:gs pos="100000">
                    <a:srgbClr val="9B2D1F"/>
                  </a:gs>
                </a:gsLst>
                <a:lin ang="5400000" scaled="1"/>
              </a:gra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8" name="Freeform 9">
                <a:extLst>
                  <a:ext uri="{FF2B5EF4-FFF2-40B4-BE49-F238E27FC236}">
                    <a16:creationId xmlns:a16="http://schemas.microsoft.com/office/drawing/2014/main" id="{FEEE89C1-7B48-A834-B7DD-B9091545E955}"/>
                  </a:ext>
                </a:extLst>
              </p:cNvPr>
              <p:cNvSpPr>
                <a:spLocks/>
              </p:cNvSpPr>
              <p:nvPr/>
            </p:nvSpPr>
            <p:spPr bwMode="gray">
              <a:xfrm>
                <a:off x="3807" y="3059"/>
                <a:ext cx="289" cy="334"/>
              </a:xfrm>
              <a:custGeom>
                <a:avLst/>
                <a:gdLst>
                  <a:gd name="T0" fmla="*/ 288 w 288"/>
                  <a:gd name="T1" fmla="*/ 0 h 334"/>
                  <a:gd name="T2" fmla="*/ 284 w 288"/>
                  <a:gd name="T3" fmla="*/ 52 h 334"/>
                  <a:gd name="T4" fmla="*/ 272 w 288"/>
                  <a:gd name="T5" fmla="*/ 98 h 334"/>
                  <a:gd name="T6" fmla="*/ 254 w 288"/>
                  <a:gd name="T7" fmla="*/ 140 h 334"/>
                  <a:gd name="T8" fmla="*/ 230 w 288"/>
                  <a:gd name="T9" fmla="*/ 176 h 334"/>
                  <a:gd name="T10" fmla="*/ 204 w 288"/>
                  <a:gd name="T11" fmla="*/ 208 h 334"/>
                  <a:gd name="T12" fmla="*/ 174 w 288"/>
                  <a:gd name="T13" fmla="*/ 238 h 334"/>
                  <a:gd name="T14" fmla="*/ 144 w 288"/>
                  <a:gd name="T15" fmla="*/ 262 h 334"/>
                  <a:gd name="T16" fmla="*/ 112 w 288"/>
                  <a:gd name="T17" fmla="*/ 282 h 334"/>
                  <a:gd name="T18" fmla="*/ 84 w 288"/>
                  <a:gd name="T19" fmla="*/ 298 h 334"/>
                  <a:gd name="T20" fmla="*/ 56 w 288"/>
                  <a:gd name="T21" fmla="*/ 312 h 334"/>
                  <a:gd name="T22" fmla="*/ 34 w 288"/>
                  <a:gd name="T23" fmla="*/ 322 h 334"/>
                  <a:gd name="T24" fmla="*/ 16 w 288"/>
                  <a:gd name="T25" fmla="*/ 328 h 334"/>
                  <a:gd name="T26" fmla="*/ 4 w 288"/>
                  <a:gd name="T27" fmla="*/ 332 h 334"/>
                  <a:gd name="T28" fmla="*/ 0 w 288"/>
                  <a:gd name="T29" fmla="*/ 334 h 334"/>
                  <a:gd name="T30" fmla="*/ 4 w 288"/>
                  <a:gd name="T31" fmla="*/ 332 h 334"/>
                  <a:gd name="T32" fmla="*/ 16 w 288"/>
                  <a:gd name="T33" fmla="*/ 326 h 334"/>
                  <a:gd name="T34" fmla="*/ 34 w 288"/>
                  <a:gd name="T35" fmla="*/ 318 h 334"/>
                  <a:gd name="T36" fmla="*/ 56 w 288"/>
                  <a:gd name="T37" fmla="*/ 304 h 334"/>
                  <a:gd name="T38" fmla="*/ 84 w 288"/>
                  <a:gd name="T39" fmla="*/ 288 h 334"/>
                  <a:gd name="T40" fmla="*/ 112 w 288"/>
                  <a:gd name="T41" fmla="*/ 266 h 334"/>
                  <a:gd name="T42" fmla="*/ 142 w 288"/>
                  <a:gd name="T43" fmla="*/ 242 h 334"/>
                  <a:gd name="T44" fmla="*/ 170 w 288"/>
                  <a:gd name="T45" fmla="*/ 212 h 334"/>
                  <a:gd name="T46" fmla="*/ 196 w 288"/>
                  <a:gd name="T47" fmla="*/ 180 h 334"/>
                  <a:gd name="T48" fmla="*/ 220 w 288"/>
                  <a:gd name="T49" fmla="*/ 142 h 334"/>
                  <a:gd name="T50" fmla="*/ 238 w 288"/>
                  <a:gd name="T51" fmla="*/ 100 h 334"/>
                  <a:gd name="T52" fmla="*/ 250 w 288"/>
                  <a:gd name="T53" fmla="*/ 54 h 334"/>
                  <a:gd name="T54" fmla="*/ 254 w 288"/>
                  <a:gd name="T55" fmla="*/ 2 h 334"/>
                  <a:gd name="T56" fmla="*/ 288 w 288"/>
                  <a:gd name="T57"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8" h="334">
                    <a:moveTo>
                      <a:pt x="288" y="0"/>
                    </a:moveTo>
                    <a:lnTo>
                      <a:pt x="284" y="52"/>
                    </a:lnTo>
                    <a:lnTo>
                      <a:pt x="272" y="98"/>
                    </a:lnTo>
                    <a:lnTo>
                      <a:pt x="254" y="140"/>
                    </a:lnTo>
                    <a:lnTo>
                      <a:pt x="230" y="176"/>
                    </a:lnTo>
                    <a:lnTo>
                      <a:pt x="204" y="208"/>
                    </a:lnTo>
                    <a:lnTo>
                      <a:pt x="174" y="238"/>
                    </a:lnTo>
                    <a:lnTo>
                      <a:pt x="144" y="262"/>
                    </a:lnTo>
                    <a:lnTo>
                      <a:pt x="112" y="282"/>
                    </a:lnTo>
                    <a:lnTo>
                      <a:pt x="84" y="298"/>
                    </a:lnTo>
                    <a:lnTo>
                      <a:pt x="56" y="312"/>
                    </a:lnTo>
                    <a:lnTo>
                      <a:pt x="34" y="322"/>
                    </a:lnTo>
                    <a:lnTo>
                      <a:pt x="16" y="328"/>
                    </a:lnTo>
                    <a:lnTo>
                      <a:pt x="4" y="332"/>
                    </a:lnTo>
                    <a:lnTo>
                      <a:pt x="0" y="334"/>
                    </a:lnTo>
                    <a:lnTo>
                      <a:pt x="4" y="332"/>
                    </a:lnTo>
                    <a:lnTo>
                      <a:pt x="16" y="326"/>
                    </a:lnTo>
                    <a:lnTo>
                      <a:pt x="34" y="318"/>
                    </a:lnTo>
                    <a:lnTo>
                      <a:pt x="56" y="304"/>
                    </a:lnTo>
                    <a:lnTo>
                      <a:pt x="84" y="288"/>
                    </a:lnTo>
                    <a:lnTo>
                      <a:pt x="112" y="266"/>
                    </a:lnTo>
                    <a:lnTo>
                      <a:pt x="142" y="242"/>
                    </a:lnTo>
                    <a:lnTo>
                      <a:pt x="170" y="212"/>
                    </a:lnTo>
                    <a:lnTo>
                      <a:pt x="196" y="180"/>
                    </a:lnTo>
                    <a:lnTo>
                      <a:pt x="220" y="142"/>
                    </a:lnTo>
                    <a:lnTo>
                      <a:pt x="238" y="100"/>
                    </a:lnTo>
                    <a:lnTo>
                      <a:pt x="250" y="54"/>
                    </a:lnTo>
                    <a:lnTo>
                      <a:pt x="254" y="2"/>
                    </a:lnTo>
                    <a:lnTo>
                      <a:pt x="288" y="0"/>
                    </a:lnTo>
                    <a:close/>
                  </a:path>
                </a:pathLst>
              </a:custGeom>
              <a:solidFill>
                <a:srgbClr val="FFFFFF">
                  <a:alpha val="49001"/>
                </a:srgbClr>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grpSp>
          <p:nvGrpSpPr>
            <p:cNvPr id="4" name="Group 10">
              <a:extLst>
                <a:ext uri="{FF2B5EF4-FFF2-40B4-BE49-F238E27FC236}">
                  <a16:creationId xmlns:a16="http://schemas.microsoft.com/office/drawing/2014/main" id="{278353B9-C674-8427-017E-5F761E019EEB}"/>
                </a:ext>
              </a:extLst>
            </p:cNvPr>
            <p:cNvGrpSpPr>
              <a:grpSpLocks/>
            </p:cNvGrpSpPr>
            <p:nvPr/>
          </p:nvGrpSpPr>
          <p:grpSpPr bwMode="auto">
            <a:xfrm flipV="1">
              <a:off x="2290" y="2725"/>
              <a:ext cx="1406" cy="313"/>
              <a:chOff x="2290" y="3030"/>
              <a:chExt cx="1832" cy="408"/>
            </a:xfrm>
          </p:grpSpPr>
          <p:sp>
            <p:nvSpPr>
              <p:cNvPr id="5" name="Freeform 11">
                <a:extLst>
                  <a:ext uri="{FF2B5EF4-FFF2-40B4-BE49-F238E27FC236}">
                    <a16:creationId xmlns:a16="http://schemas.microsoft.com/office/drawing/2014/main" id="{4C87F59C-390C-1FCC-1DD7-9F7359F05C6E}"/>
                  </a:ext>
                </a:extLst>
              </p:cNvPr>
              <p:cNvSpPr>
                <a:spLocks/>
              </p:cNvSpPr>
              <p:nvPr/>
            </p:nvSpPr>
            <p:spPr bwMode="gray">
              <a:xfrm>
                <a:off x="2289" y="3030"/>
                <a:ext cx="1832" cy="408"/>
              </a:xfrm>
              <a:custGeom>
                <a:avLst/>
                <a:gdLst>
                  <a:gd name="T0" fmla="*/ 1832 w 1832"/>
                  <a:gd name="T1" fmla="*/ 32 h 408"/>
                  <a:gd name="T2" fmla="*/ 1830 w 1832"/>
                  <a:gd name="T3" fmla="*/ 66 h 408"/>
                  <a:gd name="T4" fmla="*/ 1814 w 1832"/>
                  <a:gd name="T5" fmla="*/ 128 h 408"/>
                  <a:gd name="T6" fmla="*/ 1788 w 1832"/>
                  <a:gd name="T7" fmla="*/ 188 h 408"/>
                  <a:gd name="T8" fmla="*/ 1754 w 1832"/>
                  <a:gd name="T9" fmla="*/ 240 h 408"/>
                  <a:gd name="T10" fmla="*/ 1712 w 1832"/>
                  <a:gd name="T11" fmla="*/ 288 h 408"/>
                  <a:gd name="T12" fmla="*/ 1664 w 1832"/>
                  <a:gd name="T13" fmla="*/ 330 h 408"/>
                  <a:gd name="T14" fmla="*/ 1610 w 1832"/>
                  <a:gd name="T15" fmla="*/ 362 h 408"/>
                  <a:gd name="T16" fmla="*/ 1550 w 1832"/>
                  <a:gd name="T17" fmla="*/ 388 h 408"/>
                  <a:gd name="T18" fmla="*/ 1486 w 1832"/>
                  <a:gd name="T19" fmla="*/ 402 h 408"/>
                  <a:gd name="T20" fmla="*/ 1418 w 1832"/>
                  <a:gd name="T21" fmla="*/ 408 h 408"/>
                  <a:gd name="T22" fmla="*/ 0 w 1832"/>
                  <a:gd name="T23" fmla="*/ 408 h 408"/>
                  <a:gd name="T24" fmla="*/ 0 w 1832"/>
                  <a:gd name="T25" fmla="*/ 0 h 408"/>
                  <a:gd name="T26" fmla="*/ 1832 w 1832"/>
                  <a:gd name="T27" fmla="*/ 0 h 408"/>
                  <a:gd name="T28" fmla="*/ 1832 w 1832"/>
                  <a:gd name="T29" fmla="*/ 32 h 408"/>
                  <a:gd name="T30" fmla="*/ 1832 w 1832"/>
                  <a:gd name="T31" fmla="*/ 3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2" h="408">
                    <a:moveTo>
                      <a:pt x="1832" y="32"/>
                    </a:moveTo>
                    <a:lnTo>
                      <a:pt x="1830" y="66"/>
                    </a:lnTo>
                    <a:lnTo>
                      <a:pt x="1814" y="128"/>
                    </a:lnTo>
                    <a:lnTo>
                      <a:pt x="1788" y="188"/>
                    </a:lnTo>
                    <a:lnTo>
                      <a:pt x="1754" y="240"/>
                    </a:lnTo>
                    <a:lnTo>
                      <a:pt x="1712" y="288"/>
                    </a:lnTo>
                    <a:lnTo>
                      <a:pt x="1664" y="330"/>
                    </a:lnTo>
                    <a:lnTo>
                      <a:pt x="1610" y="362"/>
                    </a:lnTo>
                    <a:lnTo>
                      <a:pt x="1550" y="388"/>
                    </a:lnTo>
                    <a:lnTo>
                      <a:pt x="1486" y="402"/>
                    </a:lnTo>
                    <a:lnTo>
                      <a:pt x="1418" y="408"/>
                    </a:lnTo>
                    <a:lnTo>
                      <a:pt x="0" y="408"/>
                    </a:lnTo>
                    <a:lnTo>
                      <a:pt x="0" y="0"/>
                    </a:lnTo>
                    <a:lnTo>
                      <a:pt x="1832" y="0"/>
                    </a:lnTo>
                    <a:lnTo>
                      <a:pt x="1832" y="32"/>
                    </a:lnTo>
                    <a:lnTo>
                      <a:pt x="1832" y="32"/>
                    </a:lnTo>
                    <a:close/>
                  </a:path>
                </a:pathLst>
              </a:custGeom>
              <a:solidFill>
                <a:srgbClr val="9B2D1F"/>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6" name="Freeform 12">
                <a:extLst>
                  <a:ext uri="{FF2B5EF4-FFF2-40B4-BE49-F238E27FC236}">
                    <a16:creationId xmlns:a16="http://schemas.microsoft.com/office/drawing/2014/main" id="{FF4F997E-9A26-C069-FB31-6A80797F0A2C}"/>
                  </a:ext>
                </a:extLst>
              </p:cNvPr>
              <p:cNvSpPr>
                <a:spLocks/>
              </p:cNvSpPr>
              <p:nvPr/>
            </p:nvSpPr>
            <p:spPr bwMode="gray">
              <a:xfrm>
                <a:off x="3807" y="3057"/>
                <a:ext cx="288" cy="333"/>
              </a:xfrm>
              <a:custGeom>
                <a:avLst/>
                <a:gdLst>
                  <a:gd name="T0" fmla="*/ 288 w 288"/>
                  <a:gd name="T1" fmla="*/ 0 h 334"/>
                  <a:gd name="T2" fmla="*/ 284 w 288"/>
                  <a:gd name="T3" fmla="*/ 52 h 334"/>
                  <a:gd name="T4" fmla="*/ 272 w 288"/>
                  <a:gd name="T5" fmla="*/ 98 h 334"/>
                  <a:gd name="T6" fmla="*/ 254 w 288"/>
                  <a:gd name="T7" fmla="*/ 140 h 334"/>
                  <a:gd name="T8" fmla="*/ 230 w 288"/>
                  <a:gd name="T9" fmla="*/ 176 h 334"/>
                  <a:gd name="T10" fmla="*/ 204 w 288"/>
                  <a:gd name="T11" fmla="*/ 208 h 334"/>
                  <a:gd name="T12" fmla="*/ 174 w 288"/>
                  <a:gd name="T13" fmla="*/ 238 h 334"/>
                  <a:gd name="T14" fmla="*/ 144 w 288"/>
                  <a:gd name="T15" fmla="*/ 262 h 334"/>
                  <a:gd name="T16" fmla="*/ 112 w 288"/>
                  <a:gd name="T17" fmla="*/ 282 h 334"/>
                  <a:gd name="T18" fmla="*/ 84 w 288"/>
                  <a:gd name="T19" fmla="*/ 298 h 334"/>
                  <a:gd name="T20" fmla="*/ 56 w 288"/>
                  <a:gd name="T21" fmla="*/ 312 h 334"/>
                  <a:gd name="T22" fmla="*/ 34 w 288"/>
                  <a:gd name="T23" fmla="*/ 322 h 334"/>
                  <a:gd name="T24" fmla="*/ 16 w 288"/>
                  <a:gd name="T25" fmla="*/ 328 h 334"/>
                  <a:gd name="T26" fmla="*/ 4 w 288"/>
                  <a:gd name="T27" fmla="*/ 332 h 334"/>
                  <a:gd name="T28" fmla="*/ 0 w 288"/>
                  <a:gd name="T29" fmla="*/ 334 h 334"/>
                  <a:gd name="T30" fmla="*/ 4 w 288"/>
                  <a:gd name="T31" fmla="*/ 332 h 334"/>
                  <a:gd name="T32" fmla="*/ 16 w 288"/>
                  <a:gd name="T33" fmla="*/ 326 h 334"/>
                  <a:gd name="T34" fmla="*/ 34 w 288"/>
                  <a:gd name="T35" fmla="*/ 318 h 334"/>
                  <a:gd name="T36" fmla="*/ 56 w 288"/>
                  <a:gd name="T37" fmla="*/ 304 h 334"/>
                  <a:gd name="T38" fmla="*/ 84 w 288"/>
                  <a:gd name="T39" fmla="*/ 288 h 334"/>
                  <a:gd name="T40" fmla="*/ 112 w 288"/>
                  <a:gd name="T41" fmla="*/ 266 h 334"/>
                  <a:gd name="T42" fmla="*/ 142 w 288"/>
                  <a:gd name="T43" fmla="*/ 242 h 334"/>
                  <a:gd name="T44" fmla="*/ 170 w 288"/>
                  <a:gd name="T45" fmla="*/ 212 h 334"/>
                  <a:gd name="T46" fmla="*/ 196 w 288"/>
                  <a:gd name="T47" fmla="*/ 180 h 334"/>
                  <a:gd name="T48" fmla="*/ 220 w 288"/>
                  <a:gd name="T49" fmla="*/ 142 h 334"/>
                  <a:gd name="T50" fmla="*/ 238 w 288"/>
                  <a:gd name="T51" fmla="*/ 100 h 334"/>
                  <a:gd name="T52" fmla="*/ 250 w 288"/>
                  <a:gd name="T53" fmla="*/ 54 h 334"/>
                  <a:gd name="T54" fmla="*/ 254 w 288"/>
                  <a:gd name="T55" fmla="*/ 2 h 334"/>
                  <a:gd name="T56" fmla="*/ 288 w 288"/>
                  <a:gd name="T57"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8" h="334">
                    <a:moveTo>
                      <a:pt x="288" y="0"/>
                    </a:moveTo>
                    <a:lnTo>
                      <a:pt x="284" y="52"/>
                    </a:lnTo>
                    <a:lnTo>
                      <a:pt x="272" y="98"/>
                    </a:lnTo>
                    <a:lnTo>
                      <a:pt x="254" y="140"/>
                    </a:lnTo>
                    <a:lnTo>
                      <a:pt x="230" y="176"/>
                    </a:lnTo>
                    <a:lnTo>
                      <a:pt x="204" y="208"/>
                    </a:lnTo>
                    <a:lnTo>
                      <a:pt x="174" y="238"/>
                    </a:lnTo>
                    <a:lnTo>
                      <a:pt x="144" y="262"/>
                    </a:lnTo>
                    <a:lnTo>
                      <a:pt x="112" y="282"/>
                    </a:lnTo>
                    <a:lnTo>
                      <a:pt x="84" y="298"/>
                    </a:lnTo>
                    <a:lnTo>
                      <a:pt x="56" y="312"/>
                    </a:lnTo>
                    <a:lnTo>
                      <a:pt x="34" y="322"/>
                    </a:lnTo>
                    <a:lnTo>
                      <a:pt x="16" y="328"/>
                    </a:lnTo>
                    <a:lnTo>
                      <a:pt x="4" y="332"/>
                    </a:lnTo>
                    <a:lnTo>
                      <a:pt x="0" y="334"/>
                    </a:lnTo>
                    <a:lnTo>
                      <a:pt x="4" y="332"/>
                    </a:lnTo>
                    <a:lnTo>
                      <a:pt x="16" y="326"/>
                    </a:lnTo>
                    <a:lnTo>
                      <a:pt x="34" y="318"/>
                    </a:lnTo>
                    <a:lnTo>
                      <a:pt x="56" y="304"/>
                    </a:lnTo>
                    <a:lnTo>
                      <a:pt x="84" y="288"/>
                    </a:lnTo>
                    <a:lnTo>
                      <a:pt x="112" y="266"/>
                    </a:lnTo>
                    <a:lnTo>
                      <a:pt x="142" y="242"/>
                    </a:lnTo>
                    <a:lnTo>
                      <a:pt x="170" y="212"/>
                    </a:lnTo>
                    <a:lnTo>
                      <a:pt x="196" y="180"/>
                    </a:lnTo>
                    <a:lnTo>
                      <a:pt x="220" y="142"/>
                    </a:lnTo>
                    <a:lnTo>
                      <a:pt x="238" y="100"/>
                    </a:lnTo>
                    <a:lnTo>
                      <a:pt x="250" y="54"/>
                    </a:lnTo>
                    <a:lnTo>
                      <a:pt x="254" y="2"/>
                    </a:lnTo>
                    <a:lnTo>
                      <a:pt x="288" y="0"/>
                    </a:lnTo>
                    <a:close/>
                  </a:path>
                </a:pathLst>
              </a:custGeom>
              <a:solidFill>
                <a:srgbClr val="FFFFFF">
                  <a:alpha val="49001"/>
                </a:srgbClr>
              </a:solidFill>
              <a:ln>
                <a:noFill/>
              </a:ln>
            </p:spPr>
            <p:txBody>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grpSp>
      <p:sp>
        <p:nvSpPr>
          <p:cNvPr id="9" name="Text Box 42">
            <a:extLst>
              <a:ext uri="{FF2B5EF4-FFF2-40B4-BE49-F238E27FC236}">
                <a16:creationId xmlns:a16="http://schemas.microsoft.com/office/drawing/2014/main" id="{D1487CA7-A548-688B-98D0-51F8EF7C4409}"/>
              </a:ext>
            </a:extLst>
          </p:cNvPr>
          <p:cNvSpPr txBox="1">
            <a:spLocks noChangeArrowheads="1"/>
          </p:cNvSpPr>
          <p:nvPr/>
        </p:nvSpPr>
        <p:spPr bwMode="gray">
          <a:xfrm rot="-1592425">
            <a:off x="8159045" y="3503043"/>
            <a:ext cx="492443" cy="1611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r>
              <a:rPr lang="zh-CN" altLang="en-US" sz="2000" b="1" dirty="0">
                <a:solidFill>
                  <a:srgbClr val="FFFFFF"/>
                </a:solidFill>
              </a:rPr>
              <a:t>安全工程方向</a:t>
            </a:r>
            <a:endParaRPr lang="en-US" altLang="zh-CN" sz="2000" b="1" dirty="0">
              <a:solidFill>
                <a:srgbClr val="FFFFFF"/>
              </a:solidFill>
            </a:endParaRPr>
          </a:p>
        </p:txBody>
      </p:sp>
      <p:sp>
        <p:nvSpPr>
          <p:cNvPr id="10" name="Text Box 43">
            <a:extLst>
              <a:ext uri="{FF2B5EF4-FFF2-40B4-BE49-F238E27FC236}">
                <a16:creationId xmlns:a16="http://schemas.microsoft.com/office/drawing/2014/main" id="{0687F040-DE42-3DF8-F6AA-776608A1530D}"/>
              </a:ext>
            </a:extLst>
          </p:cNvPr>
          <p:cNvSpPr txBox="1">
            <a:spLocks noChangeArrowheads="1"/>
          </p:cNvSpPr>
          <p:nvPr/>
        </p:nvSpPr>
        <p:spPr bwMode="gray">
          <a:xfrm rot="20060657">
            <a:off x="8580348" y="3566809"/>
            <a:ext cx="430887" cy="900246"/>
          </a:xfrm>
          <a:prstGeom prst="rect">
            <a:avLst/>
          </a:prstGeom>
          <a:noFill/>
          <a:ln>
            <a:noFill/>
          </a:ln>
          <a:effectLst/>
        </p:spPr>
        <p:txBody>
          <a:bodyPr vert="eaVert" wrap="none">
            <a:spAutoFit/>
          </a:bodyPr>
          <a:lstStyle/>
          <a:p>
            <a:pPr>
              <a:defRPr/>
            </a:pPr>
            <a:r>
              <a:rPr lang="zh-CN" altLang="en-US" sz="1600" b="1" dirty="0">
                <a:solidFill>
                  <a:srgbClr val="FFFFFF"/>
                </a:solidFill>
                <a:latin typeface="+mj-ea"/>
                <a:ea typeface="+mj-ea"/>
              </a:rPr>
              <a:t>博士招生</a:t>
            </a:r>
            <a:endParaRPr lang="en-US" altLang="zh-CN" sz="1600" b="1" dirty="0">
              <a:solidFill>
                <a:srgbClr val="FFFFFF"/>
              </a:solidFill>
              <a:latin typeface="+mj-ea"/>
              <a:ea typeface="+mj-ea"/>
            </a:endParaRPr>
          </a:p>
        </p:txBody>
      </p:sp>
      <p:grpSp>
        <p:nvGrpSpPr>
          <p:cNvPr id="11" name="组合 10">
            <a:extLst>
              <a:ext uri="{FF2B5EF4-FFF2-40B4-BE49-F238E27FC236}">
                <a16:creationId xmlns:a16="http://schemas.microsoft.com/office/drawing/2014/main" id="{18141572-880B-CCE0-C1EE-88C638BEBE6C}"/>
              </a:ext>
            </a:extLst>
          </p:cNvPr>
          <p:cNvGrpSpPr>
            <a:grpSpLocks/>
          </p:cNvGrpSpPr>
          <p:nvPr/>
        </p:nvGrpSpPr>
        <p:grpSpPr bwMode="auto">
          <a:xfrm>
            <a:off x="7308304" y="2127013"/>
            <a:ext cx="1457325" cy="1490663"/>
            <a:chOff x="6546861" y="2039037"/>
            <a:chExt cx="1631893" cy="1628213"/>
          </a:xfrm>
        </p:grpSpPr>
        <p:sp>
          <p:nvSpPr>
            <p:cNvPr id="12" name="Oval 13">
              <a:extLst>
                <a:ext uri="{FF2B5EF4-FFF2-40B4-BE49-F238E27FC236}">
                  <a16:creationId xmlns:a16="http://schemas.microsoft.com/office/drawing/2014/main" id="{A8968DBB-5EFC-7B2B-B7DC-5BAD25E89B3A}"/>
                </a:ext>
              </a:extLst>
            </p:cNvPr>
            <p:cNvSpPr>
              <a:spLocks noChangeArrowheads="1"/>
            </p:cNvSpPr>
            <p:nvPr/>
          </p:nvSpPr>
          <p:spPr bwMode="gray">
            <a:xfrm>
              <a:off x="6546861" y="2039037"/>
              <a:ext cx="1626561" cy="1623010"/>
            </a:xfrm>
            <a:prstGeom prst="ellipse">
              <a:avLst/>
            </a:prstGeom>
            <a:gradFill rotWithShape="1">
              <a:gsLst>
                <a:gs pos="0">
                  <a:srgbClr val="9B2D1F">
                    <a:gamma/>
                    <a:tint val="0"/>
                    <a:invGamma/>
                  </a:srgbClr>
                </a:gs>
                <a:gs pos="50000">
                  <a:srgbClr val="9B2D1F"/>
                </a:gs>
                <a:gs pos="100000">
                  <a:srgbClr val="9B2D1F">
                    <a:gamma/>
                    <a:tint val="0"/>
                    <a:invGamma/>
                  </a:srgbClr>
                </a:gs>
              </a:gsLst>
              <a:lin ang="2700000" scaled="1"/>
            </a:gradFill>
            <a:ln>
              <a:noFill/>
            </a:ln>
            <a:effectLst/>
          </p:spPr>
          <p:txBody>
            <a:bodyPr wrap="none"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13" name="Oval 14">
              <a:extLst>
                <a:ext uri="{FF2B5EF4-FFF2-40B4-BE49-F238E27FC236}">
                  <a16:creationId xmlns:a16="http://schemas.microsoft.com/office/drawing/2014/main" id="{D587D179-C70F-0CF0-811B-12C6977AF999}"/>
                </a:ext>
              </a:extLst>
            </p:cNvPr>
            <p:cNvSpPr>
              <a:spLocks noChangeArrowheads="1"/>
            </p:cNvSpPr>
            <p:nvPr/>
          </p:nvSpPr>
          <p:spPr bwMode="gray">
            <a:xfrm>
              <a:off x="6552195" y="2044240"/>
              <a:ext cx="1626559" cy="1623010"/>
            </a:xfrm>
            <a:prstGeom prst="ellipse">
              <a:avLst/>
            </a:prstGeom>
            <a:gradFill rotWithShape="1">
              <a:gsLst>
                <a:gs pos="0">
                  <a:srgbClr val="9B2D1F">
                    <a:alpha val="32001"/>
                  </a:srgbClr>
                </a:gs>
                <a:gs pos="100000">
                  <a:srgbClr val="9B2D1F">
                    <a:gamma/>
                    <a:shade val="0"/>
                    <a:invGamma/>
                    <a:alpha val="89999"/>
                  </a:srgbClr>
                </a:gs>
              </a:gsLst>
              <a:lin ang="2700000" scaled="1"/>
            </a:gradFill>
            <a:ln>
              <a:noFill/>
            </a:ln>
            <a:effectLst/>
          </p:spPr>
          <p:txBody>
            <a:bodyPr wrap="none"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14" name="Oval 15">
              <a:extLst>
                <a:ext uri="{FF2B5EF4-FFF2-40B4-BE49-F238E27FC236}">
                  <a16:creationId xmlns:a16="http://schemas.microsoft.com/office/drawing/2014/main" id="{F5CB2DB3-2BA1-CD77-D341-3210196D635F}"/>
                </a:ext>
              </a:extLst>
            </p:cNvPr>
            <p:cNvSpPr>
              <a:spLocks noChangeArrowheads="1"/>
            </p:cNvSpPr>
            <p:nvPr/>
          </p:nvSpPr>
          <p:spPr bwMode="gray">
            <a:xfrm>
              <a:off x="6635744" y="2144811"/>
              <a:ext cx="1413241" cy="1409730"/>
            </a:xfrm>
            <a:prstGeom prst="ellipse">
              <a:avLst/>
            </a:prstGeom>
            <a:gradFill rotWithShape="1">
              <a:gsLst>
                <a:gs pos="0">
                  <a:srgbClr val="9B2D1F">
                    <a:gamma/>
                    <a:shade val="54118"/>
                    <a:invGamma/>
                  </a:srgbClr>
                </a:gs>
                <a:gs pos="50000">
                  <a:srgbClr val="9B2D1F"/>
                </a:gs>
                <a:gs pos="100000">
                  <a:srgbClr val="9B2D1F">
                    <a:gamma/>
                    <a:shade val="54118"/>
                    <a:invGamma/>
                  </a:srgbClr>
                </a:gs>
              </a:gsLst>
              <a:lin ang="18900000" scaled="1"/>
            </a:gra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15" name="Oval 16">
              <a:extLst>
                <a:ext uri="{FF2B5EF4-FFF2-40B4-BE49-F238E27FC236}">
                  <a16:creationId xmlns:a16="http://schemas.microsoft.com/office/drawing/2014/main" id="{55195E53-E75E-3B18-D0C0-6AB101807624}"/>
                </a:ext>
              </a:extLst>
            </p:cNvPr>
            <p:cNvSpPr>
              <a:spLocks noChangeArrowheads="1"/>
            </p:cNvSpPr>
            <p:nvPr/>
          </p:nvSpPr>
          <p:spPr bwMode="gray">
            <a:xfrm>
              <a:off x="6632189" y="2137875"/>
              <a:ext cx="1411463" cy="1409730"/>
            </a:xfrm>
            <a:prstGeom prst="ellipse">
              <a:avLst/>
            </a:prstGeom>
            <a:gradFill rotWithShape="1">
              <a:gsLst>
                <a:gs pos="0">
                  <a:srgbClr val="9B2D1F">
                    <a:gamma/>
                    <a:shade val="63529"/>
                    <a:invGamma/>
                  </a:srgbClr>
                </a:gs>
                <a:gs pos="100000">
                  <a:srgbClr val="9B2D1F">
                    <a:alpha val="0"/>
                  </a:srgbClr>
                </a:gs>
              </a:gsLst>
              <a:lin ang="2700000" scaled="1"/>
            </a:gra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16" name="Oval 17">
              <a:extLst>
                <a:ext uri="{FF2B5EF4-FFF2-40B4-BE49-F238E27FC236}">
                  <a16:creationId xmlns:a16="http://schemas.microsoft.com/office/drawing/2014/main" id="{049081BD-C6D6-1BD0-025C-09C1E78E32B2}"/>
                </a:ext>
              </a:extLst>
            </p:cNvPr>
            <p:cNvSpPr>
              <a:spLocks noChangeArrowheads="1"/>
            </p:cNvSpPr>
            <p:nvPr/>
          </p:nvSpPr>
          <p:spPr bwMode="gray">
            <a:xfrm>
              <a:off x="6706851" y="2215904"/>
              <a:ext cx="1271028" cy="1269277"/>
            </a:xfrm>
            <a:prstGeom prst="ellipse">
              <a:avLst/>
            </a:prstGeom>
            <a:solidFill>
              <a:srgbClr val="000000"/>
            </a:solidFill>
            <a:ln>
              <a:noFill/>
            </a:ln>
            <a:effectLst/>
          </p:spPr>
          <p:txBody>
            <a:bodyPr anchor="ctr">
              <a:spAutoFit/>
            </a:bodyP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nvGrpSpPr>
            <p:cNvPr id="17" name="Group 18">
              <a:extLst>
                <a:ext uri="{FF2B5EF4-FFF2-40B4-BE49-F238E27FC236}">
                  <a16:creationId xmlns:a16="http://schemas.microsoft.com/office/drawing/2014/main" id="{89FAF2C2-C4A1-0D32-D8ED-BC22AF7F8AB6}"/>
                </a:ext>
              </a:extLst>
            </p:cNvPr>
            <p:cNvGrpSpPr>
              <a:grpSpLocks/>
            </p:cNvGrpSpPr>
            <p:nvPr/>
          </p:nvGrpSpPr>
          <p:grpSpPr bwMode="auto">
            <a:xfrm>
              <a:off x="6734984" y="2236034"/>
              <a:ext cx="1233252" cy="1231233"/>
              <a:chOff x="4166" y="1706"/>
              <a:chExt cx="1252" cy="1252"/>
            </a:xfrm>
          </p:grpSpPr>
          <p:sp>
            <p:nvSpPr>
              <p:cNvPr id="19" name="Oval 19">
                <a:extLst>
                  <a:ext uri="{FF2B5EF4-FFF2-40B4-BE49-F238E27FC236}">
                    <a16:creationId xmlns:a16="http://schemas.microsoft.com/office/drawing/2014/main" id="{C9D89878-C7B0-F3F8-2534-556CFC69C85D}"/>
                  </a:ext>
                </a:extLst>
              </p:cNvPr>
              <p:cNvSpPr>
                <a:spLocks noChangeArrowheads="1"/>
              </p:cNvSpPr>
              <p:nvPr/>
            </p:nvSpPr>
            <p:spPr bwMode="gray">
              <a:xfrm>
                <a:off x="4166" y="1707"/>
                <a:ext cx="1252" cy="1252"/>
              </a:xfrm>
              <a:prstGeom prst="ellipse">
                <a:avLst/>
              </a:prstGeom>
              <a:gradFill rotWithShape="1">
                <a:gsLst>
                  <a:gs pos="0">
                    <a:srgbClr val="D6E1E2">
                      <a:gamma/>
                      <a:shade val="46275"/>
                      <a:invGamma/>
                    </a:srgbClr>
                  </a:gs>
                  <a:gs pos="100000">
                    <a:srgbClr val="D6E1E2"/>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0" name="Oval 20">
                <a:extLst>
                  <a:ext uri="{FF2B5EF4-FFF2-40B4-BE49-F238E27FC236}">
                    <a16:creationId xmlns:a16="http://schemas.microsoft.com/office/drawing/2014/main" id="{5D209060-65CD-8B17-4D81-2177E13D7469}"/>
                  </a:ext>
                </a:extLst>
              </p:cNvPr>
              <p:cNvSpPr>
                <a:spLocks noChangeArrowheads="1"/>
              </p:cNvSpPr>
              <p:nvPr/>
            </p:nvSpPr>
            <p:spPr bwMode="gray">
              <a:xfrm>
                <a:off x="4183" y="1714"/>
                <a:ext cx="1222" cy="1220"/>
              </a:xfrm>
              <a:prstGeom prst="ellipse">
                <a:avLst/>
              </a:prstGeom>
              <a:gradFill rotWithShape="1">
                <a:gsLst>
                  <a:gs pos="0">
                    <a:srgbClr val="D6E1E2">
                      <a:alpha val="0"/>
                    </a:srgbClr>
                  </a:gs>
                  <a:gs pos="100000">
                    <a:srgbClr val="D6E1E2">
                      <a:gamma/>
                      <a:tint val="34902"/>
                      <a:invGamma/>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1" name="Oval 21">
                <a:extLst>
                  <a:ext uri="{FF2B5EF4-FFF2-40B4-BE49-F238E27FC236}">
                    <a16:creationId xmlns:a16="http://schemas.microsoft.com/office/drawing/2014/main" id="{4A51F2D2-8153-AFEC-293B-1F1C40355434}"/>
                  </a:ext>
                </a:extLst>
              </p:cNvPr>
              <p:cNvSpPr>
                <a:spLocks noChangeArrowheads="1"/>
              </p:cNvSpPr>
              <p:nvPr/>
            </p:nvSpPr>
            <p:spPr bwMode="gray">
              <a:xfrm>
                <a:off x="4195" y="1726"/>
                <a:ext cx="1162" cy="1141"/>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sp>
            <p:nvSpPr>
              <p:cNvPr id="22" name="Oval 22">
                <a:extLst>
                  <a:ext uri="{FF2B5EF4-FFF2-40B4-BE49-F238E27FC236}">
                    <a16:creationId xmlns:a16="http://schemas.microsoft.com/office/drawing/2014/main" id="{9117E8EC-DDAE-DD40-A900-DB3B8C0EAD7E}"/>
                  </a:ext>
                </a:extLst>
              </p:cNvPr>
              <p:cNvSpPr>
                <a:spLocks noChangeArrowheads="1"/>
              </p:cNvSpPr>
              <p:nvPr/>
            </p:nvSpPr>
            <p:spPr bwMode="gray">
              <a:xfrm>
                <a:off x="4264" y="1758"/>
                <a:ext cx="1032" cy="926"/>
              </a:xfrm>
              <a:prstGeom prst="ellipse">
                <a:avLst/>
              </a:prstGeom>
              <a:gradFill rotWithShape="1">
                <a:gsLst>
                  <a:gs pos="0">
                    <a:srgbClr val="D6E1E2">
                      <a:gamma/>
                      <a:tint val="0"/>
                      <a:invGamma/>
                    </a:srgbClr>
                  </a:gs>
                  <a:gs pos="100000">
                    <a:srgbClr val="D6E1E2">
                      <a:alpha val="38000"/>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prstClr val="black"/>
                  </a:solidFill>
                  <a:latin typeface="等线" panose="020F0502020204030204"/>
                  <a:ea typeface="等线" panose="02010600030101010101" pitchFamily="2" charset="-122"/>
                </a:endParaRPr>
              </a:p>
            </p:txBody>
          </p:sp>
        </p:grpSp>
        <p:sp>
          <p:nvSpPr>
            <p:cNvPr id="18" name="Text Box 25">
              <a:extLst>
                <a:ext uri="{FF2B5EF4-FFF2-40B4-BE49-F238E27FC236}">
                  <a16:creationId xmlns:a16="http://schemas.microsoft.com/office/drawing/2014/main" id="{A8A53D5A-2BEA-0D2A-D96D-CA1768879BCF}"/>
                </a:ext>
              </a:extLst>
            </p:cNvPr>
            <p:cNvSpPr txBox="1">
              <a:spLocks noChangeArrowheads="1"/>
            </p:cNvSpPr>
            <p:nvPr/>
          </p:nvSpPr>
          <p:spPr bwMode="auto">
            <a:xfrm>
              <a:off x="6916003" y="2592054"/>
              <a:ext cx="939155" cy="403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r>
                <a:rPr lang="en-US" altLang="zh-CN" b="1" dirty="0">
                  <a:solidFill>
                    <a:srgbClr val="080808"/>
                  </a:solidFill>
                </a:rPr>
                <a:t>2020</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文本框 1">
            <a:extLst>
              <a:ext uri="{FF2B5EF4-FFF2-40B4-BE49-F238E27FC236}">
                <a16:creationId xmlns:a16="http://schemas.microsoft.com/office/drawing/2014/main" id="{DC629C7A-73A0-453F-BF3C-B34BBB5226C6}"/>
              </a:ext>
            </a:extLst>
          </p:cNvPr>
          <p:cNvSpPr txBox="1">
            <a:spLocks noChangeArrowheads="1"/>
          </p:cNvSpPr>
          <p:nvPr/>
        </p:nvSpPr>
        <p:spPr bwMode="auto">
          <a:xfrm>
            <a:off x="611188" y="333375"/>
            <a:ext cx="18335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r>
              <a:rPr lang="zh-CN" altLang="en-US" sz="3200" b="1" dirty="0">
                <a:solidFill>
                  <a:srgbClr val="00153E"/>
                </a:solidFill>
                <a:latin typeface="黑体" panose="02010609060101010101" pitchFamily="49" charset="-122"/>
                <a:ea typeface="黑体" panose="02010609060101010101" pitchFamily="49" charset="-122"/>
              </a:rPr>
              <a:t>专业概况</a:t>
            </a:r>
          </a:p>
        </p:txBody>
      </p:sp>
      <p:grpSp>
        <p:nvGrpSpPr>
          <p:cNvPr id="19459" name="组合 4">
            <a:extLst>
              <a:ext uri="{FF2B5EF4-FFF2-40B4-BE49-F238E27FC236}">
                <a16:creationId xmlns:a16="http://schemas.microsoft.com/office/drawing/2014/main" id="{EAFF4C65-C88D-43F1-A71B-4A456EF90A3C}"/>
              </a:ext>
            </a:extLst>
          </p:cNvPr>
          <p:cNvGrpSpPr>
            <a:grpSpLocks/>
          </p:cNvGrpSpPr>
          <p:nvPr/>
        </p:nvGrpSpPr>
        <p:grpSpPr bwMode="auto">
          <a:xfrm>
            <a:off x="1331913" y="1555750"/>
            <a:ext cx="3611562" cy="1587500"/>
            <a:chOff x="2823" y="2444"/>
            <a:chExt cx="6383" cy="2803"/>
          </a:xfrm>
        </p:grpSpPr>
        <p:grpSp>
          <p:nvGrpSpPr>
            <p:cNvPr id="19486" name="组合 61">
              <a:extLst>
                <a:ext uri="{FF2B5EF4-FFF2-40B4-BE49-F238E27FC236}">
                  <a16:creationId xmlns:a16="http://schemas.microsoft.com/office/drawing/2014/main" id="{F746D082-DFF5-4F7F-BDF9-15D5AC207647}"/>
                </a:ext>
              </a:extLst>
            </p:cNvPr>
            <p:cNvGrpSpPr>
              <a:grpSpLocks/>
            </p:cNvGrpSpPr>
            <p:nvPr/>
          </p:nvGrpSpPr>
          <p:grpSpPr bwMode="auto">
            <a:xfrm>
              <a:off x="3311" y="2653"/>
              <a:ext cx="3074" cy="2594"/>
              <a:chOff x="1290326" y="3173304"/>
              <a:chExt cx="2604010" cy="2196858"/>
            </a:xfrm>
          </p:grpSpPr>
          <p:sp>
            <p:nvSpPr>
              <p:cNvPr id="11" name="任意多边形 48">
                <a:extLst>
                  <a:ext uri="{FF2B5EF4-FFF2-40B4-BE49-F238E27FC236}">
                    <a16:creationId xmlns:a16="http://schemas.microsoft.com/office/drawing/2014/main" id="{E251E3B7-5621-4AC5-B421-29BF51BD3E70}"/>
                  </a:ext>
                </a:extLst>
              </p:cNvPr>
              <p:cNvSpPr/>
              <p:nvPr>
                <p:custDataLst>
                  <p:tags r:id="rId3"/>
                </p:custDataLst>
              </p:nvPr>
            </p:nvSpPr>
            <p:spPr>
              <a:xfrm rot="2871886">
                <a:off x="1645510" y="2843860"/>
                <a:ext cx="812742" cy="1471630"/>
              </a:xfrm>
              <a:custGeom>
                <a:avLst/>
                <a:gdLst>
                  <a:gd name="connsiteX0" fmla="*/ 0 w 729762"/>
                  <a:gd name="connsiteY0" fmla="*/ 0 h 1352892"/>
                  <a:gd name="connsiteX1" fmla="*/ 729762 w 729762"/>
                  <a:gd name="connsiteY1" fmla="*/ 0 h 1352892"/>
                  <a:gd name="connsiteX2" fmla="*/ 729762 w 729762"/>
                  <a:gd name="connsiteY2" fmla="*/ 546246 h 1352892"/>
                  <a:gd name="connsiteX3" fmla="*/ 0 w 729762"/>
                  <a:gd name="connsiteY3" fmla="*/ 1352892 h 1352892"/>
                </a:gdLst>
                <a:ahLst/>
                <a:cxnLst>
                  <a:cxn ang="0">
                    <a:pos x="connsiteX0" y="connsiteY0"/>
                  </a:cxn>
                  <a:cxn ang="0">
                    <a:pos x="connsiteX1" y="connsiteY1"/>
                  </a:cxn>
                  <a:cxn ang="0">
                    <a:pos x="connsiteX2" y="connsiteY2"/>
                  </a:cxn>
                  <a:cxn ang="0">
                    <a:pos x="connsiteX3" y="connsiteY3"/>
                  </a:cxn>
                </a:cxnLst>
                <a:rect l="l" t="t" r="r" b="b"/>
                <a:pathLst>
                  <a:path w="729762" h="1352892">
                    <a:moveTo>
                      <a:pt x="0" y="0"/>
                    </a:moveTo>
                    <a:lnTo>
                      <a:pt x="729762" y="0"/>
                    </a:lnTo>
                    <a:lnTo>
                      <a:pt x="729762" y="546246"/>
                    </a:lnTo>
                    <a:lnTo>
                      <a:pt x="0" y="1352892"/>
                    </a:lnTo>
                    <a:close/>
                  </a:path>
                </a:pathLst>
              </a:custGeom>
              <a:gradFill>
                <a:gsLst>
                  <a:gs pos="0">
                    <a:srgbClr val="007BD3"/>
                  </a:gs>
                  <a:gs pos="100000">
                    <a:srgbClr val="034373"/>
                  </a:gs>
                </a:gsLst>
                <a:path path="circle">
                  <a:fillToRect t="100000" r="100000"/>
                </a:path>
                <a:tileRect l="-100000" b="-100000"/>
              </a:gradFill>
              <a:ln w="12700" cap="flat" cmpd="sng" algn="ctr">
                <a:noFill/>
                <a:prstDash val="solid"/>
                <a:miter lim="800000"/>
              </a:ln>
              <a:effectLst/>
            </p:spPr>
            <p:txBody>
              <a:bodyPr>
                <a:normAutofit/>
              </a:bodyPr>
              <a:lstStyle/>
              <a:p>
                <a:pPr algn="ctr" eaLnBrk="1" fontAlgn="auto" hangingPunct="1">
                  <a:spcBef>
                    <a:spcPts val="0"/>
                  </a:spcBef>
                  <a:spcAft>
                    <a:spcPts val="0"/>
                  </a:spcAft>
                  <a:defRPr/>
                </a:pPr>
                <a:endParaRPr lang="en-US" altLang="zh-CN" kern="0" noProof="1">
                  <a:solidFill>
                    <a:srgbClr val="FFFFFF"/>
                  </a:solidFill>
                  <a:latin typeface="Arial"/>
                  <a:ea typeface="黑体"/>
                </a:endParaRPr>
              </a:p>
            </p:txBody>
          </p:sp>
          <p:sp>
            <p:nvSpPr>
              <p:cNvPr id="12" name="矩形 11">
                <a:extLst>
                  <a:ext uri="{FF2B5EF4-FFF2-40B4-BE49-F238E27FC236}">
                    <a16:creationId xmlns:a16="http://schemas.microsoft.com/office/drawing/2014/main" id="{053A7A08-EDF9-4064-946C-B40935A35BA3}"/>
                  </a:ext>
                </a:extLst>
              </p:cNvPr>
              <p:cNvSpPr/>
              <p:nvPr>
                <p:custDataLst>
                  <p:tags r:id="rId4"/>
                </p:custDataLst>
              </p:nvPr>
            </p:nvSpPr>
            <p:spPr>
              <a:xfrm>
                <a:off x="1290491" y="3931603"/>
                <a:ext cx="35650" cy="1438559"/>
              </a:xfrm>
              <a:prstGeom prst="rect">
                <a:avLst/>
              </a:prstGeom>
              <a:solidFill>
                <a:srgbClr val="477AB1"/>
              </a:solidFill>
              <a:ln w="12700" cap="flat" cmpd="sng" algn="ctr">
                <a:noFill/>
                <a:prstDash val="solid"/>
                <a:miter lim="800000"/>
              </a:ln>
              <a:effectLst/>
            </p:spPr>
            <p:txBody>
              <a:bodyPr anchor="ctr">
                <a:normAutofit/>
              </a:bodyPr>
              <a:lstStyle/>
              <a:p>
                <a:pPr algn="ctr" eaLnBrk="1" fontAlgn="auto" hangingPunct="1">
                  <a:spcBef>
                    <a:spcPts val="0"/>
                  </a:spcBef>
                  <a:spcAft>
                    <a:spcPts val="0"/>
                  </a:spcAft>
                  <a:defRPr/>
                </a:pPr>
                <a:endParaRPr lang="zh-CN" altLang="en-US" sz="1350" kern="0" noProof="1">
                  <a:solidFill>
                    <a:srgbClr val="FFFFFF"/>
                  </a:solidFill>
                  <a:latin typeface="Arial"/>
                  <a:ea typeface="黑体"/>
                </a:endParaRPr>
              </a:p>
            </p:txBody>
          </p:sp>
          <p:sp>
            <p:nvSpPr>
              <p:cNvPr id="13" name="文本框 59">
                <a:extLst>
                  <a:ext uri="{FF2B5EF4-FFF2-40B4-BE49-F238E27FC236}">
                    <a16:creationId xmlns:a16="http://schemas.microsoft.com/office/drawing/2014/main" id="{63E4946A-F9F3-487B-B7B7-9EA7BF9EC606}"/>
                  </a:ext>
                </a:extLst>
              </p:cNvPr>
              <p:cNvSpPr txBox="1">
                <a:spLocks noChangeArrowheads="1"/>
              </p:cNvSpPr>
              <p:nvPr>
                <p:custDataLst>
                  <p:tags r:id="rId5"/>
                </p:custDataLst>
              </p:nvPr>
            </p:nvSpPr>
            <p:spPr bwMode="auto">
              <a:xfrm>
                <a:off x="1326141" y="4233084"/>
                <a:ext cx="2569261" cy="750140"/>
              </a:xfrm>
              <a:prstGeom prst="rect">
                <a:avLst/>
              </a:prstGeom>
              <a:no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lnSpc>
                    <a:spcPct val="150000"/>
                  </a:lnSpc>
                  <a:spcBef>
                    <a:spcPts val="0"/>
                  </a:spcBef>
                  <a:spcAft>
                    <a:spcPts val="0"/>
                  </a:spcAft>
                  <a:defRPr/>
                </a:pPr>
                <a:r>
                  <a:rPr lang="zh-CN" altLang="en-US" sz="2000" b="1" kern="0" dirty="0">
                    <a:solidFill>
                      <a:schemeClr val="accent1">
                        <a:lumMod val="75000"/>
                      </a:schemeClr>
                    </a:solidFill>
                    <a:latin typeface="微软雅黑" panose="020B0503020204020204" pitchFamily="34" charset="-122"/>
                    <a:ea typeface="微软雅黑" panose="020B0503020204020204" pitchFamily="34" charset="-122"/>
                  </a:rPr>
                  <a:t>获批开始招生</a:t>
                </a:r>
              </a:p>
            </p:txBody>
          </p:sp>
        </p:grpSp>
        <p:grpSp>
          <p:nvGrpSpPr>
            <p:cNvPr id="19487" name="组合 66">
              <a:extLst>
                <a:ext uri="{FF2B5EF4-FFF2-40B4-BE49-F238E27FC236}">
                  <a16:creationId xmlns:a16="http://schemas.microsoft.com/office/drawing/2014/main" id="{BBFD3B60-D29A-424D-962E-4F266B1096A0}"/>
                </a:ext>
              </a:extLst>
            </p:cNvPr>
            <p:cNvGrpSpPr>
              <a:grpSpLocks/>
            </p:cNvGrpSpPr>
            <p:nvPr/>
          </p:nvGrpSpPr>
          <p:grpSpPr bwMode="auto">
            <a:xfrm>
              <a:off x="7324" y="2653"/>
              <a:ext cx="1773" cy="2594"/>
              <a:chOff x="1288777" y="3173303"/>
              <a:chExt cx="1501342" cy="2196859"/>
            </a:xfrm>
          </p:grpSpPr>
          <p:sp>
            <p:nvSpPr>
              <p:cNvPr id="9" name="任意多边形 67">
                <a:extLst>
                  <a:ext uri="{FF2B5EF4-FFF2-40B4-BE49-F238E27FC236}">
                    <a16:creationId xmlns:a16="http://schemas.microsoft.com/office/drawing/2014/main" id="{5A1DE69A-E127-4D62-A7DE-E70D402E78C0}"/>
                  </a:ext>
                </a:extLst>
              </p:cNvPr>
              <p:cNvSpPr/>
              <p:nvPr>
                <p:custDataLst>
                  <p:tags r:id="rId1"/>
                </p:custDataLst>
              </p:nvPr>
            </p:nvSpPr>
            <p:spPr>
              <a:xfrm rot="2871886">
                <a:off x="1647199" y="2842185"/>
                <a:ext cx="811802" cy="1474038"/>
              </a:xfrm>
              <a:custGeom>
                <a:avLst/>
                <a:gdLst>
                  <a:gd name="connsiteX0" fmla="*/ 0 w 729762"/>
                  <a:gd name="connsiteY0" fmla="*/ 0 h 1352892"/>
                  <a:gd name="connsiteX1" fmla="*/ 729762 w 729762"/>
                  <a:gd name="connsiteY1" fmla="*/ 0 h 1352892"/>
                  <a:gd name="connsiteX2" fmla="*/ 729762 w 729762"/>
                  <a:gd name="connsiteY2" fmla="*/ 546246 h 1352892"/>
                  <a:gd name="connsiteX3" fmla="*/ 0 w 729762"/>
                  <a:gd name="connsiteY3" fmla="*/ 1352892 h 1352892"/>
                </a:gdLst>
                <a:ahLst/>
                <a:cxnLst>
                  <a:cxn ang="0">
                    <a:pos x="connsiteX0" y="connsiteY0"/>
                  </a:cxn>
                  <a:cxn ang="0">
                    <a:pos x="connsiteX1" y="connsiteY1"/>
                  </a:cxn>
                  <a:cxn ang="0">
                    <a:pos x="connsiteX2" y="connsiteY2"/>
                  </a:cxn>
                  <a:cxn ang="0">
                    <a:pos x="connsiteX3" y="connsiteY3"/>
                  </a:cxn>
                </a:cxnLst>
                <a:rect l="l" t="t" r="r" b="b"/>
                <a:pathLst>
                  <a:path w="729762" h="1352892">
                    <a:moveTo>
                      <a:pt x="0" y="0"/>
                    </a:moveTo>
                    <a:lnTo>
                      <a:pt x="729762" y="0"/>
                    </a:lnTo>
                    <a:lnTo>
                      <a:pt x="729762" y="546246"/>
                    </a:lnTo>
                    <a:lnTo>
                      <a:pt x="0" y="1352892"/>
                    </a:lnTo>
                    <a:close/>
                  </a:path>
                </a:pathLst>
              </a:custGeom>
              <a:gradFill>
                <a:gsLst>
                  <a:gs pos="0">
                    <a:srgbClr val="C54E29"/>
                  </a:gs>
                  <a:gs pos="100000">
                    <a:srgbClr val="963B22"/>
                  </a:gs>
                </a:gsLst>
                <a:path path="circle">
                  <a:fillToRect t="100000" r="100000"/>
                </a:path>
                <a:tileRect l="-100000" b="-100000"/>
              </a:gradFill>
              <a:ln w="12700" cap="flat" cmpd="sng" algn="ctr">
                <a:noFill/>
                <a:prstDash val="solid"/>
                <a:miter lim="800000"/>
              </a:ln>
              <a:effectLst/>
            </p:spPr>
            <p:txBody>
              <a:bodyPr>
                <a:normAutofit/>
              </a:bodyPr>
              <a:lstStyle/>
              <a:p>
                <a:pPr algn="ctr" eaLnBrk="1" fontAlgn="auto" hangingPunct="1">
                  <a:spcBef>
                    <a:spcPts val="0"/>
                  </a:spcBef>
                  <a:spcAft>
                    <a:spcPts val="0"/>
                  </a:spcAft>
                  <a:defRPr/>
                </a:pPr>
                <a:endParaRPr lang="en-US" altLang="zh-CN" kern="0" noProof="1">
                  <a:solidFill>
                    <a:srgbClr val="FFFFFF"/>
                  </a:solidFill>
                  <a:latin typeface="Arial"/>
                  <a:ea typeface="黑体"/>
                </a:endParaRPr>
              </a:p>
            </p:txBody>
          </p:sp>
          <p:sp>
            <p:nvSpPr>
              <p:cNvPr id="10" name="矩形 9">
                <a:extLst>
                  <a:ext uri="{FF2B5EF4-FFF2-40B4-BE49-F238E27FC236}">
                    <a16:creationId xmlns:a16="http://schemas.microsoft.com/office/drawing/2014/main" id="{CE09AE99-0203-443F-B824-D6D2B79445CC}"/>
                  </a:ext>
                </a:extLst>
              </p:cNvPr>
              <p:cNvSpPr/>
              <p:nvPr>
                <p:custDataLst>
                  <p:tags r:id="rId2"/>
                </p:custDataLst>
              </p:nvPr>
            </p:nvSpPr>
            <p:spPr>
              <a:xfrm>
                <a:off x="1288240" y="3931602"/>
                <a:ext cx="35637" cy="1438560"/>
              </a:xfrm>
              <a:prstGeom prst="rect">
                <a:avLst/>
              </a:prstGeom>
              <a:solidFill>
                <a:srgbClr val="C00000"/>
              </a:solidFill>
              <a:ln w="12700" cap="flat" cmpd="sng" algn="ctr">
                <a:noFill/>
                <a:prstDash val="solid"/>
                <a:miter lim="800000"/>
              </a:ln>
              <a:effectLst/>
            </p:spPr>
            <p:txBody>
              <a:bodyPr anchor="ctr">
                <a:normAutofit/>
              </a:bodyPr>
              <a:lstStyle/>
              <a:p>
                <a:pPr algn="ctr" eaLnBrk="1" fontAlgn="auto" hangingPunct="1">
                  <a:spcBef>
                    <a:spcPts val="0"/>
                  </a:spcBef>
                  <a:spcAft>
                    <a:spcPts val="0"/>
                  </a:spcAft>
                  <a:defRPr/>
                </a:pPr>
                <a:endParaRPr lang="zh-CN" altLang="en-US" sz="1350" kern="0" noProof="1">
                  <a:solidFill>
                    <a:srgbClr val="FFFFFF"/>
                  </a:solidFill>
                  <a:latin typeface="Arial"/>
                  <a:ea typeface="黑体"/>
                </a:endParaRPr>
              </a:p>
            </p:txBody>
          </p:sp>
        </p:grpSp>
        <p:sp>
          <p:nvSpPr>
            <p:cNvPr id="6" name="文本框 1">
              <a:extLst>
                <a:ext uri="{FF2B5EF4-FFF2-40B4-BE49-F238E27FC236}">
                  <a16:creationId xmlns:a16="http://schemas.microsoft.com/office/drawing/2014/main" id="{DF54C9FD-8F76-42CE-B6D2-1928E827A116}"/>
                </a:ext>
              </a:extLst>
            </p:cNvPr>
            <p:cNvSpPr txBox="1">
              <a:spLocks noChangeArrowheads="1"/>
            </p:cNvSpPr>
            <p:nvPr/>
          </p:nvSpPr>
          <p:spPr bwMode="auto">
            <a:xfrm rot="19080000">
              <a:off x="3696" y="2447"/>
              <a:ext cx="1394" cy="734"/>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lnSpc>
                  <a:spcPct val="130000"/>
                </a:lnSpc>
                <a:spcBef>
                  <a:spcPts val="0"/>
                </a:spcBef>
                <a:spcAft>
                  <a:spcPts val="0"/>
                </a:spcAft>
                <a:defRPr/>
              </a:pPr>
              <a:r>
                <a:rPr lang="en-US" altLang="zh-CN" b="1" kern="0" dirty="0">
                  <a:solidFill>
                    <a:srgbClr val="FFFFFF"/>
                  </a:solidFill>
                  <a:ea typeface="微软雅黑" panose="020B0503020204020204" pitchFamily="34" charset="-122"/>
                </a:rPr>
                <a:t>2005</a:t>
              </a:r>
            </a:p>
          </p:txBody>
        </p:sp>
        <p:sp>
          <p:nvSpPr>
            <p:cNvPr id="7" name="文本框 2">
              <a:extLst>
                <a:ext uri="{FF2B5EF4-FFF2-40B4-BE49-F238E27FC236}">
                  <a16:creationId xmlns:a16="http://schemas.microsoft.com/office/drawing/2014/main" id="{835393E5-6706-4AA1-B662-1F0CA0996FCF}"/>
                </a:ext>
              </a:extLst>
            </p:cNvPr>
            <p:cNvSpPr txBox="1">
              <a:spLocks noChangeArrowheads="1"/>
            </p:cNvSpPr>
            <p:nvPr/>
          </p:nvSpPr>
          <p:spPr bwMode="auto">
            <a:xfrm rot="19080000">
              <a:off x="7713" y="2444"/>
              <a:ext cx="1411" cy="726"/>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lnSpc>
                  <a:spcPct val="130000"/>
                </a:lnSpc>
                <a:spcBef>
                  <a:spcPts val="0"/>
                </a:spcBef>
                <a:spcAft>
                  <a:spcPts val="0"/>
                </a:spcAft>
                <a:defRPr/>
              </a:pPr>
              <a:r>
                <a:rPr lang="en-US" altLang="zh-CN" b="1" kern="0" dirty="0">
                  <a:solidFill>
                    <a:srgbClr val="FFFFFF"/>
                  </a:solidFill>
                  <a:ea typeface="微软雅黑" panose="020B0503020204020204" pitchFamily="34" charset="-122"/>
                </a:rPr>
                <a:t>2024</a:t>
              </a:r>
            </a:p>
          </p:txBody>
        </p:sp>
        <p:cxnSp>
          <p:nvCxnSpPr>
            <p:cNvPr id="8" name="直接箭头连接符 7">
              <a:extLst>
                <a:ext uri="{FF2B5EF4-FFF2-40B4-BE49-F238E27FC236}">
                  <a16:creationId xmlns:a16="http://schemas.microsoft.com/office/drawing/2014/main" id="{4AA9474A-FFB8-47DE-AF80-A9823539A108}"/>
                </a:ext>
              </a:extLst>
            </p:cNvPr>
            <p:cNvCxnSpPr/>
            <p:nvPr/>
          </p:nvCxnSpPr>
          <p:spPr>
            <a:xfrm>
              <a:off x="2823" y="3526"/>
              <a:ext cx="6383" cy="22"/>
            </a:xfrm>
            <a:prstGeom prst="straightConnector1">
              <a:avLst/>
            </a:prstGeom>
            <a:noFill/>
            <a:ln w="28575" cap="flat" cmpd="sng" algn="ctr">
              <a:gradFill>
                <a:gsLst>
                  <a:gs pos="0">
                    <a:srgbClr val="7DCAFF"/>
                  </a:gs>
                  <a:gs pos="100000">
                    <a:srgbClr val="C00000"/>
                  </a:gs>
                </a:gsLst>
                <a:lin ang="0" scaled="1"/>
              </a:gradFill>
              <a:prstDash val="solid"/>
              <a:miter lim="800000"/>
              <a:tailEnd type="arrow"/>
            </a:ln>
            <a:effectLst/>
          </p:spPr>
        </p:cxnSp>
      </p:grpSp>
      <p:sp>
        <p:nvSpPr>
          <p:cNvPr id="15" name="文本框 8">
            <a:extLst>
              <a:ext uri="{FF2B5EF4-FFF2-40B4-BE49-F238E27FC236}">
                <a16:creationId xmlns:a16="http://schemas.microsoft.com/office/drawing/2014/main" id="{BD4FD087-C828-4A74-AA8A-BA3CF5E1D759}"/>
              </a:ext>
            </a:extLst>
          </p:cNvPr>
          <p:cNvSpPr txBox="1">
            <a:spLocks noChangeArrowheads="1"/>
          </p:cNvSpPr>
          <p:nvPr/>
        </p:nvSpPr>
        <p:spPr bwMode="auto">
          <a:xfrm>
            <a:off x="4613275" y="2432050"/>
            <a:ext cx="2122697" cy="400110"/>
          </a:xfrm>
          <a:prstGeom prst="rect">
            <a:avLst/>
          </a:prstGeom>
          <a:noFill/>
          <a:ln>
            <a:noFill/>
          </a:ln>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1500"/>
              </a:spcAft>
              <a:defRPr/>
            </a:pPr>
            <a:r>
              <a:rPr lang="zh-CN" altLang="en-US" sz="2000" b="1" kern="0" dirty="0">
                <a:solidFill>
                  <a:srgbClr val="252526"/>
                </a:solidFill>
                <a:latin typeface="宋体" panose="02010600030101010101" pitchFamily="2" charset="-122"/>
              </a:rPr>
              <a:t>在校学生：</a:t>
            </a:r>
            <a:r>
              <a:rPr lang="en-US" altLang="zh-CN" sz="2000" b="1" kern="0" dirty="0">
                <a:solidFill>
                  <a:srgbClr val="C00000"/>
                </a:solidFill>
                <a:latin typeface="宋体" panose="02010600030101010101" pitchFamily="2" charset="-122"/>
              </a:rPr>
              <a:t>324</a:t>
            </a:r>
            <a:r>
              <a:rPr lang="zh-CN" altLang="en-US" sz="2000" b="1" kern="0" dirty="0">
                <a:solidFill>
                  <a:srgbClr val="C00000"/>
                </a:solidFill>
                <a:latin typeface="宋体" panose="02010600030101010101" pitchFamily="2" charset="-122"/>
              </a:rPr>
              <a:t>人</a:t>
            </a:r>
          </a:p>
        </p:txBody>
      </p:sp>
      <p:sp>
        <p:nvSpPr>
          <p:cNvPr id="16" name="文本框 10">
            <a:extLst>
              <a:ext uri="{FF2B5EF4-FFF2-40B4-BE49-F238E27FC236}">
                <a16:creationId xmlns:a16="http://schemas.microsoft.com/office/drawing/2014/main" id="{9AB3FA69-46B4-4472-B92C-52F4FF61F2A0}"/>
              </a:ext>
            </a:extLst>
          </p:cNvPr>
          <p:cNvSpPr txBox="1">
            <a:spLocks noChangeArrowheads="1"/>
          </p:cNvSpPr>
          <p:nvPr/>
        </p:nvSpPr>
        <p:spPr bwMode="auto">
          <a:xfrm>
            <a:off x="4606925" y="2947988"/>
            <a:ext cx="2255838" cy="400050"/>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0"/>
              </a:spcAft>
              <a:defRPr/>
            </a:pPr>
            <a:r>
              <a:rPr lang="zh-CN" altLang="en-US" sz="2000" b="1" kern="0" dirty="0">
                <a:solidFill>
                  <a:srgbClr val="252526"/>
                </a:solidFill>
                <a:latin typeface="宋体" panose="02010600030101010101" pitchFamily="2" charset="-122"/>
              </a:rPr>
              <a:t>专任教师：</a:t>
            </a:r>
            <a:r>
              <a:rPr lang="en-US" altLang="zh-CN" sz="2000" b="1" kern="0" dirty="0">
                <a:solidFill>
                  <a:srgbClr val="C00000"/>
                </a:solidFill>
                <a:latin typeface="宋体" panose="02010600030101010101" pitchFamily="2" charset="-122"/>
              </a:rPr>
              <a:t>25</a:t>
            </a:r>
            <a:r>
              <a:rPr lang="zh-CN" altLang="en-US" sz="2000" b="1" kern="0" dirty="0">
                <a:solidFill>
                  <a:srgbClr val="C00000"/>
                </a:solidFill>
                <a:latin typeface="宋体" panose="02010600030101010101" pitchFamily="2" charset="-122"/>
              </a:rPr>
              <a:t>人</a:t>
            </a:r>
            <a:endParaRPr lang="zh-CN" altLang="en-US" sz="2000" b="1" i="1" kern="0" dirty="0">
              <a:solidFill>
                <a:srgbClr val="C00000"/>
              </a:solidFill>
              <a:latin typeface="宋体" panose="02010600030101010101" pitchFamily="2" charset="-122"/>
            </a:endParaRPr>
          </a:p>
        </p:txBody>
      </p:sp>
      <p:grpSp>
        <p:nvGrpSpPr>
          <p:cNvPr id="19462" name="组合 17">
            <a:extLst>
              <a:ext uri="{FF2B5EF4-FFF2-40B4-BE49-F238E27FC236}">
                <a16:creationId xmlns:a16="http://schemas.microsoft.com/office/drawing/2014/main" id="{5C3517CA-6450-40EA-A522-6302E2991096}"/>
              </a:ext>
            </a:extLst>
          </p:cNvPr>
          <p:cNvGrpSpPr>
            <a:grpSpLocks noChangeAspect="1"/>
          </p:cNvGrpSpPr>
          <p:nvPr/>
        </p:nvGrpSpPr>
        <p:grpSpPr bwMode="auto">
          <a:xfrm>
            <a:off x="4211638" y="2420938"/>
            <a:ext cx="360362" cy="360362"/>
            <a:chOff x="7017" y="3197"/>
            <a:chExt cx="736" cy="736"/>
          </a:xfrm>
        </p:grpSpPr>
        <p:pic>
          <p:nvPicPr>
            <p:cNvPr id="19484" name="图片 7">
              <a:extLst>
                <a:ext uri="{FF2B5EF4-FFF2-40B4-BE49-F238E27FC236}">
                  <a16:creationId xmlns:a16="http://schemas.microsoft.com/office/drawing/2014/main" id="{570E45E5-6457-4F46-B98D-EAA8C0BFF81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042" y="3225"/>
              <a:ext cx="687"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椭圆 23">
              <a:extLst>
                <a:ext uri="{FF2B5EF4-FFF2-40B4-BE49-F238E27FC236}">
                  <a16:creationId xmlns:a16="http://schemas.microsoft.com/office/drawing/2014/main" id="{E642343C-4209-4B99-8C34-8BE1219099DC}"/>
                </a:ext>
              </a:extLst>
            </p:cNvPr>
            <p:cNvSpPr/>
            <p:nvPr/>
          </p:nvSpPr>
          <p:spPr>
            <a:xfrm>
              <a:off x="7017" y="3197"/>
              <a:ext cx="736" cy="736"/>
            </a:xfrm>
            <a:prstGeom prst="ellipse">
              <a:avLst/>
            </a:prstGeom>
            <a:noFill/>
            <a:ln w="19050" cap="flat" cmpd="sng" algn="ctr">
              <a:solidFill>
                <a:srgbClr val="F7860C">
                  <a:alpha val="41000"/>
                </a:srgbClr>
              </a:solidFill>
              <a:prstDash val="solid"/>
              <a:miter lim="800000"/>
            </a:ln>
            <a:effectLst/>
          </p:spPr>
          <p:txBody>
            <a:bodyPr anchor="ctr"/>
            <a:lstStyle/>
            <a:p>
              <a:pPr algn="ctr" eaLnBrk="1" fontAlgn="auto" hangingPunct="1">
                <a:spcBef>
                  <a:spcPts val="0"/>
                </a:spcBef>
                <a:spcAft>
                  <a:spcPts val="0"/>
                </a:spcAft>
                <a:defRPr/>
              </a:pPr>
              <a:endParaRPr lang="zh-CN" altLang="en-US" sz="1400" kern="0" noProof="1">
                <a:solidFill>
                  <a:srgbClr val="FFFFFF"/>
                </a:solidFill>
                <a:latin typeface="Arial"/>
                <a:ea typeface="黑体"/>
              </a:endParaRPr>
            </a:p>
          </p:txBody>
        </p:sp>
      </p:grpSp>
      <p:grpSp>
        <p:nvGrpSpPr>
          <p:cNvPr id="19463" name="组合 18">
            <a:extLst>
              <a:ext uri="{FF2B5EF4-FFF2-40B4-BE49-F238E27FC236}">
                <a16:creationId xmlns:a16="http://schemas.microsoft.com/office/drawing/2014/main" id="{4F4E1E34-2143-41EC-91BB-500D401BB2FC}"/>
              </a:ext>
            </a:extLst>
          </p:cNvPr>
          <p:cNvGrpSpPr>
            <a:grpSpLocks/>
          </p:cNvGrpSpPr>
          <p:nvPr/>
        </p:nvGrpSpPr>
        <p:grpSpPr bwMode="auto">
          <a:xfrm>
            <a:off x="4219575" y="2960688"/>
            <a:ext cx="360363" cy="360362"/>
            <a:chOff x="7017" y="4533"/>
            <a:chExt cx="737" cy="736"/>
          </a:xfrm>
        </p:grpSpPr>
        <p:pic>
          <p:nvPicPr>
            <p:cNvPr id="19482" name="图片 15">
              <a:extLst>
                <a:ext uri="{FF2B5EF4-FFF2-40B4-BE49-F238E27FC236}">
                  <a16:creationId xmlns:a16="http://schemas.microsoft.com/office/drawing/2014/main" id="{1EABDB41-9DA9-4CD0-8D6F-F3A0D3B1630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017" y="4543"/>
              <a:ext cx="703"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椭圆 21">
              <a:extLst>
                <a:ext uri="{FF2B5EF4-FFF2-40B4-BE49-F238E27FC236}">
                  <a16:creationId xmlns:a16="http://schemas.microsoft.com/office/drawing/2014/main" id="{6A24B33F-0C3C-4DA9-BD05-5EC50EE76360}"/>
                </a:ext>
              </a:extLst>
            </p:cNvPr>
            <p:cNvSpPr/>
            <p:nvPr/>
          </p:nvSpPr>
          <p:spPr>
            <a:xfrm>
              <a:off x="7017" y="4533"/>
              <a:ext cx="737" cy="736"/>
            </a:xfrm>
            <a:prstGeom prst="ellipse">
              <a:avLst/>
            </a:prstGeom>
            <a:noFill/>
            <a:ln w="19050" cap="flat" cmpd="sng" algn="ctr">
              <a:solidFill>
                <a:srgbClr val="649DEA">
                  <a:alpha val="41000"/>
                </a:srgbClr>
              </a:solidFill>
              <a:prstDash val="solid"/>
              <a:miter lim="800000"/>
            </a:ln>
            <a:effectLst/>
          </p:spPr>
          <p:txBody>
            <a:bodyPr anchor="ctr"/>
            <a:lstStyle/>
            <a:p>
              <a:pPr algn="ctr" eaLnBrk="1" fontAlgn="auto" hangingPunct="1">
                <a:spcBef>
                  <a:spcPts val="0"/>
                </a:spcBef>
                <a:spcAft>
                  <a:spcPts val="0"/>
                </a:spcAft>
                <a:defRPr/>
              </a:pPr>
              <a:endParaRPr lang="zh-CN" altLang="en-US" sz="1400" kern="0" noProof="1">
                <a:solidFill>
                  <a:srgbClr val="FFFFFF"/>
                </a:solidFill>
                <a:latin typeface="Arial"/>
                <a:ea typeface="黑体"/>
              </a:endParaRPr>
            </a:p>
          </p:txBody>
        </p:sp>
      </p:grpSp>
      <p:sp>
        <p:nvSpPr>
          <p:cNvPr id="26" name="文本框 11">
            <a:extLst>
              <a:ext uri="{FF2B5EF4-FFF2-40B4-BE49-F238E27FC236}">
                <a16:creationId xmlns:a16="http://schemas.microsoft.com/office/drawing/2014/main" id="{5ADDEF8A-0476-4486-94AF-160B0B0C5413}"/>
              </a:ext>
            </a:extLst>
          </p:cNvPr>
          <p:cNvSpPr txBox="1"/>
          <p:nvPr/>
        </p:nvSpPr>
        <p:spPr bwMode="auto">
          <a:xfrm>
            <a:off x="4606925" y="3498850"/>
            <a:ext cx="2120900" cy="400050"/>
          </a:xfrm>
          <a:prstGeom prst="rect">
            <a:avLst/>
          </a:prstGeom>
          <a:noFill/>
        </p:spPr>
        <p:txBody>
          <a:bodyPr wrap="non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r" eaLnBrk="1" hangingPunct="1"/>
            <a:r>
              <a:rPr lang="zh-CN" altLang="en-US" sz="2000" b="1" noProof="1">
                <a:solidFill>
                  <a:srgbClr val="252526"/>
                </a:solidFill>
                <a:latin typeface="宋体" panose="02010600030101010101" pitchFamily="2" charset="-122"/>
                <a:sym typeface="+mn-ea"/>
              </a:rPr>
              <a:t>专业实验室</a:t>
            </a:r>
            <a:r>
              <a:rPr lang="zh-CN" altLang="en-US" sz="2000" b="1" noProof="1">
                <a:solidFill>
                  <a:srgbClr val="252626"/>
                </a:solidFill>
                <a:latin typeface="宋体" panose="02010600030101010101" pitchFamily="2" charset="-122"/>
                <a:ea typeface="微软雅黑" panose="020B0503020204020204" pitchFamily="34" charset="-122"/>
                <a:sym typeface="+mn-ea"/>
              </a:rPr>
              <a:t>：</a:t>
            </a:r>
            <a:r>
              <a:rPr lang="zh-CN" altLang="zh-CN" sz="2000" b="1" noProof="1">
                <a:solidFill>
                  <a:srgbClr val="C00000"/>
                </a:solidFill>
                <a:latin typeface="宋体" panose="02010600030101010101" pitchFamily="2" charset="-122"/>
                <a:ea typeface="微软雅黑" panose="020B0503020204020204" pitchFamily="34" charset="-122"/>
                <a:sym typeface="+mn-ea"/>
              </a:rPr>
              <a:t>7</a:t>
            </a:r>
            <a:r>
              <a:rPr lang="zh-CN" altLang="en-US" sz="2000" b="1" noProof="1">
                <a:solidFill>
                  <a:srgbClr val="C00000"/>
                </a:solidFill>
                <a:latin typeface="宋体" panose="02010600030101010101" pitchFamily="2" charset="-122"/>
                <a:ea typeface="微软雅黑" panose="020B0503020204020204" pitchFamily="34" charset="-122"/>
                <a:sym typeface="+mn-ea"/>
              </a:rPr>
              <a:t>个</a:t>
            </a:r>
          </a:p>
        </p:txBody>
      </p:sp>
      <p:sp>
        <p:nvSpPr>
          <p:cNvPr id="27" name="文本框 12">
            <a:extLst>
              <a:ext uri="{FF2B5EF4-FFF2-40B4-BE49-F238E27FC236}">
                <a16:creationId xmlns:a16="http://schemas.microsoft.com/office/drawing/2014/main" id="{E07FBC2D-08BC-4CAA-8212-6F7F6FBF8D39}"/>
              </a:ext>
            </a:extLst>
          </p:cNvPr>
          <p:cNvSpPr txBox="1">
            <a:spLocks noChangeArrowheads="1"/>
          </p:cNvSpPr>
          <p:nvPr/>
        </p:nvSpPr>
        <p:spPr bwMode="auto">
          <a:xfrm>
            <a:off x="4606925" y="4522788"/>
            <a:ext cx="3283271" cy="400110"/>
          </a:xfrm>
          <a:prstGeom prst="rect">
            <a:avLst/>
          </a:prstGeom>
          <a:noFill/>
          <a:ln>
            <a:noFill/>
          </a:ln>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1500"/>
              </a:spcAft>
              <a:defRPr/>
            </a:pPr>
            <a:r>
              <a:rPr lang="zh-CN" altLang="en-US" sz="2000" b="1" kern="0" dirty="0">
                <a:solidFill>
                  <a:srgbClr val="252526"/>
                </a:solidFill>
                <a:latin typeface="宋体" panose="02010600030101010101" pitchFamily="2" charset="-122"/>
              </a:rPr>
              <a:t>校外实践教育</a:t>
            </a:r>
            <a:r>
              <a:rPr lang="en-US" altLang="zh-CN" sz="2000" b="1" kern="0" dirty="0" err="1">
                <a:solidFill>
                  <a:srgbClr val="252526"/>
                </a:solidFill>
                <a:latin typeface="宋体" panose="02010600030101010101" pitchFamily="2" charset="-122"/>
              </a:rPr>
              <a:t>基地</a:t>
            </a:r>
            <a:r>
              <a:rPr lang="zh-CN" altLang="en-US" sz="2000" b="1" kern="0" dirty="0">
                <a:solidFill>
                  <a:srgbClr val="252526"/>
                </a:solidFill>
                <a:latin typeface="宋体" panose="02010600030101010101" pitchFamily="2" charset="-122"/>
              </a:rPr>
              <a:t>：</a:t>
            </a:r>
            <a:r>
              <a:rPr lang="en-US" altLang="zh-CN" sz="2000" b="1" kern="0" dirty="0">
                <a:solidFill>
                  <a:srgbClr val="C00000"/>
                </a:solidFill>
                <a:latin typeface="宋体" panose="02010600030101010101" pitchFamily="2" charset="-122"/>
              </a:rPr>
              <a:t>30</a:t>
            </a:r>
            <a:r>
              <a:rPr lang="zh-CN" altLang="en-US" sz="2000" b="1" kern="0" dirty="0">
                <a:solidFill>
                  <a:srgbClr val="C00000"/>
                </a:solidFill>
                <a:latin typeface="宋体" panose="02010600030101010101" pitchFamily="2" charset="-122"/>
              </a:rPr>
              <a:t>多个</a:t>
            </a:r>
          </a:p>
        </p:txBody>
      </p:sp>
      <p:grpSp>
        <p:nvGrpSpPr>
          <p:cNvPr id="19466" name="组合 32">
            <a:extLst>
              <a:ext uri="{FF2B5EF4-FFF2-40B4-BE49-F238E27FC236}">
                <a16:creationId xmlns:a16="http://schemas.microsoft.com/office/drawing/2014/main" id="{94BD0155-9F44-4A9A-A502-225EF91A7073}"/>
              </a:ext>
            </a:extLst>
          </p:cNvPr>
          <p:cNvGrpSpPr>
            <a:grpSpLocks noChangeAspect="1"/>
          </p:cNvGrpSpPr>
          <p:nvPr/>
        </p:nvGrpSpPr>
        <p:grpSpPr bwMode="auto">
          <a:xfrm>
            <a:off x="4248150" y="3492500"/>
            <a:ext cx="360363" cy="358775"/>
            <a:chOff x="7601" y="3825"/>
            <a:chExt cx="739" cy="737"/>
          </a:xfrm>
        </p:grpSpPr>
        <p:sp>
          <p:nvSpPr>
            <p:cNvPr id="34" name="椭圆 33">
              <a:extLst>
                <a:ext uri="{FF2B5EF4-FFF2-40B4-BE49-F238E27FC236}">
                  <a16:creationId xmlns:a16="http://schemas.microsoft.com/office/drawing/2014/main" id="{8042760B-C18A-4F49-A7F8-EDFB7B3483B1}"/>
                </a:ext>
              </a:extLst>
            </p:cNvPr>
            <p:cNvSpPr/>
            <p:nvPr/>
          </p:nvSpPr>
          <p:spPr>
            <a:xfrm>
              <a:off x="7601" y="3848"/>
              <a:ext cx="680" cy="682"/>
            </a:xfrm>
            <a:prstGeom prst="ellipse">
              <a:avLst/>
            </a:prstGeom>
            <a:blipFill rotWithShape="1">
              <a:blip r:embed="rId10" cstate="print"/>
              <a:stretch>
                <a:fillRect/>
              </a:stretch>
            </a:blip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sz="1400" kern="0" noProof="1">
                <a:solidFill>
                  <a:srgbClr val="FFFFFF"/>
                </a:solidFill>
                <a:latin typeface="Arial"/>
                <a:ea typeface="黑体"/>
              </a:endParaRPr>
            </a:p>
          </p:txBody>
        </p:sp>
        <p:sp>
          <p:nvSpPr>
            <p:cNvPr id="35" name="椭圆 34">
              <a:extLst>
                <a:ext uri="{FF2B5EF4-FFF2-40B4-BE49-F238E27FC236}">
                  <a16:creationId xmlns:a16="http://schemas.microsoft.com/office/drawing/2014/main" id="{12603994-1843-422C-80DF-58EB95FFDBE4}"/>
                </a:ext>
              </a:extLst>
            </p:cNvPr>
            <p:cNvSpPr/>
            <p:nvPr/>
          </p:nvSpPr>
          <p:spPr>
            <a:xfrm>
              <a:off x="7604" y="3825"/>
              <a:ext cx="736" cy="744"/>
            </a:xfrm>
            <a:prstGeom prst="ellipse">
              <a:avLst/>
            </a:prstGeom>
            <a:noFill/>
            <a:ln w="19050" cap="flat" cmpd="sng" algn="ctr">
              <a:solidFill>
                <a:srgbClr val="92D050">
                  <a:alpha val="41000"/>
                </a:srgbClr>
              </a:solidFill>
              <a:prstDash val="solid"/>
              <a:miter lim="800000"/>
            </a:ln>
            <a:effectLst/>
          </p:spPr>
          <p:txBody>
            <a:bodyPr anchor="ctr"/>
            <a:lstStyle/>
            <a:p>
              <a:pPr algn="ctr" eaLnBrk="1" fontAlgn="auto" hangingPunct="1">
                <a:spcBef>
                  <a:spcPts val="0"/>
                </a:spcBef>
                <a:spcAft>
                  <a:spcPts val="0"/>
                </a:spcAft>
                <a:defRPr/>
              </a:pPr>
              <a:endParaRPr lang="zh-CN" altLang="en-US" sz="1400" kern="0" noProof="1">
                <a:solidFill>
                  <a:srgbClr val="FFFFFF"/>
                </a:solidFill>
                <a:latin typeface="Arial"/>
                <a:ea typeface="黑体"/>
              </a:endParaRPr>
            </a:p>
          </p:txBody>
        </p:sp>
      </p:grpSp>
      <p:grpSp>
        <p:nvGrpSpPr>
          <p:cNvPr id="19467" name="组合 31">
            <a:extLst>
              <a:ext uri="{FF2B5EF4-FFF2-40B4-BE49-F238E27FC236}">
                <a16:creationId xmlns:a16="http://schemas.microsoft.com/office/drawing/2014/main" id="{7643C16F-8563-439A-B924-6AED1F6ADAC6}"/>
              </a:ext>
            </a:extLst>
          </p:cNvPr>
          <p:cNvGrpSpPr>
            <a:grpSpLocks noChangeAspect="1"/>
          </p:cNvGrpSpPr>
          <p:nvPr/>
        </p:nvGrpSpPr>
        <p:grpSpPr bwMode="auto">
          <a:xfrm>
            <a:off x="4248150" y="4564063"/>
            <a:ext cx="361950" cy="358775"/>
            <a:chOff x="7644" y="5306"/>
            <a:chExt cx="744" cy="738"/>
          </a:xfrm>
        </p:grpSpPr>
        <p:pic>
          <p:nvPicPr>
            <p:cNvPr id="19478" name="图片 28">
              <a:extLst>
                <a:ext uri="{FF2B5EF4-FFF2-40B4-BE49-F238E27FC236}">
                  <a16:creationId xmlns:a16="http://schemas.microsoft.com/office/drawing/2014/main" id="{D9E89352-D8AF-481F-AAC8-1444F6E6842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44" y="5342"/>
              <a:ext cx="738"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椭圆 32">
              <a:extLst>
                <a:ext uri="{FF2B5EF4-FFF2-40B4-BE49-F238E27FC236}">
                  <a16:creationId xmlns:a16="http://schemas.microsoft.com/office/drawing/2014/main" id="{F296919F-C34B-42AB-98C2-952F8C98AA9B}"/>
                </a:ext>
              </a:extLst>
            </p:cNvPr>
            <p:cNvSpPr/>
            <p:nvPr/>
          </p:nvSpPr>
          <p:spPr>
            <a:xfrm>
              <a:off x="7651" y="5306"/>
              <a:ext cx="737" cy="738"/>
            </a:xfrm>
            <a:prstGeom prst="ellipse">
              <a:avLst/>
            </a:prstGeom>
            <a:noFill/>
            <a:ln w="19050" cap="flat" cmpd="sng" algn="ctr">
              <a:solidFill>
                <a:srgbClr val="0070C0">
                  <a:alpha val="20000"/>
                </a:srgbClr>
              </a:solidFill>
              <a:prstDash val="solid"/>
              <a:miter lim="800000"/>
            </a:ln>
            <a:effectLst/>
          </p:spPr>
          <p:txBody>
            <a:bodyPr anchor="ctr"/>
            <a:lstStyle/>
            <a:p>
              <a:pPr algn="ctr" eaLnBrk="1" fontAlgn="auto" hangingPunct="1">
                <a:spcBef>
                  <a:spcPts val="0"/>
                </a:spcBef>
                <a:spcAft>
                  <a:spcPts val="0"/>
                </a:spcAft>
                <a:defRPr/>
              </a:pPr>
              <a:endParaRPr lang="zh-CN" altLang="en-US" sz="1400" kern="0" noProof="1">
                <a:solidFill>
                  <a:srgbClr val="FFFFFF"/>
                </a:solidFill>
                <a:latin typeface="Arial"/>
                <a:ea typeface="黑体"/>
              </a:endParaRPr>
            </a:p>
          </p:txBody>
        </p:sp>
      </p:grpSp>
      <p:sp>
        <p:nvSpPr>
          <p:cNvPr id="42" name="文本框 8">
            <a:extLst>
              <a:ext uri="{FF2B5EF4-FFF2-40B4-BE49-F238E27FC236}">
                <a16:creationId xmlns:a16="http://schemas.microsoft.com/office/drawing/2014/main" id="{E6CF1C91-E295-42D7-A6E7-CCDE48C88ACD}"/>
              </a:ext>
            </a:extLst>
          </p:cNvPr>
          <p:cNvSpPr txBox="1">
            <a:spLocks noChangeArrowheads="1"/>
          </p:cNvSpPr>
          <p:nvPr/>
        </p:nvSpPr>
        <p:spPr bwMode="auto">
          <a:xfrm>
            <a:off x="4606925" y="5139268"/>
            <a:ext cx="3228975" cy="400050"/>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1500"/>
              </a:spcAft>
              <a:defRPr/>
            </a:pPr>
            <a:r>
              <a:rPr lang="zh-CN" altLang="en-US" sz="2000" b="1" kern="0" dirty="0">
                <a:solidFill>
                  <a:srgbClr val="252526"/>
                </a:solidFill>
                <a:latin typeface="宋体" panose="02010600030101010101" pitchFamily="2" charset="-122"/>
              </a:rPr>
              <a:t>省部级以上科技奖</a:t>
            </a:r>
            <a:r>
              <a:rPr lang="zh-CN" altLang="zh-CN" sz="2000" b="1" kern="0" dirty="0">
                <a:solidFill>
                  <a:srgbClr val="252526"/>
                </a:solidFill>
                <a:latin typeface="宋体" panose="02010600030101010101" pitchFamily="2" charset="-122"/>
              </a:rPr>
              <a:t>：</a:t>
            </a:r>
            <a:r>
              <a:rPr lang="en-US" altLang="zh-CN" sz="2000" b="1" kern="0" dirty="0">
                <a:solidFill>
                  <a:srgbClr val="C00000"/>
                </a:solidFill>
                <a:latin typeface="宋体" panose="02010600030101010101" pitchFamily="2" charset="-122"/>
              </a:rPr>
              <a:t>27</a:t>
            </a:r>
            <a:r>
              <a:rPr lang="zh-CN" altLang="en-US" sz="2000" b="1" kern="0" dirty="0">
                <a:solidFill>
                  <a:srgbClr val="C00000"/>
                </a:solidFill>
                <a:latin typeface="宋体" panose="02010600030101010101" pitchFamily="2" charset="-122"/>
              </a:rPr>
              <a:t>项</a:t>
            </a:r>
            <a:endParaRPr lang="zh-CN" altLang="zh-CN" sz="2000" b="1" kern="0" dirty="0">
              <a:solidFill>
                <a:srgbClr val="C00000"/>
              </a:solidFill>
              <a:latin typeface="宋体" panose="02010600030101010101" pitchFamily="2" charset="-122"/>
            </a:endParaRPr>
          </a:p>
        </p:txBody>
      </p:sp>
      <p:sp>
        <p:nvSpPr>
          <p:cNvPr id="19470" name="文本框 11">
            <a:extLst>
              <a:ext uri="{FF2B5EF4-FFF2-40B4-BE49-F238E27FC236}">
                <a16:creationId xmlns:a16="http://schemas.microsoft.com/office/drawing/2014/main" id="{DA7047EC-D6C2-4371-8A92-E29AC8335A6D}"/>
              </a:ext>
            </a:extLst>
          </p:cNvPr>
          <p:cNvSpPr txBox="1">
            <a:spLocks noChangeArrowheads="1"/>
          </p:cNvSpPr>
          <p:nvPr/>
        </p:nvSpPr>
        <p:spPr bwMode="auto">
          <a:xfrm>
            <a:off x="4606925" y="4005263"/>
            <a:ext cx="3876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ea typeface="华文细黑" panose="02010600040101010101" pitchFamily="2" charset="-122"/>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ea typeface="华文细黑" panose="02010600040101010101" pitchFamily="2" charset="-122"/>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ea typeface="华文细黑" panose="02010600040101010101" pitchFamily="2" charset="-122"/>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ea typeface="华文细黑" panose="02010600040101010101" pitchFamily="2" charset="-122"/>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华文细黑" panose="02010600040101010101" pitchFamily="2" charset="-122"/>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ea typeface="华文细黑" panose="02010600040101010101" pitchFamily="2" charset="-122"/>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ea typeface="华文细黑" panose="02010600040101010101" pitchFamily="2" charset="-122"/>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ea typeface="华文细黑" panose="02010600040101010101" pitchFamily="2" charset="-122"/>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ea typeface="华文细黑" panose="02010600040101010101" pitchFamily="2" charset="-122"/>
              </a:defRPr>
            </a:lvl9pPr>
          </a:lstStyle>
          <a:p>
            <a:pPr eaLnBrk="1" hangingPunct="1">
              <a:spcBef>
                <a:spcPct val="0"/>
              </a:spcBef>
              <a:buClrTx/>
              <a:buFontTx/>
              <a:buNone/>
            </a:pPr>
            <a:r>
              <a:rPr lang="zh-CN" altLang="en-US" sz="2000" b="1" noProof="1">
                <a:solidFill>
                  <a:srgbClr val="252626"/>
                </a:solidFill>
                <a:latin typeface="宋体" panose="02010600030101010101" pitchFamily="2" charset="-122"/>
                <a:ea typeface="宋体" panose="02010600030101010101" pitchFamily="2" charset="-122"/>
                <a:sym typeface="+mn-ea"/>
              </a:rPr>
              <a:t>固定资产总值：</a:t>
            </a:r>
            <a:r>
              <a:rPr lang="en-US" altLang="zh-CN" sz="2000" b="1" dirty="0">
                <a:solidFill>
                  <a:srgbClr val="C00000"/>
                </a:solidFill>
                <a:latin typeface="宋体" panose="02010600030101010101" pitchFamily="2" charset="-122"/>
                <a:ea typeface="宋体" panose="02010600030101010101" pitchFamily="2" charset="-122"/>
                <a:sym typeface="+mn-ea"/>
              </a:rPr>
              <a:t>874 </a:t>
            </a:r>
            <a:r>
              <a:rPr lang="zh-CN" altLang="en-US" sz="2000" b="1" dirty="0">
                <a:solidFill>
                  <a:srgbClr val="C00000"/>
                </a:solidFill>
                <a:latin typeface="宋体" panose="02010600030101010101" pitchFamily="2" charset="-122"/>
                <a:ea typeface="宋体" panose="02010600030101010101" pitchFamily="2" charset="-122"/>
                <a:sym typeface="+mn-ea"/>
              </a:rPr>
              <a:t>万元</a:t>
            </a:r>
            <a:endParaRPr lang="zh-CN" altLang="en-US" sz="2000" b="1" noProof="1">
              <a:solidFill>
                <a:srgbClr val="C00000"/>
              </a:solidFill>
              <a:latin typeface="宋体" panose="02010600030101010101" pitchFamily="2" charset="-122"/>
              <a:ea typeface="宋体" panose="02010600030101010101" pitchFamily="2" charset="-122"/>
              <a:sym typeface="+mn-ea"/>
            </a:endParaRPr>
          </a:p>
        </p:txBody>
      </p:sp>
      <p:sp>
        <p:nvSpPr>
          <p:cNvPr id="49" name="椭圆 48">
            <a:extLst>
              <a:ext uri="{FF2B5EF4-FFF2-40B4-BE49-F238E27FC236}">
                <a16:creationId xmlns:a16="http://schemas.microsoft.com/office/drawing/2014/main" id="{E12CDAA4-D106-4DBA-A6E5-0332B9F419A0}"/>
              </a:ext>
            </a:extLst>
          </p:cNvPr>
          <p:cNvSpPr/>
          <p:nvPr/>
        </p:nvSpPr>
        <p:spPr>
          <a:xfrm>
            <a:off x="4248150" y="4033838"/>
            <a:ext cx="331788" cy="333375"/>
          </a:xfrm>
          <a:prstGeom prst="ellipse">
            <a:avLst/>
          </a:prstGeom>
          <a:blipFill rotWithShape="1">
            <a:blip r:embed="rId10" cstate="print"/>
            <a:stretch>
              <a:fillRect/>
            </a:stretch>
          </a:blip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sz="1400" kern="0" noProof="1">
              <a:solidFill>
                <a:srgbClr val="FFFFFF"/>
              </a:solidFill>
              <a:latin typeface="Arial"/>
              <a:ea typeface="黑体"/>
            </a:endParaRPr>
          </a:p>
        </p:txBody>
      </p:sp>
      <p:grpSp>
        <p:nvGrpSpPr>
          <p:cNvPr id="19473" name="组合 55">
            <a:extLst>
              <a:ext uri="{FF2B5EF4-FFF2-40B4-BE49-F238E27FC236}">
                <a16:creationId xmlns:a16="http://schemas.microsoft.com/office/drawing/2014/main" id="{A1D5DC76-3DA0-40AE-8771-1CA34F5A8728}"/>
              </a:ext>
            </a:extLst>
          </p:cNvPr>
          <p:cNvGrpSpPr>
            <a:grpSpLocks/>
          </p:cNvGrpSpPr>
          <p:nvPr/>
        </p:nvGrpSpPr>
        <p:grpSpPr bwMode="auto">
          <a:xfrm>
            <a:off x="4232275" y="5172605"/>
            <a:ext cx="358775" cy="358775"/>
            <a:chOff x="1445905" y="3342684"/>
            <a:chExt cx="432048" cy="400919"/>
          </a:xfrm>
        </p:grpSpPr>
        <p:pic>
          <p:nvPicPr>
            <p:cNvPr id="19474" name="图片 52">
              <a:extLst>
                <a:ext uri="{FF2B5EF4-FFF2-40B4-BE49-F238E27FC236}">
                  <a16:creationId xmlns:a16="http://schemas.microsoft.com/office/drawing/2014/main" id="{C8C257F2-A25C-4442-9A62-25F0717233F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35365" y="3420633"/>
              <a:ext cx="253129" cy="257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椭圆 54">
              <a:extLst>
                <a:ext uri="{FF2B5EF4-FFF2-40B4-BE49-F238E27FC236}">
                  <a16:creationId xmlns:a16="http://schemas.microsoft.com/office/drawing/2014/main" id="{CD23C557-DC1A-4728-A333-07B44E1A45F3}"/>
                </a:ext>
              </a:extLst>
            </p:cNvPr>
            <p:cNvSpPr/>
            <p:nvPr/>
          </p:nvSpPr>
          <p:spPr bwMode="auto">
            <a:xfrm>
              <a:off x="1445905" y="3342684"/>
              <a:ext cx="432048" cy="400919"/>
            </a:xfrm>
            <a:prstGeom prst="ellipse">
              <a:avLst/>
            </a:prstGeom>
            <a:noFill/>
            <a:ln w="19050">
              <a:solidFill>
                <a:srgbClr val="FFFF00"/>
              </a:solidFill>
              <a:round/>
              <a:headEnd/>
              <a:tailEnd/>
            </a:ln>
            <a:effectLst/>
          </p:spPr>
          <p:txBody>
            <a:bodyPr anchor="b"/>
            <a:lstStyle/>
            <a:p>
              <a:pPr algn="ctr">
                <a:lnSpc>
                  <a:spcPct val="150000"/>
                </a:lnSpc>
                <a:defRPr/>
              </a:pPr>
              <a:endParaRPr lang="zh-CN" altLang="en-US" sz="3200" b="1" dirty="0">
                <a:effectLst>
                  <a:outerShdw blurRad="38100" dist="38100" dir="2700000" algn="tl">
                    <a:srgbClr val="FFFFFF"/>
                  </a:outerShdw>
                </a:effectLst>
                <a:latin typeface="Times New Roman" panose="02020603050405020304" pitchFamily="18"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B25B6F8B-7F18-4660-9193-D7443F3CA3ED}"/>
              </a:ext>
            </a:extLst>
          </p:cNvPr>
          <p:cNvSpPr/>
          <p:nvPr/>
        </p:nvSpPr>
        <p:spPr>
          <a:xfrm>
            <a:off x="433388" y="1292225"/>
            <a:ext cx="1768475" cy="461963"/>
          </a:xfrm>
          <a:prstGeom prst="rect">
            <a:avLst/>
          </a:prstGeom>
        </p:spPr>
        <p:txBody>
          <a:bodyPr wrap="none">
            <a:spAutoFit/>
          </a:bodyPr>
          <a:lstStyle/>
          <a:p>
            <a:pPr marL="342900" indent="-342900">
              <a:buSzPct val="70000"/>
              <a:buFont typeface="Wingdings" panose="05000000000000000000" pitchFamily="2" charset="2"/>
              <a:buChar char="u"/>
              <a:defRPr/>
            </a:pPr>
            <a:r>
              <a:rPr lang="zh-CN" altLang="en-US" sz="2400" b="1" dirty="0">
                <a:solidFill>
                  <a:srgbClr val="000000"/>
                </a:solidFill>
                <a:latin typeface="+mj-ea"/>
                <a:ea typeface="+mj-ea"/>
              </a:rPr>
              <a:t>教师风范</a:t>
            </a:r>
          </a:p>
        </p:txBody>
      </p:sp>
      <p:grpSp>
        <p:nvGrpSpPr>
          <p:cNvPr id="35843" name="组合 10">
            <a:extLst>
              <a:ext uri="{FF2B5EF4-FFF2-40B4-BE49-F238E27FC236}">
                <a16:creationId xmlns:a16="http://schemas.microsoft.com/office/drawing/2014/main" id="{9033B4DD-BBD5-4C04-A0BE-D2C300715C7F}"/>
              </a:ext>
            </a:extLst>
          </p:cNvPr>
          <p:cNvGrpSpPr>
            <a:grpSpLocks/>
          </p:cNvGrpSpPr>
          <p:nvPr/>
        </p:nvGrpSpPr>
        <p:grpSpPr bwMode="auto">
          <a:xfrm>
            <a:off x="5219700" y="1125538"/>
            <a:ext cx="3679825" cy="5248275"/>
            <a:chOff x="5195236" y="1952436"/>
            <a:chExt cx="4057208" cy="5663868"/>
          </a:xfrm>
        </p:grpSpPr>
        <p:pic>
          <p:nvPicPr>
            <p:cNvPr id="35848" name="图片 3">
              <a:extLst>
                <a:ext uri="{FF2B5EF4-FFF2-40B4-BE49-F238E27FC236}">
                  <a16:creationId xmlns:a16="http://schemas.microsoft.com/office/drawing/2014/main" id="{5262D569-9611-44A6-AD17-2C21869877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952436"/>
              <a:ext cx="1979750" cy="1381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9" name="图片 4">
              <a:extLst>
                <a:ext uri="{FF2B5EF4-FFF2-40B4-BE49-F238E27FC236}">
                  <a16:creationId xmlns:a16="http://schemas.microsoft.com/office/drawing/2014/main" id="{1AC5721F-F384-48E7-9C40-AF55C3C42C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4768" y="1952436"/>
              <a:ext cx="1957676" cy="135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图片 5">
              <a:extLst>
                <a:ext uri="{FF2B5EF4-FFF2-40B4-BE49-F238E27FC236}">
                  <a16:creationId xmlns:a16="http://schemas.microsoft.com/office/drawing/2014/main" id="{318F866E-6DAB-4182-ACEA-C6BA5C1B52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9603" y="4816962"/>
              <a:ext cx="1902636" cy="142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1" name="图片 6">
              <a:extLst>
                <a:ext uri="{FF2B5EF4-FFF2-40B4-BE49-F238E27FC236}">
                  <a16:creationId xmlns:a16="http://schemas.microsoft.com/office/drawing/2014/main" id="{73E4D380-D345-4A02-8C4D-EF79ABC485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95237" y="3452580"/>
              <a:ext cx="1979749" cy="1233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2" name="图片 7">
              <a:extLst>
                <a:ext uri="{FF2B5EF4-FFF2-40B4-BE49-F238E27FC236}">
                  <a16:creationId xmlns:a16="http://schemas.microsoft.com/office/drawing/2014/main" id="{71B6543D-5ACF-4B49-A17F-D48E1A1E36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5236" y="4795764"/>
              <a:ext cx="1979749" cy="1440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3" name="图片 8">
              <a:extLst>
                <a:ext uri="{FF2B5EF4-FFF2-40B4-BE49-F238E27FC236}">
                  <a16:creationId xmlns:a16="http://schemas.microsoft.com/office/drawing/2014/main" id="{C8E98383-EAEA-47BD-B064-B8693FF91B2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26389" y="6345420"/>
              <a:ext cx="1926055" cy="1270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a:extLst>
              <a:ext uri="{FF2B5EF4-FFF2-40B4-BE49-F238E27FC236}">
                <a16:creationId xmlns:a16="http://schemas.microsoft.com/office/drawing/2014/main" id="{23420C2C-6C0F-45F3-98E9-BA4A27929DA7}"/>
              </a:ext>
            </a:extLst>
          </p:cNvPr>
          <p:cNvSpPr/>
          <p:nvPr/>
        </p:nvSpPr>
        <p:spPr>
          <a:xfrm>
            <a:off x="433689" y="1798910"/>
            <a:ext cx="4808537" cy="4597862"/>
          </a:xfrm>
          <a:prstGeom prst="rect">
            <a:avLst/>
          </a:prstGeom>
        </p:spPr>
        <p:txBody>
          <a:bodyPr>
            <a:spAutoFit/>
          </a:bodyPr>
          <a:lstStyle/>
          <a:p>
            <a:pPr marL="285750" indent="-285750">
              <a:lnSpc>
                <a:spcPct val="150000"/>
              </a:lnSpc>
              <a:buClr>
                <a:srgbClr val="C00000"/>
              </a:buClr>
              <a:buFont typeface="Wingdings" panose="05000000000000000000" pitchFamily="2" charset="2"/>
              <a:buChar char="ü"/>
              <a:defRPr/>
            </a:pPr>
            <a:r>
              <a:rPr lang="zh-CN" altLang="en-US" b="1" dirty="0">
                <a:latin typeface="+mj-ea"/>
                <a:ea typeface="+mj-ea"/>
              </a:rPr>
              <a:t>学校首位国家级人才</a:t>
            </a:r>
            <a:endParaRPr lang="en-US" altLang="zh-CN" b="1" dirty="0">
              <a:latin typeface="+mj-ea"/>
              <a:ea typeface="+mj-ea"/>
            </a:endParaRPr>
          </a:p>
          <a:p>
            <a:pPr marL="285750" indent="-285750">
              <a:lnSpc>
                <a:spcPct val="150000"/>
              </a:lnSpc>
              <a:buClr>
                <a:srgbClr val="C00000"/>
              </a:buClr>
              <a:buFont typeface="Wingdings" panose="05000000000000000000" pitchFamily="2" charset="2"/>
              <a:buChar char="ü"/>
              <a:defRPr/>
            </a:pPr>
            <a:r>
              <a:rPr lang="zh-CN" altLang="en-US" b="1" dirty="0">
                <a:latin typeface="+mj-ea"/>
                <a:ea typeface="+mj-ea"/>
              </a:rPr>
              <a:t>享受国务院特殊津贴</a:t>
            </a:r>
            <a:r>
              <a:rPr lang="en-US" altLang="zh-CN" b="1" dirty="0">
                <a:solidFill>
                  <a:srgbClr val="C00000"/>
                </a:solidFill>
                <a:latin typeface="+mj-ea"/>
                <a:ea typeface="+mj-ea"/>
              </a:rPr>
              <a:t>1</a:t>
            </a:r>
            <a:r>
              <a:rPr lang="zh-CN" altLang="en-US" b="1" dirty="0">
                <a:latin typeface="+mj-ea"/>
                <a:ea typeface="+mj-ea"/>
              </a:rPr>
              <a:t>人</a:t>
            </a:r>
            <a:endParaRPr lang="en-US" altLang="zh-CN" b="1" dirty="0">
              <a:latin typeface="+mj-ea"/>
              <a:ea typeface="+mj-ea"/>
            </a:endParaRPr>
          </a:p>
          <a:p>
            <a:pPr marL="285750" indent="-285750">
              <a:lnSpc>
                <a:spcPct val="150000"/>
              </a:lnSpc>
              <a:buClr>
                <a:srgbClr val="C00000"/>
              </a:buClr>
              <a:buFont typeface="Wingdings" panose="05000000000000000000" pitchFamily="2" charset="2"/>
              <a:buChar char="ü"/>
              <a:defRPr/>
            </a:pPr>
            <a:r>
              <a:rPr lang="zh-CN" altLang="en-US" b="1" dirty="0">
                <a:latin typeface="+mj-ea"/>
                <a:ea typeface="+mj-ea"/>
              </a:rPr>
              <a:t>合肥市专业技术拨尖人才</a:t>
            </a:r>
            <a:r>
              <a:rPr lang="en-US" altLang="zh-CN" b="1" dirty="0">
                <a:solidFill>
                  <a:srgbClr val="C00000"/>
                </a:solidFill>
                <a:latin typeface="+mj-ea"/>
                <a:ea typeface="+mj-ea"/>
              </a:rPr>
              <a:t>1</a:t>
            </a:r>
            <a:r>
              <a:rPr lang="zh-CN" altLang="en-US" b="1" dirty="0">
                <a:latin typeface="+mj-ea"/>
                <a:ea typeface="+mj-ea"/>
              </a:rPr>
              <a:t>人</a:t>
            </a:r>
            <a:endParaRPr lang="en-US" altLang="zh-CN" b="1" dirty="0">
              <a:latin typeface="+mj-ea"/>
              <a:ea typeface="+mj-ea"/>
            </a:endParaRPr>
          </a:p>
          <a:p>
            <a:pPr marL="285750" indent="-285750">
              <a:lnSpc>
                <a:spcPct val="150000"/>
              </a:lnSpc>
              <a:buClr>
                <a:srgbClr val="C00000"/>
              </a:buClr>
              <a:buFont typeface="Wingdings" panose="05000000000000000000" pitchFamily="2" charset="2"/>
              <a:buChar char="ü"/>
              <a:defRPr/>
            </a:pPr>
            <a:r>
              <a:rPr lang="zh-CN" altLang="en-US" b="1" dirty="0">
                <a:latin typeface="+mj-ea"/>
                <a:ea typeface="+mj-ea"/>
              </a:rPr>
              <a:t>安徽省先进工作者</a:t>
            </a:r>
            <a:r>
              <a:rPr lang="en-US" altLang="zh-CN" b="1" dirty="0">
                <a:solidFill>
                  <a:srgbClr val="C00000"/>
                </a:solidFill>
                <a:latin typeface="+mj-ea"/>
                <a:ea typeface="+mj-ea"/>
              </a:rPr>
              <a:t>1</a:t>
            </a:r>
            <a:r>
              <a:rPr lang="zh-CN" altLang="en-US" b="1" dirty="0">
                <a:latin typeface="+mj-ea"/>
                <a:ea typeface="+mj-ea"/>
              </a:rPr>
              <a:t>人、安徽省劳模</a:t>
            </a:r>
            <a:r>
              <a:rPr lang="en-US" altLang="zh-CN" b="1" dirty="0">
                <a:solidFill>
                  <a:srgbClr val="C00000"/>
                </a:solidFill>
                <a:latin typeface="+mj-ea"/>
                <a:ea typeface="+mj-ea"/>
              </a:rPr>
              <a:t>1</a:t>
            </a:r>
            <a:r>
              <a:rPr lang="zh-CN" altLang="en-US" b="1" dirty="0">
                <a:latin typeface="+mj-ea"/>
                <a:ea typeface="+mj-ea"/>
              </a:rPr>
              <a:t>人 </a:t>
            </a:r>
            <a:endParaRPr lang="en-US" altLang="zh-CN" b="1" dirty="0">
              <a:latin typeface="+mj-ea"/>
              <a:ea typeface="+mj-ea"/>
            </a:endParaRPr>
          </a:p>
          <a:p>
            <a:pPr marL="285750" indent="-285750">
              <a:lnSpc>
                <a:spcPct val="150000"/>
              </a:lnSpc>
              <a:buClr>
                <a:srgbClr val="C00000"/>
              </a:buClr>
              <a:buFont typeface="Wingdings" panose="05000000000000000000" pitchFamily="2" charset="2"/>
              <a:buChar char="ü"/>
              <a:defRPr/>
            </a:pPr>
            <a:r>
              <a:rPr lang="zh-CN" altLang="en-US" b="1" dirty="0">
                <a:latin typeface="+mj-ea"/>
                <a:ea typeface="+mj-ea"/>
              </a:rPr>
              <a:t>安徽省教坛新秀</a:t>
            </a:r>
            <a:r>
              <a:rPr lang="en-US" altLang="zh-CN" b="1" dirty="0">
                <a:solidFill>
                  <a:srgbClr val="C00000"/>
                </a:solidFill>
                <a:latin typeface="+mj-ea"/>
                <a:ea typeface="+mj-ea"/>
              </a:rPr>
              <a:t>1</a:t>
            </a:r>
            <a:r>
              <a:rPr lang="zh-CN" altLang="en-US" b="1" dirty="0">
                <a:latin typeface="+mj-ea"/>
                <a:ea typeface="+mj-ea"/>
              </a:rPr>
              <a:t>人</a:t>
            </a:r>
            <a:endParaRPr lang="en-US" altLang="zh-CN" b="1" dirty="0">
              <a:latin typeface="+mj-ea"/>
              <a:ea typeface="+mj-ea"/>
            </a:endParaRPr>
          </a:p>
          <a:p>
            <a:pPr marL="285750" indent="-285750">
              <a:lnSpc>
                <a:spcPct val="150000"/>
              </a:lnSpc>
              <a:buClr>
                <a:srgbClr val="C00000"/>
              </a:buClr>
              <a:buFont typeface="Wingdings" panose="05000000000000000000" pitchFamily="2" charset="2"/>
              <a:buChar char="ü"/>
              <a:defRPr/>
            </a:pPr>
            <a:r>
              <a:rPr lang="zh-CN" altLang="en-US" b="1" dirty="0">
                <a:latin typeface="+mj-ea"/>
                <a:ea typeface="+mj-ea"/>
              </a:rPr>
              <a:t>安徽省高校青年教师教学竞赛二等奖</a:t>
            </a:r>
            <a:r>
              <a:rPr lang="en-US" altLang="zh-CN" b="1" dirty="0">
                <a:solidFill>
                  <a:srgbClr val="C00000"/>
                </a:solidFill>
                <a:latin typeface="+mj-ea"/>
                <a:ea typeface="+mj-ea"/>
              </a:rPr>
              <a:t>1</a:t>
            </a:r>
            <a:r>
              <a:rPr lang="zh-CN" altLang="en-US" b="1" dirty="0">
                <a:latin typeface="+mj-ea"/>
                <a:ea typeface="+mj-ea"/>
              </a:rPr>
              <a:t>人</a:t>
            </a:r>
            <a:endParaRPr lang="en-US" altLang="zh-CN" b="1" dirty="0">
              <a:latin typeface="+mj-ea"/>
              <a:ea typeface="+mj-ea"/>
            </a:endParaRPr>
          </a:p>
          <a:p>
            <a:pPr marL="285750" indent="-285750">
              <a:lnSpc>
                <a:spcPct val="150000"/>
              </a:lnSpc>
              <a:buClr>
                <a:srgbClr val="C00000"/>
              </a:buClr>
              <a:buFont typeface="Wingdings" panose="05000000000000000000" pitchFamily="2" charset="2"/>
              <a:buChar char="ü"/>
              <a:defRPr/>
            </a:pPr>
            <a:r>
              <a:rPr lang="zh-CN" altLang="en-US" b="1" dirty="0">
                <a:latin typeface="+mj-ea"/>
                <a:ea typeface="+mj-ea"/>
              </a:rPr>
              <a:t>校优秀教师</a:t>
            </a:r>
            <a:r>
              <a:rPr lang="en-US" altLang="zh-CN" b="1" dirty="0">
                <a:solidFill>
                  <a:srgbClr val="C00000"/>
                </a:solidFill>
                <a:latin typeface="+mj-ea"/>
                <a:ea typeface="+mj-ea"/>
              </a:rPr>
              <a:t>3</a:t>
            </a:r>
            <a:r>
              <a:rPr lang="zh-CN" altLang="en-US" b="1" dirty="0">
                <a:latin typeface="+mj-ea"/>
                <a:ea typeface="+mj-ea"/>
              </a:rPr>
              <a:t>人</a:t>
            </a:r>
            <a:endParaRPr lang="en-US" altLang="zh-CN" b="1" dirty="0">
              <a:latin typeface="+mj-ea"/>
              <a:ea typeface="+mj-ea"/>
            </a:endParaRPr>
          </a:p>
          <a:p>
            <a:pPr marL="285750" indent="-285750">
              <a:lnSpc>
                <a:spcPct val="150000"/>
              </a:lnSpc>
              <a:buClr>
                <a:srgbClr val="C00000"/>
              </a:buClr>
              <a:buFont typeface="Wingdings" panose="05000000000000000000" pitchFamily="2" charset="2"/>
              <a:buChar char="ü"/>
              <a:defRPr/>
            </a:pPr>
            <a:r>
              <a:rPr lang="zh-CN" altLang="en-US" b="1" dirty="0">
                <a:latin typeface="+mj-ea"/>
                <a:ea typeface="+mj-ea"/>
              </a:rPr>
              <a:t>校青年教师课堂教学比赛一等奖</a:t>
            </a:r>
            <a:r>
              <a:rPr lang="en-US" altLang="zh-CN" b="1" dirty="0">
                <a:solidFill>
                  <a:srgbClr val="C00000"/>
                </a:solidFill>
                <a:latin typeface="+mj-ea"/>
                <a:ea typeface="+mj-ea"/>
              </a:rPr>
              <a:t>2</a:t>
            </a:r>
            <a:r>
              <a:rPr lang="zh-CN" altLang="en-US" b="1" dirty="0">
                <a:latin typeface="+mj-ea"/>
                <a:ea typeface="+mj-ea"/>
              </a:rPr>
              <a:t>人</a:t>
            </a:r>
            <a:endParaRPr lang="en-US" altLang="zh-CN" b="1" dirty="0">
              <a:latin typeface="+mj-ea"/>
              <a:ea typeface="+mj-ea"/>
            </a:endParaRPr>
          </a:p>
          <a:p>
            <a:pPr marL="285750" indent="-285750">
              <a:lnSpc>
                <a:spcPct val="150000"/>
              </a:lnSpc>
              <a:buClr>
                <a:srgbClr val="C00000"/>
              </a:buClr>
              <a:buFont typeface="Wingdings" panose="05000000000000000000" pitchFamily="2" charset="2"/>
              <a:buChar char="ü"/>
              <a:defRPr/>
            </a:pPr>
            <a:r>
              <a:rPr lang="zh-CN" altLang="en-US" b="1" dirty="0">
                <a:latin typeface="+mj-ea"/>
                <a:ea typeface="+mj-ea"/>
              </a:rPr>
              <a:t>省部级科技奖 </a:t>
            </a:r>
            <a:r>
              <a:rPr lang="en-US" altLang="zh-CN" b="1" dirty="0">
                <a:latin typeface="+mj-ea"/>
                <a:ea typeface="+mj-ea"/>
              </a:rPr>
              <a:t>27</a:t>
            </a:r>
            <a:r>
              <a:rPr lang="zh-CN" altLang="en-US" b="1" dirty="0">
                <a:latin typeface="+mj-ea"/>
                <a:ea typeface="+mj-ea"/>
              </a:rPr>
              <a:t>项，教学成果一等奖</a:t>
            </a:r>
            <a:r>
              <a:rPr lang="en-US" altLang="zh-CN" b="1" dirty="0">
                <a:latin typeface="+mj-ea"/>
                <a:ea typeface="+mj-ea"/>
              </a:rPr>
              <a:t>8</a:t>
            </a:r>
            <a:r>
              <a:rPr lang="zh-CN" altLang="en-US" b="1" dirty="0">
                <a:latin typeface="+mj-ea"/>
                <a:ea typeface="+mj-ea"/>
              </a:rPr>
              <a:t>项</a:t>
            </a:r>
            <a:endParaRPr lang="en-US" altLang="zh-CN" b="1" dirty="0">
              <a:latin typeface="+mj-ea"/>
              <a:ea typeface="+mj-ea"/>
            </a:endParaRPr>
          </a:p>
          <a:p>
            <a:pPr marL="285750" indent="-285750">
              <a:lnSpc>
                <a:spcPct val="150000"/>
              </a:lnSpc>
              <a:buClr>
                <a:srgbClr val="C00000"/>
              </a:buClr>
              <a:buFont typeface="Wingdings" panose="05000000000000000000" pitchFamily="2" charset="2"/>
              <a:buChar char="ü"/>
              <a:defRPr/>
            </a:pPr>
            <a:r>
              <a:rPr lang="zh-CN" altLang="en-US" b="1" dirty="0">
                <a:solidFill>
                  <a:srgbClr val="C00000"/>
                </a:solidFill>
                <a:latin typeface="+mj-ea"/>
                <a:ea typeface="+mj-ea"/>
              </a:rPr>
              <a:t>曾获学校首个国家科技进步二等奖、国家专利金奖</a:t>
            </a:r>
            <a:endParaRPr lang="en-US" altLang="zh-CN" b="1" dirty="0">
              <a:solidFill>
                <a:srgbClr val="C00000"/>
              </a:solidFill>
              <a:latin typeface="+mj-ea"/>
              <a:ea typeface="+mj-ea"/>
            </a:endParaRPr>
          </a:p>
        </p:txBody>
      </p:sp>
      <p:pic>
        <p:nvPicPr>
          <p:cNvPr id="35845" name="图片 11">
            <a:extLst>
              <a:ext uri="{FF2B5EF4-FFF2-40B4-BE49-F238E27FC236}">
                <a16:creationId xmlns:a16="http://schemas.microsoft.com/office/drawing/2014/main" id="{3230E9E6-290A-499F-95A7-1AF94511663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9700" y="5195888"/>
            <a:ext cx="1817688"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图片 12">
            <a:extLst>
              <a:ext uri="{FF2B5EF4-FFF2-40B4-BE49-F238E27FC236}">
                <a16:creationId xmlns:a16="http://schemas.microsoft.com/office/drawing/2014/main" id="{DD6C879A-6FAB-480B-8B19-A82F184BF63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94538" y="2482850"/>
            <a:ext cx="1804987"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矩形 13">
            <a:extLst>
              <a:ext uri="{FF2B5EF4-FFF2-40B4-BE49-F238E27FC236}">
                <a16:creationId xmlns:a16="http://schemas.microsoft.com/office/drawing/2014/main" id="{AD95F024-BDCD-4F52-898A-0BEF3AE1F25B}"/>
              </a:ext>
            </a:extLst>
          </p:cNvPr>
          <p:cNvSpPr/>
          <p:nvPr/>
        </p:nvSpPr>
        <p:spPr>
          <a:xfrm>
            <a:off x="539750" y="333375"/>
            <a:ext cx="1627369" cy="523220"/>
          </a:xfrm>
          <a:prstGeom prst="rect">
            <a:avLst/>
          </a:prstGeom>
        </p:spPr>
        <p:txBody>
          <a:bodyPr wrap="none">
            <a:spAutoFit/>
          </a:bodyPr>
          <a:lstStyle/>
          <a:p>
            <a:pPr>
              <a:defRPr/>
            </a:pPr>
            <a:r>
              <a:rPr lang="zh-CN" altLang="en-US" sz="2800" b="1" dirty="0">
                <a:solidFill>
                  <a:srgbClr val="001642"/>
                </a:solidFill>
                <a:latin typeface="+mj-ea"/>
                <a:ea typeface="+mj-ea"/>
              </a:rPr>
              <a:t>师资队伍</a:t>
            </a:r>
          </a:p>
        </p:txBody>
      </p:sp>
    </p:spTree>
    <p:extLst>
      <p:ext uri="{BB962C8B-B14F-4D97-AF65-F5344CB8AC3E}">
        <p14:creationId xmlns:p14="http://schemas.microsoft.com/office/powerpoint/2010/main" val="6492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BB2C5A69-1189-44A7-94B8-43B6D31F3834}"/>
              </a:ext>
            </a:extLst>
          </p:cNvPr>
          <p:cNvSpPr/>
          <p:nvPr/>
        </p:nvSpPr>
        <p:spPr>
          <a:xfrm>
            <a:off x="539552" y="352614"/>
            <a:ext cx="2348720" cy="523220"/>
          </a:xfrm>
          <a:prstGeom prst="rect">
            <a:avLst/>
          </a:prstGeom>
        </p:spPr>
        <p:txBody>
          <a:bodyPr wrap="none">
            <a:spAutoFit/>
          </a:bodyPr>
          <a:lstStyle/>
          <a:p>
            <a:pPr>
              <a:defRPr/>
            </a:pPr>
            <a:r>
              <a:rPr lang="zh-CN" altLang="en-US" sz="2800" b="1" dirty="0">
                <a:solidFill>
                  <a:srgbClr val="00153E"/>
                </a:solidFill>
                <a:latin typeface="+mj-ea"/>
                <a:ea typeface="+mj-ea"/>
              </a:rPr>
              <a:t>专业发展态势</a:t>
            </a:r>
          </a:p>
        </p:txBody>
      </p:sp>
      <p:sp>
        <p:nvSpPr>
          <p:cNvPr id="3" name="AutoShape 3">
            <a:extLst>
              <a:ext uri="{FF2B5EF4-FFF2-40B4-BE49-F238E27FC236}">
                <a16:creationId xmlns:a16="http://schemas.microsoft.com/office/drawing/2014/main" id="{0126B3C0-C40D-4F2B-84E7-C86235E70952}"/>
              </a:ext>
            </a:extLst>
          </p:cNvPr>
          <p:cNvSpPr>
            <a:spLocks noChangeArrowheads="1"/>
          </p:cNvSpPr>
          <p:nvPr/>
        </p:nvSpPr>
        <p:spPr bwMode="gray">
          <a:xfrm>
            <a:off x="4471797" y="4581128"/>
            <a:ext cx="1447800" cy="1444625"/>
          </a:xfrm>
          <a:prstGeom prst="octagon">
            <a:avLst>
              <a:gd name="adj" fmla="val 29287"/>
            </a:avLst>
          </a:prstGeom>
          <a:solidFill>
            <a:srgbClr val="966400"/>
          </a:solidFill>
          <a:ln w="57150" algn="ctr">
            <a:solidFill>
              <a:srgbClr val="CDDCE9"/>
            </a:solidFill>
            <a:miter lim="800000"/>
            <a:headEnd/>
            <a:tailEnd/>
          </a:ln>
          <a:effectLst>
            <a:prstShdw prst="shdw17" dist="17961" dir="2700000">
              <a:srgbClr val="CDDCE9">
                <a:gamma/>
                <a:shade val="60000"/>
                <a:invGamma/>
              </a:srgbClr>
            </a:prstShdw>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4" name="AutoShape 7">
            <a:extLst>
              <a:ext uri="{FF2B5EF4-FFF2-40B4-BE49-F238E27FC236}">
                <a16:creationId xmlns:a16="http://schemas.microsoft.com/office/drawing/2014/main" id="{3373478C-0716-4533-9660-6487E6173935}"/>
              </a:ext>
            </a:extLst>
          </p:cNvPr>
          <p:cNvSpPr>
            <a:spLocks noChangeArrowheads="1"/>
          </p:cNvSpPr>
          <p:nvPr/>
        </p:nvSpPr>
        <p:spPr bwMode="gray">
          <a:xfrm>
            <a:off x="4417839" y="2462859"/>
            <a:ext cx="1447800" cy="1447800"/>
          </a:xfrm>
          <a:prstGeom prst="octagon">
            <a:avLst>
              <a:gd name="adj" fmla="val 29287"/>
            </a:avLst>
          </a:prstGeom>
          <a:solidFill>
            <a:srgbClr val="DE7840"/>
          </a:solidFill>
          <a:ln w="57150" algn="ctr">
            <a:solidFill>
              <a:srgbClr val="CDDCE9"/>
            </a:solidFill>
            <a:miter lim="800000"/>
            <a:headEnd/>
            <a:tailEnd/>
          </a:ln>
          <a:effectLst>
            <a:prstShdw prst="shdw17" dist="17961" dir="2700000">
              <a:srgbClr val="CDDCE9">
                <a:gamma/>
                <a:shade val="60000"/>
                <a:invGamma/>
              </a:srgbClr>
            </a:prstShdw>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6" name="AutoShape 22">
            <a:extLst>
              <a:ext uri="{FF2B5EF4-FFF2-40B4-BE49-F238E27FC236}">
                <a16:creationId xmlns:a16="http://schemas.microsoft.com/office/drawing/2014/main" id="{DCAD893D-4948-4C43-B822-8C79F40D3E9D}"/>
              </a:ext>
            </a:extLst>
          </p:cNvPr>
          <p:cNvSpPr>
            <a:spLocks noChangeArrowheads="1"/>
          </p:cNvSpPr>
          <p:nvPr/>
        </p:nvSpPr>
        <p:spPr bwMode="ltGray">
          <a:xfrm>
            <a:off x="3347864" y="3523309"/>
            <a:ext cx="1447800" cy="1447800"/>
          </a:xfrm>
          <a:prstGeom prst="octagon">
            <a:avLst>
              <a:gd name="adj" fmla="val 29287"/>
            </a:avLst>
          </a:prstGeom>
          <a:solidFill>
            <a:srgbClr val="C15047"/>
          </a:solidFill>
          <a:ln w="57150" algn="ctr">
            <a:solidFill>
              <a:srgbClr val="CDDCE9"/>
            </a:solidFill>
            <a:miter lim="800000"/>
            <a:headEnd/>
            <a:tailEnd/>
          </a:ln>
          <a:effectLst>
            <a:prstShdw prst="shdw17" dist="17961" dir="2700000">
              <a:srgbClr val="CDDCE9">
                <a:gamma/>
                <a:shade val="60000"/>
                <a:invGamma/>
              </a:srgbClr>
            </a:prstShdw>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7" name="AutoShape 26">
            <a:extLst>
              <a:ext uri="{FF2B5EF4-FFF2-40B4-BE49-F238E27FC236}">
                <a16:creationId xmlns:a16="http://schemas.microsoft.com/office/drawing/2014/main" id="{618E6B1A-9AE2-42DE-B28F-B67E31E82574}"/>
              </a:ext>
            </a:extLst>
          </p:cNvPr>
          <p:cNvSpPr>
            <a:spLocks noChangeArrowheads="1"/>
          </p:cNvSpPr>
          <p:nvPr/>
        </p:nvSpPr>
        <p:spPr bwMode="gray">
          <a:xfrm>
            <a:off x="5532264" y="3532834"/>
            <a:ext cx="1441450" cy="1416050"/>
          </a:xfrm>
          <a:prstGeom prst="octagon">
            <a:avLst>
              <a:gd name="adj" fmla="val 29287"/>
            </a:avLst>
          </a:prstGeom>
          <a:solidFill>
            <a:srgbClr val="3170CD"/>
          </a:solidFill>
          <a:ln w="57150" algn="ctr">
            <a:solidFill>
              <a:srgbClr val="CDDCE9"/>
            </a:solidFill>
            <a:miter lim="800000"/>
            <a:headEnd/>
            <a:tailEnd/>
          </a:ln>
          <a:effectLst>
            <a:prstShdw prst="shdw17" dist="17961" dir="2700000">
              <a:srgbClr val="CDDCE9">
                <a:gamma/>
                <a:shade val="60000"/>
                <a:invGamma/>
              </a:srgbClr>
            </a:prstShdw>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24583" name="Rectangle 29">
            <a:extLst>
              <a:ext uri="{FF2B5EF4-FFF2-40B4-BE49-F238E27FC236}">
                <a16:creationId xmlns:a16="http://schemas.microsoft.com/office/drawing/2014/main" id="{D4B5CE27-66F9-46AB-9ADB-D8F95EE3588E}"/>
              </a:ext>
            </a:extLst>
          </p:cNvPr>
          <p:cNvSpPr>
            <a:spLocks noChangeArrowheads="1"/>
          </p:cNvSpPr>
          <p:nvPr/>
        </p:nvSpPr>
        <p:spPr bwMode="gray">
          <a:xfrm>
            <a:off x="5527502" y="3643592"/>
            <a:ext cx="1441450" cy="830997"/>
          </a:xfrm>
          <a:prstGeom prst="rect">
            <a:avLst/>
          </a:prstGeom>
          <a:noFill/>
          <a:ln>
            <a:noFill/>
          </a:ln>
          <a:effectLst/>
          <a:extLst>
            <a:ext uri="{909E8E84-426E-40DD-AFC4-6F175D3DCCD1}">
              <a14:hiddenFill xmlns:a14="http://schemas.microsoft.com/office/drawing/2010/main">
                <a:gradFill rotWithShape="1">
                  <a:gsLst>
                    <a:gs pos="0">
                      <a:schemeClr val="accent2"/>
                    </a:gs>
                    <a:gs pos="100000">
                      <a:srgbClr val="F29F67"/>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r>
              <a:rPr lang="zh-CN" altLang="en-US" sz="2400" b="1" dirty="0">
                <a:solidFill>
                  <a:srgbClr val="FEFEFE"/>
                </a:solidFill>
                <a:latin typeface="Arial" panose="020B0604020202020204" pitchFamily="34" charset="0"/>
              </a:rPr>
              <a:t>芯片</a:t>
            </a:r>
            <a:endParaRPr lang="en-US" altLang="zh-CN" sz="2400" b="1" dirty="0">
              <a:solidFill>
                <a:srgbClr val="FEFEFE"/>
              </a:solidFill>
              <a:latin typeface="Arial" panose="020B0604020202020204" pitchFamily="34" charset="0"/>
            </a:endParaRPr>
          </a:p>
          <a:p>
            <a:pPr algn="ctr" eaLnBrk="1" hangingPunct="1"/>
            <a:r>
              <a:rPr lang="zh-CN" altLang="en-US" sz="2400" b="1" dirty="0">
                <a:solidFill>
                  <a:srgbClr val="FEFEFE"/>
                </a:solidFill>
                <a:latin typeface="Arial" panose="020B0604020202020204" pitchFamily="34" charset="0"/>
              </a:rPr>
              <a:t>行业</a:t>
            </a:r>
            <a:endParaRPr lang="en-US" altLang="zh-CN" sz="2400" b="1" dirty="0">
              <a:solidFill>
                <a:srgbClr val="FEFEFE"/>
              </a:solidFill>
              <a:latin typeface="Arial" panose="020B0604020202020204" pitchFamily="34" charset="0"/>
            </a:endParaRPr>
          </a:p>
        </p:txBody>
      </p:sp>
      <p:sp>
        <p:nvSpPr>
          <p:cNvPr id="24584" name="Rectangle 31">
            <a:extLst>
              <a:ext uri="{FF2B5EF4-FFF2-40B4-BE49-F238E27FC236}">
                <a16:creationId xmlns:a16="http://schemas.microsoft.com/office/drawing/2014/main" id="{CDAE02CB-1284-4004-95BB-533437D410DF}"/>
              </a:ext>
            </a:extLst>
          </p:cNvPr>
          <p:cNvSpPr>
            <a:spLocks noChangeArrowheads="1"/>
          </p:cNvSpPr>
          <p:nvPr/>
        </p:nvSpPr>
        <p:spPr bwMode="gray">
          <a:xfrm>
            <a:off x="4305127" y="2484012"/>
            <a:ext cx="1738126" cy="830997"/>
          </a:xfrm>
          <a:prstGeom prst="rect">
            <a:avLst/>
          </a:prstGeom>
          <a:noFill/>
          <a:ln>
            <a:noFill/>
          </a:ln>
          <a:effectLst/>
          <a:extLst>
            <a:ext uri="{909E8E84-426E-40DD-AFC4-6F175D3DCCD1}">
              <a14:hiddenFill xmlns:a14="http://schemas.microsoft.com/office/drawing/2010/main">
                <a:gradFill rotWithShape="1">
                  <a:gsLst>
                    <a:gs pos="0">
                      <a:schemeClr val="accent2"/>
                    </a:gs>
                    <a:gs pos="100000">
                      <a:srgbClr val="F29F67"/>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r>
              <a:rPr lang="zh-CN" altLang="en-US" sz="2400" b="1" dirty="0">
                <a:solidFill>
                  <a:srgbClr val="002060"/>
                </a:solidFill>
                <a:latin typeface="Arial" panose="020B0604020202020204" pitchFamily="34" charset="0"/>
              </a:rPr>
              <a:t>服务</a:t>
            </a:r>
            <a:endParaRPr lang="en-US" altLang="zh-CN" sz="2400" b="1" dirty="0">
              <a:solidFill>
                <a:srgbClr val="002060"/>
              </a:solidFill>
              <a:latin typeface="Arial" panose="020B0604020202020204" pitchFamily="34" charset="0"/>
            </a:endParaRPr>
          </a:p>
          <a:p>
            <a:pPr algn="ctr" eaLnBrk="1" hangingPunct="1"/>
            <a:r>
              <a:rPr lang="zh-CN" altLang="en-US" sz="2400" b="1" dirty="0">
                <a:solidFill>
                  <a:srgbClr val="002060"/>
                </a:solidFill>
                <a:latin typeface="Arial" panose="020B0604020202020204" pitchFamily="34" charset="0"/>
              </a:rPr>
              <a:t>新质生产力</a:t>
            </a:r>
            <a:endParaRPr lang="en-US" altLang="zh-CN" sz="2400" b="1" dirty="0">
              <a:solidFill>
                <a:srgbClr val="002060"/>
              </a:solidFill>
              <a:latin typeface="Arial" panose="020B0604020202020204" pitchFamily="34" charset="0"/>
            </a:endParaRPr>
          </a:p>
        </p:txBody>
      </p:sp>
      <p:grpSp>
        <p:nvGrpSpPr>
          <p:cNvPr id="24585" name="Group 40">
            <a:extLst>
              <a:ext uri="{FF2B5EF4-FFF2-40B4-BE49-F238E27FC236}">
                <a16:creationId xmlns:a16="http://schemas.microsoft.com/office/drawing/2014/main" id="{40260564-A624-4F32-9735-65C630591C4F}"/>
              </a:ext>
            </a:extLst>
          </p:cNvPr>
          <p:cNvGrpSpPr>
            <a:grpSpLocks/>
          </p:cNvGrpSpPr>
          <p:nvPr/>
        </p:nvGrpSpPr>
        <p:grpSpPr bwMode="auto">
          <a:xfrm>
            <a:off x="5946602" y="4391672"/>
            <a:ext cx="603250" cy="384175"/>
            <a:chOff x="3824" y="1835"/>
            <a:chExt cx="491" cy="312"/>
          </a:xfrm>
        </p:grpSpPr>
        <p:grpSp>
          <p:nvGrpSpPr>
            <p:cNvPr id="24623" name="Group 41">
              <a:extLst>
                <a:ext uri="{FF2B5EF4-FFF2-40B4-BE49-F238E27FC236}">
                  <a16:creationId xmlns:a16="http://schemas.microsoft.com/office/drawing/2014/main" id="{88436B78-EAC6-4DA0-8C89-D5DBB8567DCB}"/>
                </a:ext>
              </a:extLst>
            </p:cNvPr>
            <p:cNvGrpSpPr>
              <a:grpSpLocks/>
            </p:cNvGrpSpPr>
            <p:nvPr/>
          </p:nvGrpSpPr>
          <p:grpSpPr bwMode="auto">
            <a:xfrm>
              <a:off x="3824" y="1835"/>
              <a:ext cx="491" cy="312"/>
              <a:chOff x="347" y="2022"/>
              <a:chExt cx="491" cy="312"/>
            </a:xfrm>
          </p:grpSpPr>
          <p:sp>
            <p:nvSpPr>
              <p:cNvPr id="22" name="Freeform 42">
                <a:extLst>
                  <a:ext uri="{FF2B5EF4-FFF2-40B4-BE49-F238E27FC236}">
                    <a16:creationId xmlns:a16="http://schemas.microsoft.com/office/drawing/2014/main" id="{DEE896B2-B20B-4E56-BE85-F11E582F0D3A}"/>
                  </a:ext>
                </a:extLst>
              </p:cNvPr>
              <p:cNvSpPr>
                <a:spLocks/>
              </p:cNvSpPr>
              <p:nvPr/>
            </p:nvSpPr>
            <p:spPr bwMode="gray">
              <a:xfrm>
                <a:off x="347" y="2022"/>
                <a:ext cx="491" cy="312"/>
              </a:xfrm>
              <a:custGeom>
                <a:avLst/>
                <a:gdLst>
                  <a:gd name="T0" fmla="*/ 9 w 491"/>
                  <a:gd name="T1" fmla="*/ 96 h 312"/>
                  <a:gd name="T2" fmla="*/ 10 w 491"/>
                  <a:gd name="T3" fmla="*/ 159 h 312"/>
                  <a:gd name="T4" fmla="*/ 288 w 491"/>
                  <a:gd name="T5" fmla="*/ 312 h 312"/>
                  <a:gd name="T6" fmla="*/ 486 w 491"/>
                  <a:gd name="T7" fmla="*/ 184 h 312"/>
                  <a:gd name="T8" fmla="*/ 303 w 491"/>
                  <a:gd name="T9" fmla="*/ 302 h 312"/>
                  <a:gd name="T10" fmla="*/ 283 w 491"/>
                  <a:gd name="T11" fmla="*/ 246 h 312"/>
                  <a:gd name="T12" fmla="*/ 480 w 491"/>
                  <a:gd name="T13" fmla="*/ 128 h 312"/>
                  <a:gd name="T14" fmla="*/ 202 w 491"/>
                  <a:gd name="T15" fmla="*/ 0 h 312"/>
                  <a:gd name="T16" fmla="*/ 9 w 491"/>
                  <a:gd name="T17" fmla="*/ 9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312">
                    <a:moveTo>
                      <a:pt x="9" y="96"/>
                    </a:moveTo>
                    <a:cubicBezTo>
                      <a:pt x="0" y="133"/>
                      <a:pt x="1" y="139"/>
                      <a:pt x="10" y="159"/>
                    </a:cubicBezTo>
                    <a:cubicBezTo>
                      <a:pt x="57" y="195"/>
                      <a:pt x="255" y="300"/>
                      <a:pt x="288" y="312"/>
                    </a:cubicBezTo>
                    <a:cubicBezTo>
                      <a:pt x="346" y="289"/>
                      <a:pt x="457" y="207"/>
                      <a:pt x="486" y="184"/>
                    </a:cubicBezTo>
                    <a:cubicBezTo>
                      <a:pt x="491" y="173"/>
                      <a:pt x="337" y="292"/>
                      <a:pt x="303" y="302"/>
                    </a:cubicBezTo>
                    <a:cubicBezTo>
                      <a:pt x="296" y="310"/>
                      <a:pt x="254" y="274"/>
                      <a:pt x="283" y="246"/>
                    </a:cubicBezTo>
                    <a:cubicBezTo>
                      <a:pt x="338" y="217"/>
                      <a:pt x="378" y="180"/>
                      <a:pt x="480" y="128"/>
                    </a:cubicBezTo>
                    <a:cubicBezTo>
                      <a:pt x="343" y="66"/>
                      <a:pt x="288" y="30"/>
                      <a:pt x="202" y="0"/>
                    </a:cubicBezTo>
                    <a:cubicBezTo>
                      <a:pt x="100" y="33"/>
                      <a:pt x="46" y="75"/>
                      <a:pt x="9" y="96"/>
                    </a:cubicBezTo>
                    <a:close/>
                  </a:path>
                </a:pathLst>
              </a:custGeom>
              <a:noFill/>
              <a:ln w="19050" cap="flat" cmpd="sng">
                <a:solidFill>
                  <a:srgbClr val="FFFFFF">
                    <a:alpha val="35001"/>
                  </a:srgbClr>
                </a:solidFill>
                <a:prstDash val="solid"/>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23" name="Freeform 43">
                <a:extLst>
                  <a:ext uri="{FF2B5EF4-FFF2-40B4-BE49-F238E27FC236}">
                    <a16:creationId xmlns:a16="http://schemas.microsoft.com/office/drawing/2014/main" id="{7049E9ED-3C30-4830-A11D-42BE4B6F8190}"/>
                  </a:ext>
                </a:extLst>
              </p:cNvPr>
              <p:cNvSpPr>
                <a:spLocks/>
              </p:cNvSpPr>
              <p:nvPr/>
            </p:nvSpPr>
            <p:spPr bwMode="gray">
              <a:xfrm>
                <a:off x="614" y="2154"/>
                <a:ext cx="216" cy="171"/>
              </a:xfrm>
              <a:custGeom>
                <a:avLst/>
                <a:gdLst>
                  <a:gd name="T0" fmla="*/ 15 w 215"/>
                  <a:gd name="T1" fmla="*/ 117 h 171"/>
                  <a:gd name="T2" fmla="*/ 23 w 215"/>
                  <a:gd name="T3" fmla="*/ 171 h 171"/>
                  <a:gd name="T4" fmla="*/ 215 w 215"/>
                  <a:gd name="T5" fmla="*/ 48 h 171"/>
                  <a:gd name="T6" fmla="*/ 203 w 215"/>
                  <a:gd name="T7" fmla="*/ 0 h 171"/>
                  <a:gd name="T8" fmla="*/ 15 w 215"/>
                  <a:gd name="T9" fmla="*/ 117 h 171"/>
                </a:gdLst>
                <a:ahLst/>
                <a:cxnLst>
                  <a:cxn ang="0">
                    <a:pos x="T0" y="T1"/>
                  </a:cxn>
                  <a:cxn ang="0">
                    <a:pos x="T2" y="T3"/>
                  </a:cxn>
                  <a:cxn ang="0">
                    <a:pos x="T4" y="T5"/>
                  </a:cxn>
                  <a:cxn ang="0">
                    <a:pos x="T6" y="T7"/>
                  </a:cxn>
                  <a:cxn ang="0">
                    <a:pos x="T8" y="T9"/>
                  </a:cxn>
                </a:cxnLst>
                <a:rect l="0" t="0" r="r" b="b"/>
                <a:pathLst>
                  <a:path w="215" h="171">
                    <a:moveTo>
                      <a:pt x="15" y="117"/>
                    </a:moveTo>
                    <a:cubicBezTo>
                      <a:pt x="9" y="129"/>
                      <a:pt x="0" y="154"/>
                      <a:pt x="23" y="171"/>
                    </a:cubicBezTo>
                    <a:cubicBezTo>
                      <a:pt x="45" y="166"/>
                      <a:pt x="185" y="77"/>
                      <a:pt x="215" y="48"/>
                    </a:cubicBezTo>
                    <a:cubicBezTo>
                      <a:pt x="215" y="32"/>
                      <a:pt x="207" y="32"/>
                      <a:pt x="203" y="0"/>
                    </a:cubicBezTo>
                    <a:cubicBezTo>
                      <a:pt x="125" y="42"/>
                      <a:pt x="56" y="87"/>
                      <a:pt x="15" y="117"/>
                    </a:cubicBezTo>
                    <a:close/>
                  </a:path>
                </a:pathLst>
              </a:custGeom>
              <a:noFill/>
              <a:ln w="19050" cap="flat" cmpd="sng">
                <a:solidFill>
                  <a:srgbClr val="FFFFFF">
                    <a:alpha val="35001"/>
                  </a:srgbClr>
                </a:solidFill>
                <a:prstDash val="solid"/>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24" name="Line 44">
                <a:extLst>
                  <a:ext uri="{FF2B5EF4-FFF2-40B4-BE49-F238E27FC236}">
                    <a16:creationId xmlns:a16="http://schemas.microsoft.com/office/drawing/2014/main" id="{2E57D359-F3C8-4944-8FED-635CB9471D2B}"/>
                  </a:ext>
                </a:extLst>
              </p:cNvPr>
              <p:cNvSpPr>
                <a:spLocks noChangeShapeType="1"/>
              </p:cNvSpPr>
              <p:nvPr/>
            </p:nvSpPr>
            <p:spPr bwMode="gray">
              <a:xfrm>
                <a:off x="368" y="2128"/>
                <a:ext cx="253" cy="137"/>
              </a:xfrm>
              <a:prstGeom prst="line">
                <a:avLst/>
              </a:prstGeom>
              <a:noFill/>
              <a:ln w="19050">
                <a:solidFill>
                  <a:srgbClr val="FFFFFF">
                    <a:alpha val="35001"/>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grpSp>
        <p:sp>
          <p:nvSpPr>
            <p:cNvPr id="21" name="Freeform 45">
              <a:extLst>
                <a:ext uri="{FF2B5EF4-FFF2-40B4-BE49-F238E27FC236}">
                  <a16:creationId xmlns:a16="http://schemas.microsoft.com/office/drawing/2014/main" id="{6D212D39-D1B5-4A69-A8CE-E70825EB096D}"/>
                </a:ext>
              </a:extLst>
            </p:cNvPr>
            <p:cNvSpPr>
              <a:spLocks/>
            </p:cNvSpPr>
            <p:nvPr/>
          </p:nvSpPr>
          <p:spPr bwMode="gray">
            <a:xfrm>
              <a:off x="4169" y="2067"/>
              <a:ext cx="48" cy="44"/>
            </a:xfrm>
            <a:custGeom>
              <a:avLst/>
              <a:gdLst>
                <a:gd name="T0" fmla="*/ 0 w 48"/>
                <a:gd name="T1" fmla="*/ 14 h 44"/>
                <a:gd name="T2" fmla="*/ 18 w 48"/>
                <a:gd name="T3" fmla="*/ 0 h 44"/>
                <a:gd name="T4" fmla="*/ 48 w 48"/>
                <a:gd name="T5" fmla="*/ 26 h 44"/>
                <a:gd name="T6" fmla="*/ 27 w 48"/>
                <a:gd name="T7" fmla="*/ 44 h 44"/>
                <a:gd name="T8" fmla="*/ 0 w 48"/>
                <a:gd name="T9" fmla="*/ 14 h 44"/>
              </a:gdLst>
              <a:ahLst/>
              <a:cxnLst>
                <a:cxn ang="0">
                  <a:pos x="T0" y="T1"/>
                </a:cxn>
                <a:cxn ang="0">
                  <a:pos x="T2" y="T3"/>
                </a:cxn>
                <a:cxn ang="0">
                  <a:pos x="T4" y="T5"/>
                </a:cxn>
                <a:cxn ang="0">
                  <a:pos x="T6" y="T7"/>
                </a:cxn>
                <a:cxn ang="0">
                  <a:pos x="T8" y="T9"/>
                </a:cxn>
              </a:cxnLst>
              <a:rect l="0" t="0" r="r" b="b"/>
              <a:pathLst>
                <a:path w="48" h="44">
                  <a:moveTo>
                    <a:pt x="0" y="14"/>
                  </a:moveTo>
                  <a:lnTo>
                    <a:pt x="18" y="0"/>
                  </a:lnTo>
                  <a:lnTo>
                    <a:pt x="48" y="26"/>
                  </a:lnTo>
                  <a:lnTo>
                    <a:pt x="27" y="44"/>
                  </a:lnTo>
                  <a:lnTo>
                    <a:pt x="0" y="14"/>
                  </a:lnTo>
                  <a:close/>
                </a:path>
              </a:pathLst>
            </a:custGeom>
            <a:noFill/>
            <a:ln w="19050" cap="flat" cmpd="sng">
              <a:solidFill>
                <a:srgbClr val="FFFFFF">
                  <a:alpha val="35001"/>
                </a:srgbClr>
              </a:solidFill>
              <a:prstDash val="solid"/>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grpSp>
      <p:grpSp>
        <p:nvGrpSpPr>
          <p:cNvPr id="24586" name="Group 46">
            <a:extLst>
              <a:ext uri="{FF2B5EF4-FFF2-40B4-BE49-F238E27FC236}">
                <a16:creationId xmlns:a16="http://schemas.microsoft.com/office/drawing/2014/main" id="{398429AD-4F32-4225-B49C-C62ABE95B826}"/>
              </a:ext>
            </a:extLst>
          </p:cNvPr>
          <p:cNvGrpSpPr>
            <a:grpSpLocks/>
          </p:cNvGrpSpPr>
          <p:nvPr/>
        </p:nvGrpSpPr>
        <p:grpSpPr bwMode="auto">
          <a:xfrm>
            <a:off x="4978227" y="5429897"/>
            <a:ext cx="358775" cy="390525"/>
            <a:chOff x="173" y="1670"/>
            <a:chExt cx="676" cy="727"/>
          </a:xfrm>
        </p:grpSpPr>
        <p:sp>
          <p:nvSpPr>
            <p:cNvPr id="26" name="Oval 47">
              <a:extLst>
                <a:ext uri="{FF2B5EF4-FFF2-40B4-BE49-F238E27FC236}">
                  <a16:creationId xmlns:a16="http://schemas.microsoft.com/office/drawing/2014/main" id="{D704BC75-D3DC-4855-A29E-1FA9BC8C333C}"/>
                </a:ext>
              </a:extLst>
            </p:cNvPr>
            <p:cNvSpPr>
              <a:spLocks noChangeArrowheads="1"/>
            </p:cNvSpPr>
            <p:nvPr/>
          </p:nvSpPr>
          <p:spPr bwMode="gray">
            <a:xfrm>
              <a:off x="442" y="1670"/>
              <a:ext cx="111" cy="106"/>
            </a:xfrm>
            <a:prstGeom prst="ellipse">
              <a:avLst/>
            </a:prstGeom>
            <a:noFill/>
            <a:ln w="9525" algn="ctr">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27" name="Oval 48">
              <a:extLst>
                <a:ext uri="{FF2B5EF4-FFF2-40B4-BE49-F238E27FC236}">
                  <a16:creationId xmlns:a16="http://schemas.microsoft.com/office/drawing/2014/main" id="{F252F3AC-FCF7-47F9-AD6B-3DCC4D22F443}"/>
                </a:ext>
              </a:extLst>
            </p:cNvPr>
            <p:cNvSpPr>
              <a:spLocks noChangeArrowheads="1"/>
            </p:cNvSpPr>
            <p:nvPr/>
          </p:nvSpPr>
          <p:spPr bwMode="gray">
            <a:xfrm>
              <a:off x="275" y="1957"/>
              <a:ext cx="159" cy="151"/>
            </a:xfrm>
            <a:prstGeom prst="ellipse">
              <a:avLst/>
            </a:prstGeom>
            <a:noFill/>
            <a:ln w="9525" algn="ctr">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28" name="Oval 49">
              <a:extLst>
                <a:ext uri="{FF2B5EF4-FFF2-40B4-BE49-F238E27FC236}">
                  <a16:creationId xmlns:a16="http://schemas.microsoft.com/office/drawing/2014/main" id="{D3562727-2BEF-4F02-98FB-971EC8BEF29C}"/>
                </a:ext>
              </a:extLst>
            </p:cNvPr>
            <p:cNvSpPr>
              <a:spLocks noChangeArrowheads="1"/>
            </p:cNvSpPr>
            <p:nvPr/>
          </p:nvSpPr>
          <p:spPr bwMode="gray">
            <a:xfrm>
              <a:off x="571" y="1844"/>
              <a:ext cx="117" cy="112"/>
            </a:xfrm>
            <a:prstGeom prst="ellipse">
              <a:avLst/>
            </a:prstGeom>
            <a:noFill/>
            <a:ln w="9525" algn="ctr">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29" name="Oval 50">
              <a:extLst>
                <a:ext uri="{FF2B5EF4-FFF2-40B4-BE49-F238E27FC236}">
                  <a16:creationId xmlns:a16="http://schemas.microsoft.com/office/drawing/2014/main" id="{F0C837C8-9A4A-4BA8-91AA-11CCC9E21B3E}"/>
                </a:ext>
              </a:extLst>
            </p:cNvPr>
            <p:cNvSpPr>
              <a:spLocks noChangeArrowheads="1"/>
            </p:cNvSpPr>
            <p:nvPr/>
          </p:nvSpPr>
          <p:spPr bwMode="gray">
            <a:xfrm>
              <a:off x="323" y="2320"/>
              <a:ext cx="81" cy="77"/>
            </a:xfrm>
            <a:prstGeom prst="ellipse">
              <a:avLst/>
            </a:prstGeom>
            <a:noFill/>
            <a:ln w="9525" algn="ctr">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30" name="Line 51">
              <a:extLst>
                <a:ext uri="{FF2B5EF4-FFF2-40B4-BE49-F238E27FC236}">
                  <a16:creationId xmlns:a16="http://schemas.microsoft.com/office/drawing/2014/main" id="{EF98AA15-6306-4E2B-92B4-7E270DFCB8A8}"/>
                </a:ext>
              </a:extLst>
            </p:cNvPr>
            <p:cNvSpPr>
              <a:spLocks noChangeShapeType="1"/>
            </p:cNvSpPr>
            <p:nvPr/>
          </p:nvSpPr>
          <p:spPr bwMode="gray">
            <a:xfrm>
              <a:off x="355" y="2107"/>
              <a:ext cx="0" cy="213"/>
            </a:xfrm>
            <a:prstGeom prst="line">
              <a:avLst/>
            </a:prstGeom>
            <a:noFill/>
            <a:ln w="12700">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31" name="Line 52">
              <a:extLst>
                <a:ext uri="{FF2B5EF4-FFF2-40B4-BE49-F238E27FC236}">
                  <a16:creationId xmlns:a16="http://schemas.microsoft.com/office/drawing/2014/main" id="{C06266AC-AB22-466E-818F-5778CFDBDF98}"/>
                </a:ext>
              </a:extLst>
            </p:cNvPr>
            <p:cNvSpPr>
              <a:spLocks noChangeShapeType="1"/>
            </p:cNvSpPr>
            <p:nvPr/>
          </p:nvSpPr>
          <p:spPr bwMode="gray">
            <a:xfrm flipV="1">
              <a:off x="412" y="1927"/>
              <a:ext cx="176" cy="50"/>
            </a:xfrm>
            <a:prstGeom prst="line">
              <a:avLst/>
            </a:prstGeom>
            <a:noFill/>
            <a:ln w="9525">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32" name="Line 53">
              <a:extLst>
                <a:ext uri="{FF2B5EF4-FFF2-40B4-BE49-F238E27FC236}">
                  <a16:creationId xmlns:a16="http://schemas.microsoft.com/office/drawing/2014/main" id="{40BAC6CD-3F18-4609-A050-5AAC1EC2F9F7}"/>
                </a:ext>
              </a:extLst>
            </p:cNvPr>
            <p:cNvSpPr>
              <a:spLocks noChangeShapeType="1"/>
            </p:cNvSpPr>
            <p:nvPr/>
          </p:nvSpPr>
          <p:spPr bwMode="gray">
            <a:xfrm flipH="1" flipV="1">
              <a:off x="523" y="1756"/>
              <a:ext cx="69" cy="95"/>
            </a:xfrm>
            <a:prstGeom prst="line">
              <a:avLst/>
            </a:prstGeom>
            <a:noFill/>
            <a:ln w="9525">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33" name="Oval 54">
              <a:extLst>
                <a:ext uri="{FF2B5EF4-FFF2-40B4-BE49-F238E27FC236}">
                  <a16:creationId xmlns:a16="http://schemas.microsoft.com/office/drawing/2014/main" id="{82918B0F-B08B-46A6-9598-FFE457F0914F}"/>
                </a:ext>
              </a:extLst>
            </p:cNvPr>
            <p:cNvSpPr>
              <a:spLocks noChangeArrowheads="1"/>
            </p:cNvSpPr>
            <p:nvPr/>
          </p:nvSpPr>
          <p:spPr bwMode="gray">
            <a:xfrm>
              <a:off x="768" y="1768"/>
              <a:ext cx="81" cy="80"/>
            </a:xfrm>
            <a:prstGeom prst="ellipse">
              <a:avLst/>
            </a:prstGeom>
            <a:noFill/>
            <a:ln w="9525" algn="ctr">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34" name="Oval 55">
              <a:extLst>
                <a:ext uri="{FF2B5EF4-FFF2-40B4-BE49-F238E27FC236}">
                  <a16:creationId xmlns:a16="http://schemas.microsoft.com/office/drawing/2014/main" id="{558A9E27-EDDC-41F1-8763-351C62479D16}"/>
                </a:ext>
              </a:extLst>
            </p:cNvPr>
            <p:cNvSpPr>
              <a:spLocks noChangeArrowheads="1"/>
            </p:cNvSpPr>
            <p:nvPr/>
          </p:nvSpPr>
          <p:spPr bwMode="gray">
            <a:xfrm>
              <a:off x="652" y="2069"/>
              <a:ext cx="96" cy="89"/>
            </a:xfrm>
            <a:prstGeom prst="ellipse">
              <a:avLst/>
            </a:prstGeom>
            <a:noFill/>
            <a:ln w="9525" algn="ctr">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35" name="Line 56">
              <a:extLst>
                <a:ext uri="{FF2B5EF4-FFF2-40B4-BE49-F238E27FC236}">
                  <a16:creationId xmlns:a16="http://schemas.microsoft.com/office/drawing/2014/main" id="{B9F21CF2-45B3-4CA4-A9BD-45D4B13FD89E}"/>
                </a:ext>
              </a:extLst>
            </p:cNvPr>
            <p:cNvSpPr>
              <a:spLocks noChangeShapeType="1"/>
            </p:cNvSpPr>
            <p:nvPr/>
          </p:nvSpPr>
          <p:spPr bwMode="gray">
            <a:xfrm>
              <a:off x="652" y="1954"/>
              <a:ext cx="30" cy="136"/>
            </a:xfrm>
            <a:prstGeom prst="line">
              <a:avLst/>
            </a:prstGeom>
            <a:noFill/>
            <a:ln w="9525">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36" name="Line 57">
              <a:extLst>
                <a:ext uri="{FF2B5EF4-FFF2-40B4-BE49-F238E27FC236}">
                  <a16:creationId xmlns:a16="http://schemas.microsoft.com/office/drawing/2014/main" id="{D37A6210-C303-4885-935A-FB7F84BBD66A}"/>
                </a:ext>
              </a:extLst>
            </p:cNvPr>
            <p:cNvSpPr>
              <a:spLocks noChangeShapeType="1"/>
            </p:cNvSpPr>
            <p:nvPr/>
          </p:nvSpPr>
          <p:spPr bwMode="gray">
            <a:xfrm flipV="1">
              <a:off x="687" y="1803"/>
              <a:ext cx="87" cy="77"/>
            </a:xfrm>
            <a:prstGeom prst="line">
              <a:avLst/>
            </a:prstGeom>
            <a:noFill/>
            <a:ln w="9525">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37" name="Oval 58">
              <a:extLst>
                <a:ext uri="{FF2B5EF4-FFF2-40B4-BE49-F238E27FC236}">
                  <a16:creationId xmlns:a16="http://schemas.microsoft.com/office/drawing/2014/main" id="{2EFE4CF1-CF5C-42DE-A911-9ACC5879189A}"/>
                </a:ext>
              </a:extLst>
            </p:cNvPr>
            <p:cNvSpPr>
              <a:spLocks noChangeArrowheads="1"/>
            </p:cNvSpPr>
            <p:nvPr/>
          </p:nvSpPr>
          <p:spPr bwMode="gray">
            <a:xfrm>
              <a:off x="173" y="1838"/>
              <a:ext cx="81" cy="80"/>
            </a:xfrm>
            <a:prstGeom prst="ellipse">
              <a:avLst/>
            </a:prstGeom>
            <a:noFill/>
            <a:ln w="9525" algn="ctr">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38" name="Line 59">
              <a:extLst>
                <a:ext uri="{FF2B5EF4-FFF2-40B4-BE49-F238E27FC236}">
                  <a16:creationId xmlns:a16="http://schemas.microsoft.com/office/drawing/2014/main" id="{716FCD99-7B5E-4DD3-BE89-34F269EEA3DB}"/>
                </a:ext>
              </a:extLst>
            </p:cNvPr>
            <p:cNvSpPr>
              <a:spLocks noChangeShapeType="1"/>
            </p:cNvSpPr>
            <p:nvPr/>
          </p:nvSpPr>
          <p:spPr bwMode="gray">
            <a:xfrm>
              <a:off x="221" y="1909"/>
              <a:ext cx="69" cy="68"/>
            </a:xfrm>
            <a:prstGeom prst="line">
              <a:avLst/>
            </a:prstGeom>
            <a:noFill/>
            <a:ln w="9525">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39" name="Line 60">
              <a:extLst>
                <a:ext uri="{FF2B5EF4-FFF2-40B4-BE49-F238E27FC236}">
                  <a16:creationId xmlns:a16="http://schemas.microsoft.com/office/drawing/2014/main" id="{61C69285-EF62-4B3C-BFC9-F07CAE76E650}"/>
                </a:ext>
              </a:extLst>
            </p:cNvPr>
            <p:cNvSpPr>
              <a:spLocks noChangeShapeType="1"/>
            </p:cNvSpPr>
            <p:nvPr/>
          </p:nvSpPr>
          <p:spPr bwMode="gray">
            <a:xfrm flipH="1">
              <a:off x="550" y="2131"/>
              <a:ext cx="126" cy="38"/>
            </a:xfrm>
            <a:prstGeom prst="line">
              <a:avLst/>
            </a:prstGeom>
            <a:noFill/>
            <a:ln w="9525">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40" name="Oval 61">
              <a:extLst>
                <a:ext uri="{FF2B5EF4-FFF2-40B4-BE49-F238E27FC236}">
                  <a16:creationId xmlns:a16="http://schemas.microsoft.com/office/drawing/2014/main" id="{2FCE7E09-71A3-4F7D-B6FB-20FA3DEA65C8}"/>
                </a:ext>
              </a:extLst>
            </p:cNvPr>
            <p:cNvSpPr>
              <a:spLocks noChangeArrowheads="1"/>
            </p:cNvSpPr>
            <p:nvPr/>
          </p:nvSpPr>
          <p:spPr bwMode="gray">
            <a:xfrm>
              <a:off x="493" y="2134"/>
              <a:ext cx="81" cy="80"/>
            </a:xfrm>
            <a:prstGeom prst="ellipse">
              <a:avLst/>
            </a:prstGeom>
            <a:noFill/>
            <a:ln w="9525" algn="ctr">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41" name="Line 62">
              <a:extLst>
                <a:ext uri="{FF2B5EF4-FFF2-40B4-BE49-F238E27FC236}">
                  <a16:creationId xmlns:a16="http://schemas.microsoft.com/office/drawing/2014/main" id="{5F835A60-281A-48DD-ACA7-6738C5A5EB59}"/>
                </a:ext>
              </a:extLst>
            </p:cNvPr>
            <p:cNvSpPr>
              <a:spLocks noChangeShapeType="1"/>
            </p:cNvSpPr>
            <p:nvPr/>
          </p:nvSpPr>
          <p:spPr bwMode="gray">
            <a:xfrm>
              <a:off x="726" y="2146"/>
              <a:ext cx="30" cy="35"/>
            </a:xfrm>
            <a:prstGeom prst="line">
              <a:avLst/>
            </a:prstGeom>
            <a:noFill/>
            <a:ln w="9525">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42" name="Oval 63">
              <a:extLst>
                <a:ext uri="{FF2B5EF4-FFF2-40B4-BE49-F238E27FC236}">
                  <a16:creationId xmlns:a16="http://schemas.microsoft.com/office/drawing/2014/main" id="{50068C73-F4E4-41AF-B5EB-52228231DFE1}"/>
                </a:ext>
              </a:extLst>
            </p:cNvPr>
            <p:cNvSpPr>
              <a:spLocks noChangeArrowheads="1"/>
            </p:cNvSpPr>
            <p:nvPr/>
          </p:nvSpPr>
          <p:spPr bwMode="gray">
            <a:xfrm>
              <a:off x="741" y="2190"/>
              <a:ext cx="81" cy="77"/>
            </a:xfrm>
            <a:prstGeom prst="ellipse">
              <a:avLst/>
            </a:prstGeom>
            <a:noFill/>
            <a:ln w="9525" algn="ctr">
              <a:solidFill>
                <a:srgbClr val="FFFFFF">
                  <a:alpha val="70000"/>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grpSp>
      <p:sp>
        <p:nvSpPr>
          <p:cNvPr id="43" name="Rectangle 65">
            <a:extLst>
              <a:ext uri="{FF2B5EF4-FFF2-40B4-BE49-F238E27FC236}">
                <a16:creationId xmlns:a16="http://schemas.microsoft.com/office/drawing/2014/main" id="{2A55841C-F781-4C4B-8E25-647F33BC9928}"/>
              </a:ext>
            </a:extLst>
          </p:cNvPr>
          <p:cNvSpPr>
            <a:spLocks noChangeArrowheads="1"/>
          </p:cNvSpPr>
          <p:nvPr/>
        </p:nvSpPr>
        <p:spPr bwMode="auto">
          <a:xfrm>
            <a:off x="264038" y="1093659"/>
            <a:ext cx="6858289" cy="492443"/>
          </a:xfrm>
          <a:prstGeom prst="rect">
            <a:avLst/>
          </a:prstGeom>
          <a:noFill/>
          <a:ln>
            <a:noFill/>
          </a:ln>
          <a:effectLst/>
        </p:spPr>
        <p:txBody>
          <a:bodyPr wrap="none">
            <a:spAutoFit/>
          </a:bodyPr>
          <a:lstStyle/>
          <a:p>
            <a:pPr marL="637200" indent="-457200" algn="ctr" eaLnBrk="1" hangingPunct="1">
              <a:buSzPct val="70000"/>
              <a:buFont typeface="Wingdings" panose="05000000000000000000" pitchFamily="2" charset="2"/>
              <a:buChar char="u"/>
              <a:defRPr/>
            </a:pPr>
            <a:r>
              <a:rPr lang="zh-CN" altLang="en-US" sz="2600" b="1" dirty="0">
                <a:solidFill>
                  <a:srgbClr val="000000"/>
                </a:solidFill>
                <a:latin typeface="+mj-ea"/>
                <a:ea typeface="+mj-ea"/>
              </a:rPr>
              <a:t>传统优势：地下工程安全、建筑火灾安全</a:t>
            </a:r>
            <a:endParaRPr lang="en-US" altLang="zh-CN" sz="2600" b="1" dirty="0">
              <a:solidFill>
                <a:srgbClr val="000000"/>
              </a:solidFill>
              <a:latin typeface="+mj-ea"/>
              <a:ea typeface="+mj-ea"/>
            </a:endParaRPr>
          </a:p>
        </p:txBody>
      </p:sp>
      <p:grpSp>
        <p:nvGrpSpPr>
          <p:cNvPr id="72" name="组合 71">
            <a:extLst>
              <a:ext uri="{FF2B5EF4-FFF2-40B4-BE49-F238E27FC236}">
                <a16:creationId xmlns:a16="http://schemas.microsoft.com/office/drawing/2014/main" id="{9ADBB4EC-0344-4A18-850F-7D0F26BD0248}"/>
              </a:ext>
            </a:extLst>
          </p:cNvPr>
          <p:cNvGrpSpPr>
            <a:grpSpLocks/>
          </p:cNvGrpSpPr>
          <p:nvPr/>
        </p:nvGrpSpPr>
        <p:grpSpPr bwMode="auto">
          <a:xfrm rot="10800000">
            <a:off x="6804248" y="2173673"/>
            <a:ext cx="1742951" cy="3847615"/>
            <a:chOff x="7690931" y="3777486"/>
            <a:chExt cx="1368424" cy="2531834"/>
          </a:xfrm>
        </p:grpSpPr>
        <p:sp>
          <p:nvSpPr>
            <p:cNvPr id="71" name="箭头: 下 70">
              <a:extLst>
                <a:ext uri="{FF2B5EF4-FFF2-40B4-BE49-F238E27FC236}">
                  <a16:creationId xmlns:a16="http://schemas.microsoft.com/office/drawing/2014/main" id="{58A27102-F4B6-4591-BF18-49A3373DD38D}"/>
                </a:ext>
              </a:extLst>
            </p:cNvPr>
            <p:cNvSpPr/>
            <p:nvPr/>
          </p:nvSpPr>
          <p:spPr bwMode="auto">
            <a:xfrm>
              <a:off x="7690931" y="3777486"/>
              <a:ext cx="1368424" cy="2531834"/>
            </a:xfrm>
            <a:prstGeom prst="downArrow">
              <a:avLst>
                <a:gd name="adj1" fmla="val 55400"/>
                <a:gd name="adj2" fmla="val 24781"/>
              </a:avLst>
            </a:prstGeom>
            <a:solidFill>
              <a:schemeClr val="bg2"/>
            </a:solidFill>
            <a:ln>
              <a:noFill/>
            </a:ln>
            <a:effectLst>
              <a:outerShdw dist="107763" dir="2700000" algn="ctr" rotWithShape="0">
                <a:srgbClr val="808080">
                  <a:alpha val="50000"/>
                </a:srgbClr>
              </a:outerShdw>
            </a:effectLst>
          </p:spPr>
          <p:txBody>
            <a:bodyPr anchor="b"/>
            <a:lstStyle/>
            <a:p>
              <a:pPr algn="ctr">
                <a:lnSpc>
                  <a:spcPct val="150000"/>
                </a:lnSpc>
                <a:defRPr/>
              </a:pPr>
              <a:endParaRPr lang="zh-CN" altLang="en-US" sz="1600" b="1" dirty="0">
                <a:effectLst>
                  <a:outerShdw blurRad="38100" dist="38100" dir="2700000" algn="tl">
                    <a:srgbClr val="FFFFFF"/>
                  </a:outerShdw>
                </a:effectLst>
                <a:latin typeface="Times New Roman" panose="02020603050405020304" pitchFamily="18" charset="0"/>
              </a:endParaRPr>
            </a:p>
          </p:txBody>
        </p:sp>
        <p:sp>
          <p:nvSpPr>
            <p:cNvPr id="24605" name="Text Box 66">
              <a:extLst>
                <a:ext uri="{FF2B5EF4-FFF2-40B4-BE49-F238E27FC236}">
                  <a16:creationId xmlns:a16="http://schemas.microsoft.com/office/drawing/2014/main" id="{F574508D-1494-4066-89E0-C19D7B2DA96F}"/>
                </a:ext>
              </a:extLst>
            </p:cNvPr>
            <p:cNvSpPr txBox="1">
              <a:spLocks noChangeArrowheads="1"/>
            </p:cNvSpPr>
            <p:nvPr/>
          </p:nvSpPr>
          <p:spPr bwMode="gray">
            <a:xfrm rot="10800000">
              <a:off x="7866414" y="4126592"/>
              <a:ext cx="1050792" cy="1610076"/>
            </a:xfrm>
            <a:prstGeom prst="rect">
              <a:avLst/>
            </a:prstGeom>
            <a:noFill/>
            <a:ln>
              <a:noFill/>
            </a:ln>
            <a:effectLst/>
            <a:extLst>
              <a:ext uri="{909E8E84-426E-40DD-AFC4-6F175D3DCCD1}">
                <a14:hiddenFill xmlns:a14="http://schemas.microsoft.com/office/drawing/2010/main">
                  <a:gradFill rotWithShape="1">
                    <a:gsLst>
                      <a:gs pos="0">
                        <a:schemeClr val="accent2"/>
                      </a:gs>
                      <a:gs pos="100000">
                        <a:srgbClr val="F29F67"/>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spcBef>
                  <a:spcPct val="50000"/>
                </a:spcBef>
                <a:buFontTx/>
                <a:buChar char="•"/>
              </a:pPr>
              <a:r>
                <a:rPr lang="en-US" altLang="zh-CN" b="1" dirty="0">
                  <a:solidFill>
                    <a:srgbClr val="000000"/>
                  </a:solidFill>
                  <a:latin typeface="Arial" panose="020B0604020202020204" pitchFamily="34" charset="0"/>
                </a:rPr>
                <a:t>2024</a:t>
              </a:r>
            </a:p>
            <a:p>
              <a:pPr algn="ctr" eaLnBrk="1" hangingPunct="1">
                <a:spcBef>
                  <a:spcPct val="50000"/>
                </a:spcBef>
                <a:buFontTx/>
                <a:buChar char="•"/>
              </a:pPr>
              <a:r>
                <a:rPr lang="en-US" altLang="zh-CN" b="1" dirty="0">
                  <a:solidFill>
                    <a:srgbClr val="000000"/>
                  </a:solidFill>
                  <a:latin typeface="Arial" panose="020B0604020202020204" pitchFamily="34" charset="0"/>
                </a:rPr>
                <a:t>2018</a:t>
              </a:r>
            </a:p>
            <a:p>
              <a:pPr algn="ctr" eaLnBrk="1" hangingPunct="1">
                <a:spcBef>
                  <a:spcPct val="50000"/>
                </a:spcBef>
                <a:buFontTx/>
                <a:buChar char="•"/>
              </a:pPr>
              <a:r>
                <a:rPr lang="en-US" altLang="zh-CN" b="1" dirty="0">
                  <a:solidFill>
                    <a:srgbClr val="000000"/>
                  </a:solidFill>
                  <a:latin typeface="Arial" panose="020B0604020202020204" pitchFamily="34" charset="0"/>
                </a:rPr>
                <a:t> 2015</a:t>
              </a:r>
            </a:p>
            <a:p>
              <a:pPr algn="ctr" eaLnBrk="1" hangingPunct="1">
                <a:spcBef>
                  <a:spcPct val="50000"/>
                </a:spcBef>
                <a:buFontTx/>
                <a:buChar char="•"/>
              </a:pPr>
              <a:r>
                <a:rPr lang="en-US" altLang="zh-CN" b="1" dirty="0">
                  <a:solidFill>
                    <a:srgbClr val="000000"/>
                  </a:solidFill>
                  <a:latin typeface="Arial" panose="020B0604020202020204" pitchFamily="34" charset="0"/>
                </a:rPr>
                <a:t> 2013</a:t>
              </a:r>
            </a:p>
            <a:p>
              <a:pPr algn="ctr" eaLnBrk="1" hangingPunct="1">
                <a:spcBef>
                  <a:spcPct val="50000"/>
                </a:spcBef>
                <a:buFontTx/>
                <a:buChar char="•"/>
              </a:pPr>
              <a:r>
                <a:rPr lang="en-US" altLang="zh-CN" b="1" dirty="0">
                  <a:solidFill>
                    <a:srgbClr val="000000"/>
                  </a:solidFill>
                  <a:latin typeface="Arial" panose="020B0604020202020204" pitchFamily="34" charset="0"/>
                </a:rPr>
                <a:t> 2009</a:t>
              </a:r>
            </a:p>
            <a:p>
              <a:pPr algn="ctr" eaLnBrk="1" hangingPunct="1">
                <a:spcBef>
                  <a:spcPct val="50000"/>
                </a:spcBef>
                <a:buFontTx/>
                <a:buChar char="•"/>
              </a:pPr>
              <a:r>
                <a:rPr lang="en-US" altLang="zh-CN" b="1" dirty="0">
                  <a:solidFill>
                    <a:srgbClr val="000000"/>
                  </a:solidFill>
                  <a:latin typeface="Arial" panose="020B0604020202020204" pitchFamily="34" charset="0"/>
                </a:rPr>
                <a:t> 2005</a:t>
              </a:r>
            </a:p>
          </p:txBody>
        </p:sp>
      </p:grpSp>
      <p:grpSp>
        <p:nvGrpSpPr>
          <p:cNvPr id="24591" name="Group 91">
            <a:extLst>
              <a:ext uri="{FF2B5EF4-FFF2-40B4-BE49-F238E27FC236}">
                <a16:creationId xmlns:a16="http://schemas.microsoft.com/office/drawing/2014/main" id="{7544ABFA-A02F-4525-A5B2-E0DBD1F96833}"/>
              </a:ext>
            </a:extLst>
          </p:cNvPr>
          <p:cNvGrpSpPr>
            <a:grpSpLocks/>
          </p:cNvGrpSpPr>
          <p:nvPr/>
        </p:nvGrpSpPr>
        <p:grpSpPr bwMode="auto">
          <a:xfrm>
            <a:off x="4916314" y="3321697"/>
            <a:ext cx="419100" cy="358775"/>
            <a:chOff x="2640" y="3304"/>
            <a:chExt cx="294" cy="252"/>
          </a:xfrm>
        </p:grpSpPr>
        <p:sp>
          <p:nvSpPr>
            <p:cNvPr id="60" name="AutoShape 92">
              <a:extLst>
                <a:ext uri="{FF2B5EF4-FFF2-40B4-BE49-F238E27FC236}">
                  <a16:creationId xmlns:a16="http://schemas.microsoft.com/office/drawing/2014/main" id="{D0C4A7D3-A079-48D6-8DC2-74AA356F2148}"/>
                </a:ext>
              </a:extLst>
            </p:cNvPr>
            <p:cNvSpPr>
              <a:spLocks noChangeArrowheads="1"/>
            </p:cNvSpPr>
            <p:nvPr/>
          </p:nvSpPr>
          <p:spPr bwMode="gray">
            <a:xfrm>
              <a:off x="2700" y="3304"/>
              <a:ext cx="176" cy="176"/>
            </a:xfrm>
            <a:prstGeom prst="roundRect">
              <a:avLst>
                <a:gd name="adj" fmla="val 6250"/>
              </a:avLst>
            </a:prstGeom>
            <a:noFill/>
            <a:ln w="19050" algn="ctr">
              <a:solidFill>
                <a:srgbClr val="FFFFFF">
                  <a:alpha val="60001"/>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61" name="AutoShape 93">
              <a:extLst>
                <a:ext uri="{FF2B5EF4-FFF2-40B4-BE49-F238E27FC236}">
                  <a16:creationId xmlns:a16="http://schemas.microsoft.com/office/drawing/2014/main" id="{5409A5F1-7835-49D2-A04E-CA20FF994052}"/>
                </a:ext>
              </a:extLst>
            </p:cNvPr>
            <p:cNvSpPr>
              <a:spLocks noChangeArrowheads="1"/>
            </p:cNvSpPr>
            <p:nvPr/>
          </p:nvSpPr>
          <p:spPr bwMode="gray">
            <a:xfrm>
              <a:off x="2640" y="3478"/>
              <a:ext cx="294" cy="78"/>
            </a:xfrm>
            <a:prstGeom prst="roundRect">
              <a:avLst>
                <a:gd name="adj" fmla="val 16667"/>
              </a:avLst>
            </a:prstGeom>
            <a:noFill/>
            <a:ln w="19050" algn="ctr">
              <a:solidFill>
                <a:srgbClr val="FFFFFF">
                  <a:alpha val="60001"/>
                </a:srgbClr>
              </a:solidFill>
              <a:round/>
              <a:headEnd/>
              <a:tailEnd/>
            </a:ln>
            <a:effectLst/>
          </p:spPr>
          <p:txBody>
            <a:bodyPr wrap="none" anchor="ctr"/>
            <a:lstStyle/>
            <a:p>
              <a:pPr eaLnBrk="1" hangingPunct="1">
                <a:defRPr/>
              </a:pPr>
              <a:endParaRPr lang="zh-CN" altLang="en-US" b="1">
                <a:solidFill>
                  <a:srgbClr val="000000"/>
                </a:solidFill>
                <a:latin typeface="Arial" panose="020B0604020202020204" pitchFamily="34" charset="0"/>
                <a:ea typeface="+mn-ea"/>
              </a:endParaRPr>
            </a:p>
          </p:txBody>
        </p:sp>
        <p:sp>
          <p:nvSpPr>
            <p:cNvPr id="62" name="Line 94">
              <a:extLst>
                <a:ext uri="{FF2B5EF4-FFF2-40B4-BE49-F238E27FC236}">
                  <a16:creationId xmlns:a16="http://schemas.microsoft.com/office/drawing/2014/main" id="{FA0DACDF-7110-4A27-BD99-9B1EF9130F47}"/>
                </a:ext>
              </a:extLst>
            </p:cNvPr>
            <p:cNvSpPr>
              <a:spLocks noChangeShapeType="1"/>
            </p:cNvSpPr>
            <p:nvPr/>
          </p:nvSpPr>
          <p:spPr bwMode="gray">
            <a:xfrm flipH="1">
              <a:off x="2847" y="3517"/>
              <a:ext cx="45" cy="0"/>
            </a:xfrm>
            <a:prstGeom prst="line">
              <a:avLst/>
            </a:prstGeom>
            <a:noFill/>
            <a:ln w="19050">
              <a:solidFill>
                <a:srgbClr val="FFFFFF">
                  <a:alpha val="60001"/>
                </a:srgbClr>
              </a:solidFill>
              <a:round/>
              <a:headEnd/>
              <a:tailEnd/>
            </a:ln>
            <a:effectLst/>
          </p:spPr>
          <p:txBody>
            <a:bodyPr/>
            <a:lstStyle/>
            <a:p>
              <a:pPr eaLnBrk="1" hangingPunct="1">
                <a:defRPr/>
              </a:pPr>
              <a:endParaRPr lang="zh-CN" altLang="en-US" b="1">
                <a:solidFill>
                  <a:srgbClr val="000000"/>
                </a:solidFill>
                <a:latin typeface="Arial" panose="020B0604020202020204" pitchFamily="34" charset="0"/>
                <a:ea typeface="+mn-ea"/>
              </a:endParaRPr>
            </a:p>
          </p:txBody>
        </p:sp>
        <p:sp>
          <p:nvSpPr>
            <p:cNvPr id="63" name="Line 95">
              <a:extLst>
                <a:ext uri="{FF2B5EF4-FFF2-40B4-BE49-F238E27FC236}">
                  <a16:creationId xmlns:a16="http://schemas.microsoft.com/office/drawing/2014/main" id="{B9024DFE-C638-4F19-9D40-BD42C8885557}"/>
                </a:ext>
              </a:extLst>
            </p:cNvPr>
            <p:cNvSpPr>
              <a:spLocks noChangeShapeType="1"/>
            </p:cNvSpPr>
            <p:nvPr/>
          </p:nvSpPr>
          <p:spPr bwMode="gray">
            <a:xfrm flipH="1">
              <a:off x="2759" y="3359"/>
              <a:ext cx="72" cy="0"/>
            </a:xfrm>
            <a:prstGeom prst="line">
              <a:avLst/>
            </a:prstGeom>
            <a:noFill/>
            <a:ln w="19050">
              <a:solidFill>
                <a:srgbClr val="FFFFFF">
                  <a:alpha val="60001"/>
                </a:srgbClr>
              </a:solidFill>
              <a:round/>
              <a:headEnd/>
              <a:tailEnd/>
            </a:ln>
            <a:effectLst/>
          </p:spPr>
          <p:txBody>
            <a:bodyPr/>
            <a:lstStyle/>
            <a:p>
              <a:pPr eaLnBrk="1" hangingPunct="1">
                <a:defRPr/>
              </a:pPr>
              <a:endParaRPr lang="zh-CN" altLang="en-US" b="1">
                <a:solidFill>
                  <a:srgbClr val="000000"/>
                </a:solidFill>
                <a:latin typeface="Arial" panose="020B0604020202020204" pitchFamily="34" charset="0"/>
                <a:ea typeface="+mn-ea"/>
              </a:endParaRPr>
            </a:p>
          </p:txBody>
        </p:sp>
        <p:sp>
          <p:nvSpPr>
            <p:cNvPr id="64" name="Line 96">
              <a:extLst>
                <a:ext uri="{FF2B5EF4-FFF2-40B4-BE49-F238E27FC236}">
                  <a16:creationId xmlns:a16="http://schemas.microsoft.com/office/drawing/2014/main" id="{C70CFF3D-385B-4524-ACAA-468C5A12BC8B}"/>
                </a:ext>
              </a:extLst>
            </p:cNvPr>
            <p:cNvSpPr>
              <a:spLocks noChangeShapeType="1"/>
            </p:cNvSpPr>
            <p:nvPr/>
          </p:nvSpPr>
          <p:spPr bwMode="gray">
            <a:xfrm flipH="1">
              <a:off x="2787" y="3385"/>
              <a:ext cx="45" cy="0"/>
            </a:xfrm>
            <a:prstGeom prst="line">
              <a:avLst/>
            </a:prstGeom>
            <a:noFill/>
            <a:ln w="19050">
              <a:solidFill>
                <a:srgbClr val="FFFFFF">
                  <a:alpha val="60001"/>
                </a:srgbClr>
              </a:solidFill>
              <a:round/>
              <a:headEnd/>
              <a:tailEnd/>
            </a:ln>
            <a:effectLst/>
          </p:spPr>
          <p:txBody>
            <a:bodyPr/>
            <a:lstStyle/>
            <a:p>
              <a:pPr eaLnBrk="1" hangingPunct="1">
                <a:defRPr/>
              </a:pPr>
              <a:endParaRPr lang="zh-CN" altLang="en-US" b="1">
                <a:solidFill>
                  <a:srgbClr val="000000"/>
                </a:solidFill>
                <a:latin typeface="Arial" panose="020B0604020202020204" pitchFamily="34" charset="0"/>
                <a:ea typeface="+mn-ea"/>
              </a:endParaRPr>
            </a:p>
          </p:txBody>
        </p:sp>
        <p:sp>
          <p:nvSpPr>
            <p:cNvPr id="65" name="Line 97">
              <a:extLst>
                <a:ext uri="{FF2B5EF4-FFF2-40B4-BE49-F238E27FC236}">
                  <a16:creationId xmlns:a16="http://schemas.microsoft.com/office/drawing/2014/main" id="{889698D8-6931-4133-84A6-6FA981B68D9F}"/>
                </a:ext>
              </a:extLst>
            </p:cNvPr>
            <p:cNvSpPr>
              <a:spLocks noChangeShapeType="1"/>
            </p:cNvSpPr>
            <p:nvPr/>
          </p:nvSpPr>
          <p:spPr bwMode="gray">
            <a:xfrm flipH="1">
              <a:off x="2800" y="3434"/>
              <a:ext cx="31" cy="0"/>
            </a:xfrm>
            <a:prstGeom prst="line">
              <a:avLst/>
            </a:prstGeom>
            <a:noFill/>
            <a:ln w="19050">
              <a:solidFill>
                <a:srgbClr val="FFFFFF">
                  <a:alpha val="60001"/>
                </a:srgbClr>
              </a:solidFill>
              <a:round/>
              <a:headEnd/>
              <a:tailEnd/>
            </a:ln>
            <a:effectLst/>
          </p:spPr>
          <p:txBody>
            <a:bodyPr/>
            <a:lstStyle/>
            <a:p>
              <a:pPr eaLnBrk="1" hangingPunct="1">
                <a:defRPr/>
              </a:pPr>
              <a:endParaRPr lang="zh-CN" altLang="en-US" b="1">
                <a:solidFill>
                  <a:srgbClr val="000000"/>
                </a:solidFill>
                <a:latin typeface="Arial" panose="020B0604020202020204" pitchFamily="34" charset="0"/>
                <a:ea typeface="+mn-ea"/>
              </a:endParaRPr>
            </a:p>
          </p:txBody>
        </p:sp>
      </p:grpSp>
      <p:sp>
        <p:nvSpPr>
          <p:cNvPr id="24592" name="Rectangle 98">
            <a:extLst>
              <a:ext uri="{FF2B5EF4-FFF2-40B4-BE49-F238E27FC236}">
                <a16:creationId xmlns:a16="http://schemas.microsoft.com/office/drawing/2014/main" id="{1C96761C-5A51-4FF6-BCDE-B612007A4EDE}"/>
              </a:ext>
            </a:extLst>
          </p:cNvPr>
          <p:cNvSpPr>
            <a:spLocks noChangeArrowheads="1"/>
          </p:cNvSpPr>
          <p:nvPr/>
        </p:nvSpPr>
        <p:spPr bwMode="gray">
          <a:xfrm>
            <a:off x="4453958" y="4722481"/>
            <a:ext cx="1482725" cy="830997"/>
          </a:xfrm>
          <a:prstGeom prst="rect">
            <a:avLst/>
          </a:prstGeom>
          <a:noFill/>
          <a:ln>
            <a:noFill/>
          </a:ln>
          <a:effectLst/>
          <a:extLst>
            <a:ext uri="{909E8E84-426E-40DD-AFC4-6F175D3DCCD1}">
              <a14:hiddenFill xmlns:a14="http://schemas.microsoft.com/office/drawing/2010/main">
                <a:gradFill rotWithShape="1">
                  <a:gsLst>
                    <a:gs pos="0">
                      <a:schemeClr val="accent2"/>
                    </a:gs>
                    <a:gs pos="100000">
                      <a:srgbClr val="F29F67"/>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r>
              <a:rPr lang="zh-CN" altLang="en-US" sz="2400" b="1" dirty="0">
                <a:solidFill>
                  <a:srgbClr val="FEFEFE"/>
                </a:solidFill>
                <a:latin typeface="Arial" panose="020B0604020202020204" pitchFamily="34" charset="0"/>
              </a:rPr>
              <a:t>安全韧性城市</a:t>
            </a:r>
            <a:endParaRPr lang="en-US" altLang="zh-CN" sz="2400" b="1" dirty="0">
              <a:solidFill>
                <a:srgbClr val="FEFEFE"/>
              </a:solidFill>
              <a:latin typeface="Arial" panose="020B0604020202020204" pitchFamily="34" charset="0"/>
            </a:endParaRPr>
          </a:p>
        </p:txBody>
      </p:sp>
      <p:sp>
        <p:nvSpPr>
          <p:cNvPr id="24595" name="Rectangle 10">
            <a:extLst>
              <a:ext uri="{FF2B5EF4-FFF2-40B4-BE49-F238E27FC236}">
                <a16:creationId xmlns:a16="http://schemas.microsoft.com/office/drawing/2014/main" id="{709E04F6-9275-4200-AA67-BC35D887981B}"/>
              </a:ext>
            </a:extLst>
          </p:cNvPr>
          <p:cNvSpPr>
            <a:spLocks noChangeArrowheads="1"/>
          </p:cNvSpPr>
          <p:nvPr/>
        </p:nvSpPr>
        <p:spPr bwMode="gray">
          <a:xfrm>
            <a:off x="3436727" y="3664597"/>
            <a:ext cx="1317662" cy="830997"/>
          </a:xfrm>
          <a:prstGeom prst="rect">
            <a:avLst/>
          </a:prstGeom>
          <a:noFill/>
          <a:ln>
            <a:noFill/>
          </a:ln>
          <a:effectLst/>
          <a:extLst>
            <a:ext uri="{909E8E84-426E-40DD-AFC4-6F175D3DCCD1}">
              <a14:hiddenFill xmlns:a14="http://schemas.microsoft.com/office/drawing/2010/main">
                <a:gradFill rotWithShape="1">
                  <a:gsLst>
                    <a:gs pos="0">
                      <a:schemeClr val="accent2"/>
                    </a:gs>
                    <a:gs pos="100000">
                      <a:srgbClr val="F29F67"/>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r>
              <a:rPr lang="zh-CN" altLang="en-US" sz="2400" b="1" dirty="0">
                <a:solidFill>
                  <a:srgbClr val="FEFEFE"/>
                </a:solidFill>
                <a:latin typeface="Arial" panose="020B0604020202020204" pitchFamily="34" charset="0"/>
              </a:rPr>
              <a:t>新能源行业</a:t>
            </a:r>
            <a:endParaRPr lang="en-US" altLang="zh-CN" sz="2400" b="1" dirty="0">
              <a:solidFill>
                <a:srgbClr val="FEFEFE"/>
              </a:solidFill>
              <a:latin typeface="Arial" panose="020B0604020202020204" pitchFamily="34" charset="0"/>
            </a:endParaRPr>
          </a:p>
        </p:txBody>
      </p:sp>
      <p:pic>
        <p:nvPicPr>
          <p:cNvPr id="24596" name="图片 67">
            <a:extLst>
              <a:ext uri="{FF2B5EF4-FFF2-40B4-BE49-F238E27FC236}">
                <a16:creationId xmlns:a16="http://schemas.microsoft.com/office/drawing/2014/main" id="{EC72F33A-EBFB-44ED-90FF-FEFF253B0D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9514" y="4523434"/>
            <a:ext cx="18573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Freeform 466">
            <a:extLst>
              <a:ext uri="{FF2B5EF4-FFF2-40B4-BE49-F238E27FC236}">
                <a16:creationId xmlns:a16="http://schemas.microsoft.com/office/drawing/2014/main" id="{25053430-CAD3-46C9-9DAD-7DBF8C6039A5}"/>
              </a:ext>
            </a:extLst>
          </p:cNvPr>
          <p:cNvSpPr>
            <a:spLocks/>
          </p:cNvSpPr>
          <p:nvPr/>
        </p:nvSpPr>
        <p:spPr bwMode="auto">
          <a:xfrm>
            <a:off x="4143202" y="4523434"/>
            <a:ext cx="161925" cy="279400"/>
          </a:xfrm>
          <a:custGeom>
            <a:avLst/>
            <a:gdLst>
              <a:gd name="T0" fmla="*/ 4558 w 6132"/>
              <a:gd name="T1" fmla="*/ 3551 h 16980"/>
              <a:gd name="T2" fmla="*/ 4932 w 6132"/>
              <a:gd name="T3" fmla="*/ 3676 h 16980"/>
              <a:gd name="T4" fmla="*/ 5287 w 6132"/>
              <a:gd name="T5" fmla="*/ 3900 h 16980"/>
              <a:gd name="T6" fmla="*/ 5619 w 6132"/>
              <a:gd name="T7" fmla="*/ 4220 h 16980"/>
              <a:gd name="T8" fmla="*/ 5880 w 6132"/>
              <a:gd name="T9" fmla="*/ 4585 h 16980"/>
              <a:gd name="T10" fmla="*/ 6049 w 6132"/>
              <a:gd name="T11" fmla="*/ 4967 h 16980"/>
              <a:gd name="T12" fmla="*/ 6127 w 6132"/>
              <a:gd name="T13" fmla="*/ 5370 h 16980"/>
              <a:gd name="T14" fmla="*/ 6122 w 6132"/>
              <a:gd name="T15" fmla="*/ 9793 h 16980"/>
              <a:gd name="T16" fmla="*/ 6053 w 6132"/>
              <a:gd name="T17" fmla="*/ 10109 h 16980"/>
              <a:gd name="T18" fmla="*/ 5917 w 6132"/>
              <a:gd name="T19" fmla="*/ 10397 h 16980"/>
              <a:gd name="T20" fmla="*/ 5715 w 6132"/>
              <a:gd name="T21" fmla="*/ 10660 h 16980"/>
              <a:gd name="T22" fmla="*/ 5455 w 6132"/>
              <a:gd name="T23" fmla="*/ 10883 h 16980"/>
              <a:gd name="T24" fmla="*/ 5145 w 6132"/>
              <a:gd name="T25" fmla="*/ 11056 h 16980"/>
              <a:gd name="T26" fmla="*/ 4787 w 6132"/>
              <a:gd name="T27" fmla="*/ 11178 h 16980"/>
              <a:gd name="T28" fmla="*/ 1424 w 6132"/>
              <a:gd name="T29" fmla="*/ 11201 h 16980"/>
              <a:gd name="T30" fmla="*/ 1026 w 6132"/>
              <a:gd name="T31" fmla="*/ 11058 h 16980"/>
              <a:gd name="T32" fmla="*/ 719 w 6132"/>
              <a:gd name="T33" fmla="*/ 10901 h 16980"/>
              <a:gd name="T34" fmla="*/ 456 w 6132"/>
              <a:gd name="T35" fmla="*/ 10714 h 16980"/>
              <a:gd name="T36" fmla="*/ 247 w 6132"/>
              <a:gd name="T37" fmla="*/ 10503 h 16980"/>
              <a:gd name="T38" fmla="*/ 101 w 6132"/>
              <a:gd name="T39" fmla="*/ 10281 h 16980"/>
              <a:gd name="T40" fmla="*/ 19 w 6132"/>
              <a:gd name="T41" fmla="*/ 10047 h 16980"/>
              <a:gd name="T42" fmla="*/ 1 w 6132"/>
              <a:gd name="T43" fmla="*/ 5453 h 16980"/>
              <a:gd name="T44" fmla="*/ 57 w 6132"/>
              <a:gd name="T45" fmla="*/ 4978 h 16980"/>
              <a:gd name="T46" fmla="*/ 208 w 6132"/>
              <a:gd name="T47" fmla="*/ 4560 h 16980"/>
              <a:gd name="T48" fmla="*/ 453 w 6132"/>
              <a:gd name="T49" fmla="*/ 4201 h 16980"/>
              <a:gd name="T50" fmla="*/ 789 w 6132"/>
              <a:gd name="T51" fmla="*/ 3904 h 16980"/>
              <a:gd name="T52" fmla="*/ 1194 w 6132"/>
              <a:gd name="T53" fmla="*/ 3691 h 16980"/>
              <a:gd name="T54" fmla="*/ 1670 w 6132"/>
              <a:gd name="T55" fmla="*/ 3564 h 16980"/>
              <a:gd name="T56" fmla="*/ 2212 w 6132"/>
              <a:gd name="T57" fmla="*/ 3522 h 16980"/>
              <a:gd name="T58" fmla="*/ 2312 w 6132"/>
              <a:gd name="T59" fmla="*/ 3514 h 16980"/>
              <a:gd name="T60" fmla="*/ 2617 w 6132"/>
              <a:gd name="T61" fmla="*/ 3511 h 16980"/>
              <a:gd name="T62" fmla="*/ 2686 w 6132"/>
              <a:gd name="T63" fmla="*/ 3430 h 16980"/>
              <a:gd name="T64" fmla="*/ 2402 w 6132"/>
              <a:gd name="T65" fmla="*/ 3322 h 16980"/>
              <a:gd name="T66" fmla="*/ 2117 w 6132"/>
              <a:gd name="T67" fmla="*/ 3158 h 16980"/>
              <a:gd name="T68" fmla="*/ 1869 w 6132"/>
              <a:gd name="T69" fmla="*/ 2950 h 16980"/>
              <a:gd name="T70" fmla="*/ 1660 w 6132"/>
              <a:gd name="T71" fmla="*/ 2699 h 16980"/>
              <a:gd name="T72" fmla="*/ 1506 w 6132"/>
              <a:gd name="T73" fmla="*/ 2420 h 16980"/>
              <a:gd name="T74" fmla="*/ 1408 w 6132"/>
              <a:gd name="T75" fmla="*/ 2123 h 16980"/>
              <a:gd name="T76" fmla="*/ 1367 w 6132"/>
              <a:gd name="T77" fmla="*/ 1804 h 16980"/>
              <a:gd name="T78" fmla="*/ 1390 w 6132"/>
              <a:gd name="T79" fmla="*/ 1427 h 16980"/>
              <a:gd name="T80" fmla="*/ 1493 w 6132"/>
              <a:gd name="T81" fmla="*/ 1068 h 16980"/>
              <a:gd name="T82" fmla="*/ 1676 w 6132"/>
              <a:gd name="T83" fmla="*/ 742 h 16980"/>
              <a:gd name="T84" fmla="*/ 1940 w 6132"/>
              <a:gd name="T85" fmla="*/ 448 h 16980"/>
              <a:gd name="T86" fmla="*/ 2247 w 6132"/>
              <a:gd name="T87" fmla="*/ 219 h 16980"/>
              <a:gd name="T88" fmla="*/ 2588 w 6132"/>
              <a:gd name="T89" fmla="*/ 71 h 16980"/>
              <a:gd name="T90" fmla="*/ 2962 w 6132"/>
              <a:gd name="T91" fmla="*/ 4 h 16980"/>
              <a:gd name="T92" fmla="*/ 3356 w 6132"/>
              <a:gd name="T93" fmla="*/ 18 h 16980"/>
              <a:gd name="T94" fmla="*/ 3721 w 6132"/>
              <a:gd name="T95" fmla="*/ 111 h 16980"/>
              <a:gd name="T96" fmla="*/ 4053 w 6132"/>
              <a:gd name="T97" fmla="*/ 287 h 16980"/>
              <a:gd name="T98" fmla="*/ 4353 w 6132"/>
              <a:gd name="T99" fmla="*/ 542 h 16980"/>
              <a:gd name="T100" fmla="*/ 4588 w 6132"/>
              <a:gd name="T101" fmla="*/ 847 h 16980"/>
              <a:gd name="T102" fmla="*/ 4745 w 6132"/>
              <a:gd name="T103" fmla="*/ 1184 h 16980"/>
              <a:gd name="T104" fmla="*/ 4820 w 6132"/>
              <a:gd name="T105" fmla="*/ 1555 h 16980"/>
              <a:gd name="T106" fmla="*/ 4818 w 6132"/>
              <a:gd name="T107" fmla="*/ 1917 h 16980"/>
              <a:gd name="T108" fmla="*/ 4752 w 6132"/>
              <a:gd name="T109" fmla="*/ 2240 h 16980"/>
              <a:gd name="T110" fmla="*/ 4624 w 6132"/>
              <a:gd name="T111" fmla="*/ 2541 h 16980"/>
              <a:gd name="T112" fmla="*/ 4431 w 6132"/>
              <a:gd name="T113" fmla="*/ 2824 h 16980"/>
              <a:gd name="T114" fmla="*/ 4192 w 6132"/>
              <a:gd name="T115" fmla="*/ 3066 h 16980"/>
              <a:gd name="T116" fmla="*/ 3919 w 6132"/>
              <a:gd name="T117" fmla="*/ 3252 h 16980"/>
              <a:gd name="T118" fmla="*/ 3611 w 6132"/>
              <a:gd name="T119" fmla="*/ 3381 h 16980"/>
              <a:gd name="T120" fmla="*/ 3466 w 6132"/>
              <a:gd name="T121" fmla="*/ 3480 h 16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32" h="16980">
                <a:moveTo>
                  <a:pt x="3480" y="3522"/>
                </a:moveTo>
                <a:lnTo>
                  <a:pt x="4254" y="3522"/>
                </a:lnTo>
                <a:lnTo>
                  <a:pt x="4298" y="3522"/>
                </a:lnTo>
                <a:lnTo>
                  <a:pt x="4342" y="3524"/>
                </a:lnTo>
                <a:lnTo>
                  <a:pt x="4386" y="3527"/>
                </a:lnTo>
                <a:lnTo>
                  <a:pt x="4429" y="3531"/>
                </a:lnTo>
                <a:lnTo>
                  <a:pt x="4473" y="3536"/>
                </a:lnTo>
                <a:lnTo>
                  <a:pt x="4515" y="3543"/>
                </a:lnTo>
                <a:lnTo>
                  <a:pt x="4558" y="3551"/>
                </a:lnTo>
                <a:lnTo>
                  <a:pt x="4601" y="3560"/>
                </a:lnTo>
                <a:lnTo>
                  <a:pt x="4643" y="3570"/>
                </a:lnTo>
                <a:lnTo>
                  <a:pt x="4685" y="3582"/>
                </a:lnTo>
                <a:lnTo>
                  <a:pt x="4727" y="3595"/>
                </a:lnTo>
                <a:lnTo>
                  <a:pt x="4769" y="3609"/>
                </a:lnTo>
                <a:lnTo>
                  <a:pt x="4809" y="3624"/>
                </a:lnTo>
                <a:lnTo>
                  <a:pt x="4851" y="3640"/>
                </a:lnTo>
                <a:lnTo>
                  <a:pt x="4892" y="3658"/>
                </a:lnTo>
                <a:lnTo>
                  <a:pt x="4932" y="3676"/>
                </a:lnTo>
                <a:lnTo>
                  <a:pt x="4973" y="3696"/>
                </a:lnTo>
                <a:lnTo>
                  <a:pt x="5013" y="3717"/>
                </a:lnTo>
                <a:lnTo>
                  <a:pt x="5052" y="3739"/>
                </a:lnTo>
                <a:lnTo>
                  <a:pt x="5093" y="3763"/>
                </a:lnTo>
                <a:lnTo>
                  <a:pt x="5132" y="3788"/>
                </a:lnTo>
                <a:lnTo>
                  <a:pt x="5171" y="3814"/>
                </a:lnTo>
                <a:lnTo>
                  <a:pt x="5210" y="3842"/>
                </a:lnTo>
                <a:lnTo>
                  <a:pt x="5249" y="3870"/>
                </a:lnTo>
                <a:lnTo>
                  <a:pt x="5287" y="3900"/>
                </a:lnTo>
                <a:lnTo>
                  <a:pt x="5325" y="3931"/>
                </a:lnTo>
                <a:lnTo>
                  <a:pt x="5364" y="3963"/>
                </a:lnTo>
                <a:lnTo>
                  <a:pt x="5401" y="3997"/>
                </a:lnTo>
                <a:lnTo>
                  <a:pt x="5438" y="4031"/>
                </a:lnTo>
                <a:lnTo>
                  <a:pt x="5475" y="4067"/>
                </a:lnTo>
                <a:lnTo>
                  <a:pt x="5512" y="4104"/>
                </a:lnTo>
                <a:lnTo>
                  <a:pt x="5549" y="4142"/>
                </a:lnTo>
                <a:lnTo>
                  <a:pt x="5584" y="4181"/>
                </a:lnTo>
                <a:lnTo>
                  <a:pt x="5619" y="4220"/>
                </a:lnTo>
                <a:lnTo>
                  <a:pt x="5652" y="4260"/>
                </a:lnTo>
                <a:lnTo>
                  <a:pt x="5685" y="4300"/>
                </a:lnTo>
                <a:lnTo>
                  <a:pt x="5716" y="4339"/>
                </a:lnTo>
                <a:lnTo>
                  <a:pt x="5747" y="4379"/>
                </a:lnTo>
                <a:lnTo>
                  <a:pt x="5775" y="4420"/>
                </a:lnTo>
                <a:lnTo>
                  <a:pt x="5803" y="4460"/>
                </a:lnTo>
                <a:lnTo>
                  <a:pt x="5830" y="4502"/>
                </a:lnTo>
                <a:lnTo>
                  <a:pt x="5855" y="4543"/>
                </a:lnTo>
                <a:lnTo>
                  <a:pt x="5880" y="4585"/>
                </a:lnTo>
                <a:lnTo>
                  <a:pt x="5904" y="4626"/>
                </a:lnTo>
                <a:lnTo>
                  <a:pt x="5925" y="4667"/>
                </a:lnTo>
                <a:lnTo>
                  <a:pt x="5946" y="4710"/>
                </a:lnTo>
                <a:lnTo>
                  <a:pt x="5967" y="4752"/>
                </a:lnTo>
                <a:lnTo>
                  <a:pt x="5986" y="4795"/>
                </a:lnTo>
                <a:lnTo>
                  <a:pt x="6004" y="4838"/>
                </a:lnTo>
                <a:lnTo>
                  <a:pt x="6020" y="4880"/>
                </a:lnTo>
                <a:lnTo>
                  <a:pt x="6036" y="4924"/>
                </a:lnTo>
                <a:lnTo>
                  <a:pt x="6049" y="4967"/>
                </a:lnTo>
                <a:lnTo>
                  <a:pt x="6063" y="5011"/>
                </a:lnTo>
                <a:lnTo>
                  <a:pt x="6075" y="5055"/>
                </a:lnTo>
                <a:lnTo>
                  <a:pt x="6085" y="5100"/>
                </a:lnTo>
                <a:lnTo>
                  <a:pt x="6095" y="5144"/>
                </a:lnTo>
                <a:lnTo>
                  <a:pt x="6104" y="5189"/>
                </a:lnTo>
                <a:lnTo>
                  <a:pt x="6111" y="5234"/>
                </a:lnTo>
                <a:lnTo>
                  <a:pt x="6117" y="5280"/>
                </a:lnTo>
                <a:lnTo>
                  <a:pt x="6123" y="5324"/>
                </a:lnTo>
                <a:lnTo>
                  <a:pt x="6127" y="5370"/>
                </a:lnTo>
                <a:lnTo>
                  <a:pt x="6130" y="5417"/>
                </a:lnTo>
                <a:lnTo>
                  <a:pt x="6131" y="5463"/>
                </a:lnTo>
                <a:lnTo>
                  <a:pt x="6132" y="5509"/>
                </a:lnTo>
                <a:lnTo>
                  <a:pt x="6132" y="9605"/>
                </a:lnTo>
                <a:lnTo>
                  <a:pt x="6132" y="9643"/>
                </a:lnTo>
                <a:lnTo>
                  <a:pt x="6130" y="9682"/>
                </a:lnTo>
                <a:lnTo>
                  <a:pt x="6129" y="9719"/>
                </a:lnTo>
                <a:lnTo>
                  <a:pt x="6126" y="9756"/>
                </a:lnTo>
                <a:lnTo>
                  <a:pt x="6122" y="9793"/>
                </a:lnTo>
                <a:lnTo>
                  <a:pt x="6117" y="9829"/>
                </a:lnTo>
                <a:lnTo>
                  <a:pt x="6112" y="9866"/>
                </a:lnTo>
                <a:lnTo>
                  <a:pt x="6107" y="9901"/>
                </a:lnTo>
                <a:lnTo>
                  <a:pt x="6099" y="9937"/>
                </a:lnTo>
                <a:lnTo>
                  <a:pt x="6092" y="9972"/>
                </a:lnTo>
                <a:lnTo>
                  <a:pt x="6083" y="10007"/>
                </a:lnTo>
                <a:lnTo>
                  <a:pt x="6074" y="10041"/>
                </a:lnTo>
                <a:lnTo>
                  <a:pt x="6063" y="10075"/>
                </a:lnTo>
                <a:lnTo>
                  <a:pt x="6053" y="10109"/>
                </a:lnTo>
                <a:lnTo>
                  <a:pt x="6041" y="10142"/>
                </a:lnTo>
                <a:lnTo>
                  <a:pt x="6028" y="10175"/>
                </a:lnTo>
                <a:lnTo>
                  <a:pt x="6014" y="10208"/>
                </a:lnTo>
                <a:lnTo>
                  <a:pt x="6001" y="10241"/>
                </a:lnTo>
                <a:lnTo>
                  <a:pt x="5986" y="10273"/>
                </a:lnTo>
                <a:lnTo>
                  <a:pt x="5970" y="10305"/>
                </a:lnTo>
                <a:lnTo>
                  <a:pt x="5953" y="10335"/>
                </a:lnTo>
                <a:lnTo>
                  <a:pt x="5935" y="10366"/>
                </a:lnTo>
                <a:lnTo>
                  <a:pt x="5917" y="10397"/>
                </a:lnTo>
                <a:lnTo>
                  <a:pt x="5898" y="10428"/>
                </a:lnTo>
                <a:lnTo>
                  <a:pt x="5877" y="10458"/>
                </a:lnTo>
                <a:lnTo>
                  <a:pt x="5857" y="10487"/>
                </a:lnTo>
                <a:lnTo>
                  <a:pt x="5835" y="10517"/>
                </a:lnTo>
                <a:lnTo>
                  <a:pt x="5813" y="10546"/>
                </a:lnTo>
                <a:lnTo>
                  <a:pt x="5789" y="10575"/>
                </a:lnTo>
                <a:lnTo>
                  <a:pt x="5766" y="10603"/>
                </a:lnTo>
                <a:lnTo>
                  <a:pt x="5740" y="10632"/>
                </a:lnTo>
                <a:lnTo>
                  <a:pt x="5715" y="10660"/>
                </a:lnTo>
                <a:lnTo>
                  <a:pt x="5688" y="10687"/>
                </a:lnTo>
                <a:lnTo>
                  <a:pt x="5661" y="10714"/>
                </a:lnTo>
                <a:lnTo>
                  <a:pt x="5633" y="10739"/>
                </a:lnTo>
                <a:lnTo>
                  <a:pt x="5606" y="10765"/>
                </a:lnTo>
                <a:lnTo>
                  <a:pt x="5576" y="10790"/>
                </a:lnTo>
                <a:lnTo>
                  <a:pt x="5546" y="10814"/>
                </a:lnTo>
                <a:lnTo>
                  <a:pt x="5516" y="10838"/>
                </a:lnTo>
                <a:lnTo>
                  <a:pt x="5486" y="10860"/>
                </a:lnTo>
                <a:lnTo>
                  <a:pt x="5455" y="10883"/>
                </a:lnTo>
                <a:lnTo>
                  <a:pt x="5422" y="10905"/>
                </a:lnTo>
                <a:lnTo>
                  <a:pt x="5390" y="10925"/>
                </a:lnTo>
                <a:lnTo>
                  <a:pt x="5357" y="10947"/>
                </a:lnTo>
                <a:lnTo>
                  <a:pt x="5323" y="10966"/>
                </a:lnTo>
                <a:lnTo>
                  <a:pt x="5288" y="10985"/>
                </a:lnTo>
                <a:lnTo>
                  <a:pt x="5253" y="11004"/>
                </a:lnTo>
                <a:lnTo>
                  <a:pt x="5218" y="11022"/>
                </a:lnTo>
                <a:lnTo>
                  <a:pt x="5182" y="11039"/>
                </a:lnTo>
                <a:lnTo>
                  <a:pt x="5145" y="11056"/>
                </a:lnTo>
                <a:lnTo>
                  <a:pt x="5108" y="11072"/>
                </a:lnTo>
                <a:lnTo>
                  <a:pt x="5069" y="11087"/>
                </a:lnTo>
                <a:lnTo>
                  <a:pt x="5031" y="11102"/>
                </a:lnTo>
                <a:lnTo>
                  <a:pt x="4992" y="11117"/>
                </a:lnTo>
                <a:lnTo>
                  <a:pt x="4952" y="11130"/>
                </a:lnTo>
                <a:lnTo>
                  <a:pt x="4911" y="11143"/>
                </a:lnTo>
                <a:lnTo>
                  <a:pt x="4871" y="11155"/>
                </a:lnTo>
                <a:lnTo>
                  <a:pt x="4828" y="11167"/>
                </a:lnTo>
                <a:lnTo>
                  <a:pt x="4787" y="11178"/>
                </a:lnTo>
                <a:lnTo>
                  <a:pt x="4743" y="11189"/>
                </a:lnTo>
                <a:lnTo>
                  <a:pt x="4701" y="11199"/>
                </a:lnTo>
                <a:lnTo>
                  <a:pt x="4656" y="11208"/>
                </a:lnTo>
                <a:lnTo>
                  <a:pt x="4612" y="11217"/>
                </a:lnTo>
                <a:lnTo>
                  <a:pt x="4567" y="11225"/>
                </a:lnTo>
                <a:lnTo>
                  <a:pt x="4567" y="16980"/>
                </a:lnTo>
                <a:lnTo>
                  <a:pt x="1510" y="16980"/>
                </a:lnTo>
                <a:lnTo>
                  <a:pt x="1510" y="11225"/>
                </a:lnTo>
                <a:lnTo>
                  <a:pt x="1424" y="11201"/>
                </a:lnTo>
                <a:lnTo>
                  <a:pt x="1340" y="11175"/>
                </a:lnTo>
                <a:lnTo>
                  <a:pt x="1298" y="11161"/>
                </a:lnTo>
                <a:lnTo>
                  <a:pt x="1258" y="11148"/>
                </a:lnTo>
                <a:lnTo>
                  <a:pt x="1218" y="11134"/>
                </a:lnTo>
                <a:lnTo>
                  <a:pt x="1178" y="11120"/>
                </a:lnTo>
                <a:lnTo>
                  <a:pt x="1139" y="11105"/>
                </a:lnTo>
                <a:lnTo>
                  <a:pt x="1101" y="11089"/>
                </a:lnTo>
                <a:lnTo>
                  <a:pt x="1064" y="11074"/>
                </a:lnTo>
                <a:lnTo>
                  <a:pt x="1026" y="11058"/>
                </a:lnTo>
                <a:lnTo>
                  <a:pt x="990" y="11042"/>
                </a:lnTo>
                <a:lnTo>
                  <a:pt x="954" y="11025"/>
                </a:lnTo>
                <a:lnTo>
                  <a:pt x="918" y="11009"/>
                </a:lnTo>
                <a:lnTo>
                  <a:pt x="884" y="10991"/>
                </a:lnTo>
                <a:lnTo>
                  <a:pt x="849" y="10974"/>
                </a:lnTo>
                <a:lnTo>
                  <a:pt x="816" y="10956"/>
                </a:lnTo>
                <a:lnTo>
                  <a:pt x="782" y="10938"/>
                </a:lnTo>
                <a:lnTo>
                  <a:pt x="750" y="10920"/>
                </a:lnTo>
                <a:lnTo>
                  <a:pt x="719" y="10901"/>
                </a:lnTo>
                <a:lnTo>
                  <a:pt x="687" y="10882"/>
                </a:lnTo>
                <a:lnTo>
                  <a:pt x="656" y="10862"/>
                </a:lnTo>
                <a:lnTo>
                  <a:pt x="626" y="10841"/>
                </a:lnTo>
                <a:lnTo>
                  <a:pt x="596" y="10821"/>
                </a:lnTo>
                <a:lnTo>
                  <a:pt x="567" y="10801"/>
                </a:lnTo>
                <a:lnTo>
                  <a:pt x="539" y="10780"/>
                </a:lnTo>
                <a:lnTo>
                  <a:pt x="510" y="10758"/>
                </a:lnTo>
                <a:lnTo>
                  <a:pt x="484" y="10736"/>
                </a:lnTo>
                <a:lnTo>
                  <a:pt x="456" y="10714"/>
                </a:lnTo>
                <a:lnTo>
                  <a:pt x="431" y="10691"/>
                </a:lnTo>
                <a:lnTo>
                  <a:pt x="405" y="10668"/>
                </a:lnTo>
                <a:lnTo>
                  <a:pt x="380" y="10646"/>
                </a:lnTo>
                <a:lnTo>
                  <a:pt x="355" y="10622"/>
                </a:lnTo>
                <a:lnTo>
                  <a:pt x="332" y="10599"/>
                </a:lnTo>
                <a:lnTo>
                  <a:pt x="310" y="10576"/>
                </a:lnTo>
                <a:lnTo>
                  <a:pt x="289" y="10551"/>
                </a:lnTo>
                <a:lnTo>
                  <a:pt x="267" y="10528"/>
                </a:lnTo>
                <a:lnTo>
                  <a:pt x="247" y="10503"/>
                </a:lnTo>
                <a:lnTo>
                  <a:pt x="228" y="10480"/>
                </a:lnTo>
                <a:lnTo>
                  <a:pt x="209" y="10455"/>
                </a:lnTo>
                <a:lnTo>
                  <a:pt x="191" y="10431"/>
                </a:lnTo>
                <a:lnTo>
                  <a:pt x="174" y="10407"/>
                </a:lnTo>
                <a:lnTo>
                  <a:pt x="158" y="10382"/>
                </a:lnTo>
                <a:lnTo>
                  <a:pt x="142" y="10357"/>
                </a:lnTo>
                <a:lnTo>
                  <a:pt x="128" y="10332"/>
                </a:lnTo>
                <a:lnTo>
                  <a:pt x="114" y="10307"/>
                </a:lnTo>
                <a:lnTo>
                  <a:pt x="101" y="10281"/>
                </a:lnTo>
                <a:lnTo>
                  <a:pt x="89" y="10256"/>
                </a:lnTo>
                <a:lnTo>
                  <a:pt x="77" y="10230"/>
                </a:lnTo>
                <a:lnTo>
                  <a:pt x="67" y="10205"/>
                </a:lnTo>
                <a:lnTo>
                  <a:pt x="57" y="10179"/>
                </a:lnTo>
                <a:lnTo>
                  <a:pt x="48" y="10153"/>
                </a:lnTo>
                <a:lnTo>
                  <a:pt x="39" y="10127"/>
                </a:lnTo>
                <a:lnTo>
                  <a:pt x="32" y="10100"/>
                </a:lnTo>
                <a:lnTo>
                  <a:pt x="25" y="10074"/>
                </a:lnTo>
                <a:lnTo>
                  <a:pt x="19" y="10047"/>
                </a:lnTo>
                <a:lnTo>
                  <a:pt x="14" y="10021"/>
                </a:lnTo>
                <a:lnTo>
                  <a:pt x="9" y="9994"/>
                </a:lnTo>
                <a:lnTo>
                  <a:pt x="6" y="9967"/>
                </a:lnTo>
                <a:lnTo>
                  <a:pt x="3" y="9940"/>
                </a:lnTo>
                <a:lnTo>
                  <a:pt x="1" y="9912"/>
                </a:lnTo>
                <a:lnTo>
                  <a:pt x="0" y="9885"/>
                </a:lnTo>
                <a:lnTo>
                  <a:pt x="0" y="9857"/>
                </a:lnTo>
                <a:lnTo>
                  <a:pt x="0" y="5509"/>
                </a:lnTo>
                <a:lnTo>
                  <a:pt x="1" y="5453"/>
                </a:lnTo>
                <a:lnTo>
                  <a:pt x="2" y="5398"/>
                </a:lnTo>
                <a:lnTo>
                  <a:pt x="5" y="5342"/>
                </a:lnTo>
                <a:lnTo>
                  <a:pt x="9" y="5288"/>
                </a:lnTo>
                <a:lnTo>
                  <a:pt x="15" y="5235"/>
                </a:lnTo>
                <a:lnTo>
                  <a:pt x="21" y="5182"/>
                </a:lnTo>
                <a:lnTo>
                  <a:pt x="28" y="5130"/>
                </a:lnTo>
                <a:lnTo>
                  <a:pt x="37" y="5079"/>
                </a:lnTo>
                <a:lnTo>
                  <a:pt x="47" y="5028"/>
                </a:lnTo>
                <a:lnTo>
                  <a:pt x="57" y="4978"/>
                </a:lnTo>
                <a:lnTo>
                  <a:pt x="70" y="4929"/>
                </a:lnTo>
                <a:lnTo>
                  <a:pt x="83" y="4880"/>
                </a:lnTo>
                <a:lnTo>
                  <a:pt x="97" y="4832"/>
                </a:lnTo>
                <a:lnTo>
                  <a:pt x="112" y="4785"/>
                </a:lnTo>
                <a:lnTo>
                  <a:pt x="129" y="4739"/>
                </a:lnTo>
                <a:lnTo>
                  <a:pt x="147" y="4693"/>
                </a:lnTo>
                <a:lnTo>
                  <a:pt x="166" y="4648"/>
                </a:lnTo>
                <a:lnTo>
                  <a:pt x="187" y="4604"/>
                </a:lnTo>
                <a:lnTo>
                  <a:pt x="208" y="4560"/>
                </a:lnTo>
                <a:lnTo>
                  <a:pt x="230" y="4518"/>
                </a:lnTo>
                <a:lnTo>
                  <a:pt x="255" y="4476"/>
                </a:lnTo>
                <a:lnTo>
                  <a:pt x="279" y="4435"/>
                </a:lnTo>
                <a:lnTo>
                  <a:pt x="306" y="4393"/>
                </a:lnTo>
                <a:lnTo>
                  <a:pt x="332" y="4354"/>
                </a:lnTo>
                <a:lnTo>
                  <a:pt x="361" y="4315"/>
                </a:lnTo>
                <a:lnTo>
                  <a:pt x="391" y="4275"/>
                </a:lnTo>
                <a:lnTo>
                  <a:pt x="421" y="4238"/>
                </a:lnTo>
                <a:lnTo>
                  <a:pt x="453" y="4201"/>
                </a:lnTo>
                <a:lnTo>
                  <a:pt x="486" y="4165"/>
                </a:lnTo>
                <a:lnTo>
                  <a:pt x="520" y="4129"/>
                </a:lnTo>
                <a:lnTo>
                  <a:pt x="556" y="4093"/>
                </a:lnTo>
                <a:lnTo>
                  <a:pt x="592" y="4059"/>
                </a:lnTo>
                <a:lnTo>
                  <a:pt x="629" y="4025"/>
                </a:lnTo>
                <a:lnTo>
                  <a:pt x="668" y="3994"/>
                </a:lnTo>
                <a:lnTo>
                  <a:pt x="707" y="3963"/>
                </a:lnTo>
                <a:lnTo>
                  <a:pt x="747" y="3933"/>
                </a:lnTo>
                <a:lnTo>
                  <a:pt x="789" y="3904"/>
                </a:lnTo>
                <a:lnTo>
                  <a:pt x="830" y="3876"/>
                </a:lnTo>
                <a:lnTo>
                  <a:pt x="873" y="3849"/>
                </a:lnTo>
                <a:lnTo>
                  <a:pt x="916" y="3823"/>
                </a:lnTo>
                <a:lnTo>
                  <a:pt x="961" y="3799"/>
                </a:lnTo>
                <a:lnTo>
                  <a:pt x="1005" y="3775"/>
                </a:lnTo>
                <a:lnTo>
                  <a:pt x="1052" y="3752"/>
                </a:lnTo>
                <a:lnTo>
                  <a:pt x="1099" y="3731"/>
                </a:lnTo>
                <a:lnTo>
                  <a:pt x="1146" y="3711"/>
                </a:lnTo>
                <a:lnTo>
                  <a:pt x="1194" y="3691"/>
                </a:lnTo>
                <a:lnTo>
                  <a:pt x="1244" y="3672"/>
                </a:lnTo>
                <a:lnTo>
                  <a:pt x="1294" y="3655"/>
                </a:lnTo>
                <a:lnTo>
                  <a:pt x="1345" y="3640"/>
                </a:lnTo>
                <a:lnTo>
                  <a:pt x="1397" y="3624"/>
                </a:lnTo>
                <a:lnTo>
                  <a:pt x="1450" y="3610"/>
                </a:lnTo>
                <a:lnTo>
                  <a:pt x="1503" y="3597"/>
                </a:lnTo>
                <a:lnTo>
                  <a:pt x="1558" y="3584"/>
                </a:lnTo>
                <a:lnTo>
                  <a:pt x="1614" y="3574"/>
                </a:lnTo>
                <a:lnTo>
                  <a:pt x="1670" y="3564"/>
                </a:lnTo>
                <a:lnTo>
                  <a:pt x="1726" y="3554"/>
                </a:lnTo>
                <a:lnTo>
                  <a:pt x="1785" y="3547"/>
                </a:lnTo>
                <a:lnTo>
                  <a:pt x="1843" y="3540"/>
                </a:lnTo>
                <a:lnTo>
                  <a:pt x="1902" y="3534"/>
                </a:lnTo>
                <a:lnTo>
                  <a:pt x="1963" y="3530"/>
                </a:lnTo>
                <a:lnTo>
                  <a:pt x="2024" y="3526"/>
                </a:lnTo>
                <a:lnTo>
                  <a:pt x="2086" y="3524"/>
                </a:lnTo>
                <a:lnTo>
                  <a:pt x="2149" y="3522"/>
                </a:lnTo>
                <a:lnTo>
                  <a:pt x="2212" y="3522"/>
                </a:lnTo>
                <a:lnTo>
                  <a:pt x="2218" y="3517"/>
                </a:lnTo>
                <a:lnTo>
                  <a:pt x="2224" y="3514"/>
                </a:lnTo>
                <a:lnTo>
                  <a:pt x="2230" y="3513"/>
                </a:lnTo>
                <a:lnTo>
                  <a:pt x="2237" y="3512"/>
                </a:lnTo>
                <a:lnTo>
                  <a:pt x="2243" y="3512"/>
                </a:lnTo>
                <a:lnTo>
                  <a:pt x="2251" y="3512"/>
                </a:lnTo>
                <a:lnTo>
                  <a:pt x="2261" y="3512"/>
                </a:lnTo>
                <a:lnTo>
                  <a:pt x="2274" y="3512"/>
                </a:lnTo>
                <a:lnTo>
                  <a:pt x="2312" y="3514"/>
                </a:lnTo>
                <a:lnTo>
                  <a:pt x="2353" y="3516"/>
                </a:lnTo>
                <a:lnTo>
                  <a:pt x="2393" y="3517"/>
                </a:lnTo>
                <a:lnTo>
                  <a:pt x="2435" y="3519"/>
                </a:lnTo>
                <a:lnTo>
                  <a:pt x="2479" y="3520"/>
                </a:lnTo>
                <a:lnTo>
                  <a:pt x="2522" y="3520"/>
                </a:lnTo>
                <a:lnTo>
                  <a:pt x="2568" y="3522"/>
                </a:lnTo>
                <a:lnTo>
                  <a:pt x="2615" y="3522"/>
                </a:lnTo>
                <a:lnTo>
                  <a:pt x="2616" y="3516"/>
                </a:lnTo>
                <a:lnTo>
                  <a:pt x="2617" y="3511"/>
                </a:lnTo>
                <a:lnTo>
                  <a:pt x="2620" y="3505"/>
                </a:lnTo>
                <a:lnTo>
                  <a:pt x="2623" y="3498"/>
                </a:lnTo>
                <a:lnTo>
                  <a:pt x="2634" y="3483"/>
                </a:lnTo>
                <a:lnTo>
                  <a:pt x="2649" y="3466"/>
                </a:lnTo>
                <a:lnTo>
                  <a:pt x="2663" y="3450"/>
                </a:lnTo>
                <a:lnTo>
                  <a:pt x="2674" y="3439"/>
                </a:lnTo>
                <a:lnTo>
                  <a:pt x="2678" y="3434"/>
                </a:lnTo>
                <a:lnTo>
                  <a:pt x="2683" y="3431"/>
                </a:lnTo>
                <a:lnTo>
                  <a:pt x="2686" y="3430"/>
                </a:lnTo>
                <a:lnTo>
                  <a:pt x="2688" y="3429"/>
                </a:lnTo>
                <a:lnTo>
                  <a:pt x="2651" y="3417"/>
                </a:lnTo>
                <a:lnTo>
                  <a:pt x="2614" y="3406"/>
                </a:lnTo>
                <a:lnTo>
                  <a:pt x="2578" y="3393"/>
                </a:lnTo>
                <a:lnTo>
                  <a:pt x="2542" y="3380"/>
                </a:lnTo>
                <a:lnTo>
                  <a:pt x="2506" y="3366"/>
                </a:lnTo>
                <a:lnTo>
                  <a:pt x="2471" y="3351"/>
                </a:lnTo>
                <a:lnTo>
                  <a:pt x="2436" y="3337"/>
                </a:lnTo>
                <a:lnTo>
                  <a:pt x="2402" y="3322"/>
                </a:lnTo>
                <a:lnTo>
                  <a:pt x="2368" y="3306"/>
                </a:lnTo>
                <a:lnTo>
                  <a:pt x="2336" y="3289"/>
                </a:lnTo>
                <a:lnTo>
                  <a:pt x="2303" y="3272"/>
                </a:lnTo>
                <a:lnTo>
                  <a:pt x="2271" y="3255"/>
                </a:lnTo>
                <a:lnTo>
                  <a:pt x="2239" y="3237"/>
                </a:lnTo>
                <a:lnTo>
                  <a:pt x="2208" y="3218"/>
                </a:lnTo>
                <a:lnTo>
                  <a:pt x="2177" y="3198"/>
                </a:lnTo>
                <a:lnTo>
                  <a:pt x="2147" y="3178"/>
                </a:lnTo>
                <a:lnTo>
                  <a:pt x="2117" y="3158"/>
                </a:lnTo>
                <a:lnTo>
                  <a:pt x="2087" y="3137"/>
                </a:lnTo>
                <a:lnTo>
                  <a:pt x="2058" y="3115"/>
                </a:lnTo>
                <a:lnTo>
                  <a:pt x="2030" y="3093"/>
                </a:lnTo>
                <a:lnTo>
                  <a:pt x="2002" y="3071"/>
                </a:lnTo>
                <a:lnTo>
                  <a:pt x="1975" y="3047"/>
                </a:lnTo>
                <a:lnTo>
                  <a:pt x="1948" y="3024"/>
                </a:lnTo>
                <a:lnTo>
                  <a:pt x="1921" y="3000"/>
                </a:lnTo>
                <a:lnTo>
                  <a:pt x="1895" y="2975"/>
                </a:lnTo>
                <a:lnTo>
                  <a:pt x="1869" y="2950"/>
                </a:lnTo>
                <a:lnTo>
                  <a:pt x="1844" y="2924"/>
                </a:lnTo>
                <a:lnTo>
                  <a:pt x="1820" y="2898"/>
                </a:lnTo>
                <a:lnTo>
                  <a:pt x="1795" y="2871"/>
                </a:lnTo>
                <a:lnTo>
                  <a:pt x="1771" y="2843"/>
                </a:lnTo>
                <a:lnTo>
                  <a:pt x="1747" y="2816"/>
                </a:lnTo>
                <a:lnTo>
                  <a:pt x="1725" y="2787"/>
                </a:lnTo>
                <a:lnTo>
                  <a:pt x="1703" y="2757"/>
                </a:lnTo>
                <a:lnTo>
                  <a:pt x="1682" y="2729"/>
                </a:lnTo>
                <a:lnTo>
                  <a:pt x="1660" y="2699"/>
                </a:lnTo>
                <a:lnTo>
                  <a:pt x="1640" y="2669"/>
                </a:lnTo>
                <a:lnTo>
                  <a:pt x="1621" y="2638"/>
                </a:lnTo>
                <a:lnTo>
                  <a:pt x="1603" y="2608"/>
                </a:lnTo>
                <a:lnTo>
                  <a:pt x="1585" y="2578"/>
                </a:lnTo>
                <a:lnTo>
                  <a:pt x="1568" y="2547"/>
                </a:lnTo>
                <a:lnTo>
                  <a:pt x="1551" y="2516"/>
                </a:lnTo>
                <a:lnTo>
                  <a:pt x="1535" y="2484"/>
                </a:lnTo>
                <a:lnTo>
                  <a:pt x="1520" y="2452"/>
                </a:lnTo>
                <a:lnTo>
                  <a:pt x="1506" y="2420"/>
                </a:lnTo>
                <a:lnTo>
                  <a:pt x="1493" y="2388"/>
                </a:lnTo>
                <a:lnTo>
                  <a:pt x="1479" y="2356"/>
                </a:lnTo>
                <a:lnTo>
                  <a:pt x="1467" y="2324"/>
                </a:lnTo>
                <a:lnTo>
                  <a:pt x="1455" y="2291"/>
                </a:lnTo>
                <a:lnTo>
                  <a:pt x="1445" y="2258"/>
                </a:lnTo>
                <a:lnTo>
                  <a:pt x="1434" y="2225"/>
                </a:lnTo>
                <a:lnTo>
                  <a:pt x="1425" y="2191"/>
                </a:lnTo>
                <a:lnTo>
                  <a:pt x="1416" y="2157"/>
                </a:lnTo>
                <a:lnTo>
                  <a:pt x="1408" y="2123"/>
                </a:lnTo>
                <a:lnTo>
                  <a:pt x="1400" y="2089"/>
                </a:lnTo>
                <a:lnTo>
                  <a:pt x="1394" y="2054"/>
                </a:lnTo>
                <a:lnTo>
                  <a:pt x="1389" y="2018"/>
                </a:lnTo>
                <a:lnTo>
                  <a:pt x="1383" y="1983"/>
                </a:lnTo>
                <a:lnTo>
                  <a:pt x="1378" y="1948"/>
                </a:lnTo>
                <a:lnTo>
                  <a:pt x="1375" y="1912"/>
                </a:lnTo>
                <a:lnTo>
                  <a:pt x="1372" y="1876"/>
                </a:lnTo>
                <a:lnTo>
                  <a:pt x="1368" y="1840"/>
                </a:lnTo>
                <a:lnTo>
                  <a:pt x="1367" y="1804"/>
                </a:lnTo>
                <a:lnTo>
                  <a:pt x="1366" y="1767"/>
                </a:lnTo>
                <a:lnTo>
                  <a:pt x="1365" y="1729"/>
                </a:lnTo>
                <a:lnTo>
                  <a:pt x="1366" y="1686"/>
                </a:lnTo>
                <a:lnTo>
                  <a:pt x="1367" y="1641"/>
                </a:lnTo>
                <a:lnTo>
                  <a:pt x="1370" y="1598"/>
                </a:lnTo>
                <a:lnTo>
                  <a:pt x="1374" y="1555"/>
                </a:lnTo>
                <a:lnTo>
                  <a:pt x="1378" y="1511"/>
                </a:lnTo>
                <a:lnTo>
                  <a:pt x="1383" y="1469"/>
                </a:lnTo>
                <a:lnTo>
                  <a:pt x="1390" y="1427"/>
                </a:lnTo>
                <a:lnTo>
                  <a:pt x="1397" y="1386"/>
                </a:lnTo>
                <a:lnTo>
                  <a:pt x="1405" y="1345"/>
                </a:lnTo>
                <a:lnTo>
                  <a:pt x="1415" y="1304"/>
                </a:lnTo>
                <a:lnTo>
                  <a:pt x="1426" y="1264"/>
                </a:lnTo>
                <a:lnTo>
                  <a:pt x="1437" y="1223"/>
                </a:lnTo>
                <a:lnTo>
                  <a:pt x="1449" y="1184"/>
                </a:lnTo>
                <a:lnTo>
                  <a:pt x="1463" y="1145"/>
                </a:lnTo>
                <a:lnTo>
                  <a:pt x="1477" y="1106"/>
                </a:lnTo>
                <a:lnTo>
                  <a:pt x="1493" y="1068"/>
                </a:lnTo>
                <a:lnTo>
                  <a:pt x="1508" y="1030"/>
                </a:lnTo>
                <a:lnTo>
                  <a:pt x="1527" y="993"/>
                </a:lnTo>
                <a:lnTo>
                  <a:pt x="1545" y="955"/>
                </a:lnTo>
                <a:lnTo>
                  <a:pt x="1564" y="919"/>
                </a:lnTo>
                <a:lnTo>
                  <a:pt x="1585" y="883"/>
                </a:lnTo>
                <a:lnTo>
                  <a:pt x="1606" y="847"/>
                </a:lnTo>
                <a:lnTo>
                  <a:pt x="1628" y="811"/>
                </a:lnTo>
                <a:lnTo>
                  <a:pt x="1652" y="776"/>
                </a:lnTo>
                <a:lnTo>
                  <a:pt x="1676" y="742"/>
                </a:lnTo>
                <a:lnTo>
                  <a:pt x="1702" y="708"/>
                </a:lnTo>
                <a:lnTo>
                  <a:pt x="1728" y="674"/>
                </a:lnTo>
                <a:lnTo>
                  <a:pt x="1756" y="640"/>
                </a:lnTo>
                <a:lnTo>
                  <a:pt x="1783" y="607"/>
                </a:lnTo>
                <a:lnTo>
                  <a:pt x="1813" y="574"/>
                </a:lnTo>
                <a:lnTo>
                  <a:pt x="1844" y="542"/>
                </a:lnTo>
                <a:lnTo>
                  <a:pt x="1875" y="510"/>
                </a:lnTo>
                <a:lnTo>
                  <a:pt x="1907" y="478"/>
                </a:lnTo>
                <a:lnTo>
                  <a:pt x="1940" y="448"/>
                </a:lnTo>
                <a:lnTo>
                  <a:pt x="1971" y="419"/>
                </a:lnTo>
                <a:lnTo>
                  <a:pt x="2005" y="390"/>
                </a:lnTo>
                <a:lnTo>
                  <a:pt x="2038" y="362"/>
                </a:lnTo>
                <a:lnTo>
                  <a:pt x="2072" y="336"/>
                </a:lnTo>
                <a:lnTo>
                  <a:pt x="2106" y="311"/>
                </a:lnTo>
                <a:lnTo>
                  <a:pt x="2141" y="287"/>
                </a:lnTo>
                <a:lnTo>
                  <a:pt x="2176" y="263"/>
                </a:lnTo>
                <a:lnTo>
                  <a:pt x="2211" y="240"/>
                </a:lnTo>
                <a:lnTo>
                  <a:pt x="2247" y="219"/>
                </a:lnTo>
                <a:lnTo>
                  <a:pt x="2284" y="199"/>
                </a:lnTo>
                <a:lnTo>
                  <a:pt x="2320" y="179"/>
                </a:lnTo>
                <a:lnTo>
                  <a:pt x="2357" y="160"/>
                </a:lnTo>
                <a:lnTo>
                  <a:pt x="2395" y="143"/>
                </a:lnTo>
                <a:lnTo>
                  <a:pt x="2432" y="127"/>
                </a:lnTo>
                <a:lnTo>
                  <a:pt x="2470" y="111"/>
                </a:lnTo>
                <a:lnTo>
                  <a:pt x="2510" y="98"/>
                </a:lnTo>
                <a:lnTo>
                  <a:pt x="2549" y="84"/>
                </a:lnTo>
                <a:lnTo>
                  <a:pt x="2588" y="71"/>
                </a:lnTo>
                <a:lnTo>
                  <a:pt x="2628" y="60"/>
                </a:lnTo>
                <a:lnTo>
                  <a:pt x="2668" y="50"/>
                </a:lnTo>
                <a:lnTo>
                  <a:pt x="2709" y="40"/>
                </a:lnTo>
                <a:lnTo>
                  <a:pt x="2750" y="32"/>
                </a:lnTo>
                <a:lnTo>
                  <a:pt x="2791" y="24"/>
                </a:lnTo>
                <a:lnTo>
                  <a:pt x="2833" y="18"/>
                </a:lnTo>
                <a:lnTo>
                  <a:pt x="2876" y="13"/>
                </a:lnTo>
                <a:lnTo>
                  <a:pt x="2918" y="7"/>
                </a:lnTo>
                <a:lnTo>
                  <a:pt x="2962" y="4"/>
                </a:lnTo>
                <a:lnTo>
                  <a:pt x="3005" y="2"/>
                </a:lnTo>
                <a:lnTo>
                  <a:pt x="3049" y="1"/>
                </a:lnTo>
                <a:lnTo>
                  <a:pt x="3094" y="0"/>
                </a:lnTo>
                <a:lnTo>
                  <a:pt x="3138" y="1"/>
                </a:lnTo>
                <a:lnTo>
                  <a:pt x="3183" y="2"/>
                </a:lnTo>
                <a:lnTo>
                  <a:pt x="3226" y="4"/>
                </a:lnTo>
                <a:lnTo>
                  <a:pt x="3270" y="7"/>
                </a:lnTo>
                <a:lnTo>
                  <a:pt x="3312" y="13"/>
                </a:lnTo>
                <a:lnTo>
                  <a:pt x="3356" y="18"/>
                </a:lnTo>
                <a:lnTo>
                  <a:pt x="3397" y="24"/>
                </a:lnTo>
                <a:lnTo>
                  <a:pt x="3440" y="32"/>
                </a:lnTo>
                <a:lnTo>
                  <a:pt x="3481" y="40"/>
                </a:lnTo>
                <a:lnTo>
                  <a:pt x="3521" y="50"/>
                </a:lnTo>
                <a:lnTo>
                  <a:pt x="3563" y="60"/>
                </a:lnTo>
                <a:lnTo>
                  <a:pt x="3602" y="71"/>
                </a:lnTo>
                <a:lnTo>
                  <a:pt x="3643" y="84"/>
                </a:lnTo>
                <a:lnTo>
                  <a:pt x="3682" y="98"/>
                </a:lnTo>
                <a:lnTo>
                  <a:pt x="3721" y="111"/>
                </a:lnTo>
                <a:lnTo>
                  <a:pt x="3759" y="127"/>
                </a:lnTo>
                <a:lnTo>
                  <a:pt x="3798" y="143"/>
                </a:lnTo>
                <a:lnTo>
                  <a:pt x="3835" y="160"/>
                </a:lnTo>
                <a:lnTo>
                  <a:pt x="3873" y="179"/>
                </a:lnTo>
                <a:lnTo>
                  <a:pt x="3909" y="199"/>
                </a:lnTo>
                <a:lnTo>
                  <a:pt x="3946" y="219"/>
                </a:lnTo>
                <a:lnTo>
                  <a:pt x="3982" y="240"/>
                </a:lnTo>
                <a:lnTo>
                  <a:pt x="4017" y="263"/>
                </a:lnTo>
                <a:lnTo>
                  <a:pt x="4053" y="287"/>
                </a:lnTo>
                <a:lnTo>
                  <a:pt x="4088" y="311"/>
                </a:lnTo>
                <a:lnTo>
                  <a:pt x="4122" y="336"/>
                </a:lnTo>
                <a:lnTo>
                  <a:pt x="4156" y="362"/>
                </a:lnTo>
                <a:lnTo>
                  <a:pt x="4190" y="390"/>
                </a:lnTo>
                <a:lnTo>
                  <a:pt x="4223" y="419"/>
                </a:lnTo>
                <a:lnTo>
                  <a:pt x="4256" y="448"/>
                </a:lnTo>
                <a:lnTo>
                  <a:pt x="4289" y="478"/>
                </a:lnTo>
                <a:lnTo>
                  <a:pt x="4321" y="510"/>
                </a:lnTo>
                <a:lnTo>
                  <a:pt x="4353" y="542"/>
                </a:lnTo>
                <a:lnTo>
                  <a:pt x="4383" y="574"/>
                </a:lnTo>
                <a:lnTo>
                  <a:pt x="4412" y="607"/>
                </a:lnTo>
                <a:lnTo>
                  <a:pt x="4440" y="640"/>
                </a:lnTo>
                <a:lnTo>
                  <a:pt x="4467" y="674"/>
                </a:lnTo>
                <a:lnTo>
                  <a:pt x="4493" y="708"/>
                </a:lnTo>
                <a:lnTo>
                  <a:pt x="4518" y="742"/>
                </a:lnTo>
                <a:lnTo>
                  <a:pt x="4543" y="776"/>
                </a:lnTo>
                <a:lnTo>
                  <a:pt x="4566" y="811"/>
                </a:lnTo>
                <a:lnTo>
                  <a:pt x="4588" y="847"/>
                </a:lnTo>
                <a:lnTo>
                  <a:pt x="4610" y="883"/>
                </a:lnTo>
                <a:lnTo>
                  <a:pt x="4630" y="919"/>
                </a:lnTo>
                <a:lnTo>
                  <a:pt x="4649" y="955"/>
                </a:lnTo>
                <a:lnTo>
                  <a:pt x="4667" y="993"/>
                </a:lnTo>
                <a:lnTo>
                  <a:pt x="4685" y="1030"/>
                </a:lnTo>
                <a:lnTo>
                  <a:pt x="4701" y="1068"/>
                </a:lnTo>
                <a:lnTo>
                  <a:pt x="4716" y="1106"/>
                </a:lnTo>
                <a:lnTo>
                  <a:pt x="4731" y="1145"/>
                </a:lnTo>
                <a:lnTo>
                  <a:pt x="4745" y="1184"/>
                </a:lnTo>
                <a:lnTo>
                  <a:pt x="4756" y="1223"/>
                </a:lnTo>
                <a:lnTo>
                  <a:pt x="4768" y="1264"/>
                </a:lnTo>
                <a:lnTo>
                  <a:pt x="4779" y="1304"/>
                </a:lnTo>
                <a:lnTo>
                  <a:pt x="4788" y="1345"/>
                </a:lnTo>
                <a:lnTo>
                  <a:pt x="4797" y="1386"/>
                </a:lnTo>
                <a:lnTo>
                  <a:pt x="4803" y="1427"/>
                </a:lnTo>
                <a:lnTo>
                  <a:pt x="4810" y="1469"/>
                </a:lnTo>
                <a:lnTo>
                  <a:pt x="4816" y="1511"/>
                </a:lnTo>
                <a:lnTo>
                  <a:pt x="4820" y="1555"/>
                </a:lnTo>
                <a:lnTo>
                  <a:pt x="4823" y="1598"/>
                </a:lnTo>
                <a:lnTo>
                  <a:pt x="4825" y="1641"/>
                </a:lnTo>
                <a:lnTo>
                  <a:pt x="4827" y="1686"/>
                </a:lnTo>
                <a:lnTo>
                  <a:pt x="4827" y="1729"/>
                </a:lnTo>
                <a:lnTo>
                  <a:pt x="4827" y="1768"/>
                </a:lnTo>
                <a:lnTo>
                  <a:pt x="4826" y="1806"/>
                </a:lnTo>
                <a:lnTo>
                  <a:pt x="4824" y="1843"/>
                </a:lnTo>
                <a:lnTo>
                  <a:pt x="4822" y="1880"/>
                </a:lnTo>
                <a:lnTo>
                  <a:pt x="4818" y="1917"/>
                </a:lnTo>
                <a:lnTo>
                  <a:pt x="4814" y="1954"/>
                </a:lnTo>
                <a:lnTo>
                  <a:pt x="4808" y="1990"/>
                </a:lnTo>
                <a:lnTo>
                  <a:pt x="4803" y="2027"/>
                </a:lnTo>
                <a:lnTo>
                  <a:pt x="4797" y="2062"/>
                </a:lnTo>
                <a:lnTo>
                  <a:pt x="4789" y="2098"/>
                </a:lnTo>
                <a:lnTo>
                  <a:pt x="4781" y="2134"/>
                </a:lnTo>
                <a:lnTo>
                  <a:pt x="4772" y="2169"/>
                </a:lnTo>
                <a:lnTo>
                  <a:pt x="4763" y="2204"/>
                </a:lnTo>
                <a:lnTo>
                  <a:pt x="4752" y="2240"/>
                </a:lnTo>
                <a:lnTo>
                  <a:pt x="4740" y="2274"/>
                </a:lnTo>
                <a:lnTo>
                  <a:pt x="4729" y="2308"/>
                </a:lnTo>
                <a:lnTo>
                  <a:pt x="4716" y="2342"/>
                </a:lnTo>
                <a:lnTo>
                  <a:pt x="4702" y="2376"/>
                </a:lnTo>
                <a:lnTo>
                  <a:pt x="4688" y="2410"/>
                </a:lnTo>
                <a:lnTo>
                  <a:pt x="4673" y="2443"/>
                </a:lnTo>
                <a:lnTo>
                  <a:pt x="4657" y="2476"/>
                </a:lnTo>
                <a:lnTo>
                  <a:pt x="4641" y="2508"/>
                </a:lnTo>
                <a:lnTo>
                  <a:pt x="4624" y="2541"/>
                </a:lnTo>
                <a:lnTo>
                  <a:pt x="4605" y="2573"/>
                </a:lnTo>
                <a:lnTo>
                  <a:pt x="4586" y="2606"/>
                </a:lnTo>
                <a:lnTo>
                  <a:pt x="4566" y="2638"/>
                </a:lnTo>
                <a:lnTo>
                  <a:pt x="4546" y="2669"/>
                </a:lnTo>
                <a:lnTo>
                  <a:pt x="4525" y="2701"/>
                </a:lnTo>
                <a:lnTo>
                  <a:pt x="4502" y="2732"/>
                </a:lnTo>
                <a:lnTo>
                  <a:pt x="4480" y="2763"/>
                </a:lnTo>
                <a:lnTo>
                  <a:pt x="4456" y="2793"/>
                </a:lnTo>
                <a:lnTo>
                  <a:pt x="4431" y="2824"/>
                </a:lnTo>
                <a:lnTo>
                  <a:pt x="4407" y="2853"/>
                </a:lnTo>
                <a:lnTo>
                  <a:pt x="4381" y="2883"/>
                </a:lnTo>
                <a:lnTo>
                  <a:pt x="4356" y="2910"/>
                </a:lnTo>
                <a:lnTo>
                  <a:pt x="4329" y="2938"/>
                </a:lnTo>
                <a:lnTo>
                  <a:pt x="4303" y="2965"/>
                </a:lnTo>
                <a:lnTo>
                  <a:pt x="4276" y="2991"/>
                </a:lnTo>
                <a:lnTo>
                  <a:pt x="4249" y="3017"/>
                </a:lnTo>
                <a:lnTo>
                  <a:pt x="4220" y="3041"/>
                </a:lnTo>
                <a:lnTo>
                  <a:pt x="4192" y="3066"/>
                </a:lnTo>
                <a:lnTo>
                  <a:pt x="4164" y="3089"/>
                </a:lnTo>
                <a:lnTo>
                  <a:pt x="4134" y="3112"/>
                </a:lnTo>
                <a:lnTo>
                  <a:pt x="4105" y="3134"/>
                </a:lnTo>
                <a:lnTo>
                  <a:pt x="4075" y="3155"/>
                </a:lnTo>
                <a:lnTo>
                  <a:pt x="4045" y="3176"/>
                </a:lnTo>
                <a:lnTo>
                  <a:pt x="4014" y="3196"/>
                </a:lnTo>
                <a:lnTo>
                  <a:pt x="3982" y="3215"/>
                </a:lnTo>
                <a:lnTo>
                  <a:pt x="3950" y="3233"/>
                </a:lnTo>
                <a:lnTo>
                  <a:pt x="3919" y="3252"/>
                </a:lnTo>
                <a:lnTo>
                  <a:pt x="3887" y="3269"/>
                </a:lnTo>
                <a:lnTo>
                  <a:pt x="3854" y="3286"/>
                </a:lnTo>
                <a:lnTo>
                  <a:pt x="3820" y="3301"/>
                </a:lnTo>
                <a:lnTo>
                  <a:pt x="3786" y="3316"/>
                </a:lnTo>
                <a:lnTo>
                  <a:pt x="3752" y="3331"/>
                </a:lnTo>
                <a:lnTo>
                  <a:pt x="3718" y="3344"/>
                </a:lnTo>
                <a:lnTo>
                  <a:pt x="3683" y="3358"/>
                </a:lnTo>
                <a:lnTo>
                  <a:pt x="3647" y="3370"/>
                </a:lnTo>
                <a:lnTo>
                  <a:pt x="3611" y="3381"/>
                </a:lnTo>
                <a:lnTo>
                  <a:pt x="3575" y="3393"/>
                </a:lnTo>
                <a:lnTo>
                  <a:pt x="3538" y="3402"/>
                </a:lnTo>
                <a:lnTo>
                  <a:pt x="3500" y="3412"/>
                </a:lnTo>
                <a:lnTo>
                  <a:pt x="3463" y="3421"/>
                </a:lnTo>
                <a:lnTo>
                  <a:pt x="3425" y="3429"/>
                </a:lnTo>
                <a:lnTo>
                  <a:pt x="3438" y="3443"/>
                </a:lnTo>
                <a:lnTo>
                  <a:pt x="3449" y="3456"/>
                </a:lnTo>
                <a:lnTo>
                  <a:pt x="3459" y="3468"/>
                </a:lnTo>
                <a:lnTo>
                  <a:pt x="3466" y="3480"/>
                </a:lnTo>
                <a:lnTo>
                  <a:pt x="3473" y="3491"/>
                </a:lnTo>
                <a:lnTo>
                  <a:pt x="3477" y="3501"/>
                </a:lnTo>
                <a:lnTo>
                  <a:pt x="3479" y="3512"/>
                </a:lnTo>
                <a:lnTo>
                  <a:pt x="3480" y="3522"/>
                </a:lnTo>
                <a:close/>
              </a:path>
            </a:pathLst>
          </a:custGeom>
          <a:solidFill>
            <a:srgbClr val="FFFFFF"/>
          </a:solidFill>
          <a:ln>
            <a:noFill/>
          </a:ln>
        </p:spPr>
        <p:txBody>
          <a:bodyPr/>
          <a:lstStyle/>
          <a:p>
            <a:pPr eaLnBrk="1" fontAlgn="auto" hangingPunct="1">
              <a:spcBef>
                <a:spcPts val="0"/>
              </a:spcBef>
              <a:spcAft>
                <a:spcPts val="0"/>
              </a:spcAft>
              <a:defRPr/>
            </a:pPr>
            <a:endParaRPr lang="zh-CN" altLang="en-US" kern="0">
              <a:solidFill>
                <a:srgbClr val="FFFFFF"/>
              </a:solidFill>
              <a:latin typeface="Arial" panose="020B0604020202020204" pitchFamily="34" charset="0"/>
              <a:ea typeface="+mn-ea"/>
              <a:cs typeface="Arial" panose="020B0604020202020204" pitchFamily="34" charset="0"/>
            </a:endParaRPr>
          </a:p>
        </p:txBody>
      </p:sp>
      <p:sp>
        <p:nvSpPr>
          <p:cNvPr id="5" name="Rectangle 65">
            <a:extLst>
              <a:ext uri="{FF2B5EF4-FFF2-40B4-BE49-F238E27FC236}">
                <a16:creationId xmlns:a16="http://schemas.microsoft.com/office/drawing/2014/main" id="{7426D27E-1F9A-C437-5880-A6648B2AA718}"/>
              </a:ext>
            </a:extLst>
          </p:cNvPr>
          <p:cNvSpPr>
            <a:spLocks noChangeArrowheads="1"/>
          </p:cNvSpPr>
          <p:nvPr/>
        </p:nvSpPr>
        <p:spPr bwMode="auto">
          <a:xfrm>
            <a:off x="260490" y="1637008"/>
            <a:ext cx="5853205" cy="492443"/>
          </a:xfrm>
          <a:prstGeom prst="rect">
            <a:avLst/>
          </a:prstGeom>
          <a:noFill/>
          <a:ln>
            <a:noFill/>
          </a:ln>
          <a:effectLst/>
        </p:spPr>
        <p:txBody>
          <a:bodyPr wrap="none">
            <a:spAutoFit/>
          </a:bodyPr>
          <a:lstStyle/>
          <a:p>
            <a:pPr marL="637200" indent="-457200" algn="ctr" eaLnBrk="1" hangingPunct="1">
              <a:buSzPct val="70000"/>
              <a:buFont typeface="Wingdings" panose="05000000000000000000" pitchFamily="2" charset="2"/>
              <a:buChar char="u"/>
              <a:defRPr/>
            </a:pPr>
            <a:r>
              <a:rPr lang="zh-CN" altLang="en-US" sz="2600" b="1" dirty="0">
                <a:solidFill>
                  <a:srgbClr val="FF0000"/>
                </a:solidFill>
                <a:latin typeface="+mj-ea"/>
                <a:ea typeface="+mj-ea"/>
              </a:rPr>
              <a:t>发展新态势：工业安全、城市安全</a:t>
            </a:r>
            <a:endParaRPr lang="en-US" altLang="zh-CN" sz="2600" b="1" dirty="0">
              <a:solidFill>
                <a:srgbClr val="FF0000"/>
              </a:solidFill>
              <a:latin typeface="+mj-ea"/>
              <a:ea typeface="+mj-ea"/>
            </a:endParaRPr>
          </a:p>
        </p:txBody>
      </p:sp>
      <p:sp>
        <p:nvSpPr>
          <p:cNvPr id="8" name="Rectangle 65">
            <a:extLst>
              <a:ext uri="{FF2B5EF4-FFF2-40B4-BE49-F238E27FC236}">
                <a16:creationId xmlns:a16="http://schemas.microsoft.com/office/drawing/2014/main" id="{EAED631A-3A7C-A223-E87F-78B3972DD8F0}"/>
              </a:ext>
            </a:extLst>
          </p:cNvPr>
          <p:cNvSpPr>
            <a:spLocks noChangeArrowheads="1"/>
          </p:cNvSpPr>
          <p:nvPr/>
        </p:nvSpPr>
        <p:spPr bwMode="auto">
          <a:xfrm>
            <a:off x="263531" y="2189620"/>
            <a:ext cx="3066902" cy="1938992"/>
          </a:xfrm>
          <a:prstGeom prst="rect">
            <a:avLst/>
          </a:prstGeom>
          <a:noFill/>
          <a:ln>
            <a:noFill/>
          </a:ln>
          <a:effectLst/>
        </p:spPr>
        <p:txBody>
          <a:bodyPr wrap="square">
            <a:spAutoFit/>
          </a:bodyPr>
          <a:lstStyle/>
          <a:p>
            <a:pPr marL="637200" indent="-457200" algn="ctr" eaLnBrk="1" hangingPunct="1">
              <a:buSzPct val="70000"/>
              <a:buFont typeface="Wingdings" panose="05000000000000000000" pitchFamily="2" charset="2"/>
              <a:buChar char="Ø"/>
              <a:defRPr/>
            </a:pPr>
            <a:r>
              <a:rPr lang="zh-CN" altLang="en-US" sz="2400" b="1" dirty="0">
                <a:latin typeface="+mj-ea"/>
                <a:ea typeface="+mj-ea"/>
              </a:rPr>
              <a:t>工业安全：新能源制造、芯片制造行业安全</a:t>
            </a:r>
            <a:endParaRPr lang="en-US" altLang="zh-CN" sz="2400" b="1" dirty="0">
              <a:latin typeface="+mj-ea"/>
              <a:ea typeface="+mj-ea"/>
            </a:endParaRPr>
          </a:p>
          <a:p>
            <a:pPr marL="637200" indent="-457200" algn="ctr" eaLnBrk="1" hangingPunct="1">
              <a:buSzPct val="70000"/>
              <a:buFont typeface="Wingdings" panose="05000000000000000000" pitchFamily="2" charset="2"/>
              <a:buChar char="Ø"/>
              <a:defRPr/>
            </a:pPr>
            <a:r>
              <a:rPr lang="zh-CN" altLang="en-US" sz="2400" b="1" dirty="0">
                <a:latin typeface="+mj-ea"/>
                <a:ea typeface="+mj-ea"/>
              </a:rPr>
              <a:t>城市安全：城市生命线安全</a:t>
            </a:r>
            <a:endParaRPr lang="en-US" altLang="zh-CN" sz="2400" b="1" dirty="0">
              <a:latin typeface="+mj-ea"/>
              <a:ea typeface="+mj-ea"/>
            </a:endParaRPr>
          </a:p>
        </p:txBody>
      </p:sp>
    </p:spTree>
    <p:extLst>
      <p:ext uri="{BB962C8B-B14F-4D97-AF65-F5344CB8AC3E}">
        <p14:creationId xmlns:p14="http://schemas.microsoft.com/office/powerpoint/2010/main" val="41509377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9">
            <a:extLst>
              <a:ext uri="{FF2B5EF4-FFF2-40B4-BE49-F238E27FC236}">
                <a16:creationId xmlns:a16="http://schemas.microsoft.com/office/drawing/2014/main" id="{471884DC-5831-4419-8AAA-33BE773AAF2E}"/>
              </a:ext>
            </a:extLst>
          </p:cNvPr>
          <p:cNvGrpSpPr>
            <a:grpSpLocks/>
          </p:cNvGrpSpPr>
          <p:nvPr/>
        </p:nvGrpSpPr>
        <p:grpSpPr bwMode="auto">
          <a:xfrm>
            <a:off x="2447048" y="4500034"/>
            <a:ext cx="4884663" cy="865187"/>
            <a:chOff x="4320" y="1152"/>
            <a:chExt cx="414" cy="402"/>
          </a:xfrm>
        </p:grpSpPr>
        <p:sp>
          <p:nvSpPr>
            <p:cNvPr id="24" name="AutoShape 10">
              <a:extLst>
                <a:ext uri="{FF2B5EF4-FFF2-40B4-BE49-F238E27FC236}">
                  <a16:creationId xmlns:a16="http://schemas.microsoft.com/office/drawing/2014/main" id="{B7F2C768-F439-4D80-878F-A780D7B6881D}"/>
                </a:ext>
              </a:extLst>
            </p:cNvPr>
            <p:cNvSpPr>
              <a:spLocks noChangeArrowheads="1"/>
            </p:cNvSpPr>
            <p:nvPr/>
          </p:nvSpPr>
          <p:spPr bwMode="gray">
            <a:xfrm>
              <a:off x="4320" y="1152"/>
              <a:ext cx="414" cy="402"/>
            </a:xfrm>
            <a:prstGeom prst="roundRect">
              <a:avLst>
                <a:gd name="adj" fmla="val 11921"/>
              </a:avLst>
            </a:prstGeom>
            <a:gradFill rotWithShape="1">
              <a:gsLst>
                <a:gs pos="0">
                  <a:srgbClr val="518CD3"/>
                </a:gs>
                <a:gs pos="100000">
                  <a:srgbClr val="518CD3">
                    <a:gamma/>
                    <a:shade val="69804"/>
                    <a:invGamma/>
                  </a:srgbClr>
                </a:gs>
              </a:gsLst>
              <a:lin ang="5400000" scaled="1"/>
            </a:gradFill>
            <a:ln w="25400">
              <a:solidFill>
                <a:srgbClr val="FEFEFE"/>
              </a:solidFill>
              <a:round/>
              <a:headEnd/>
              <a:tailEnd/>
            </a:ln>
            <a:effectLst>
              <a:outerShdw dist="53882" dir="2700000" algn="ctr" rotWithShape="0">
                <a:srgbClr val="000000">
                  <a:alpha val="50000"/>
                </a:srgbClr>
              </a:outerShdw>
            </a:effectLst>
          </p:spPr>
          <p:txBody>
            <a:bodyPr wrap="none" anchor="ctr"/>
            <a:lstStyle/>
            <a:p>
              <a:pPr eaLnBrk="1" fontAlgn="auto" hangingPunct="1">
                <a:spcBef>
                  <a:spcPts val="0"/>
                </a:spcBef>
                <a:spcAft>
                  <a:spcPts val="0"/>
                </a:spcAft>
                <a:defRPr/>
              </a:pPr>
              <a:endParaRPr lang="zh-CN" altLang="en-US" kern="0">
                <a:solidFill>
                  <a:srgbClr val="DDE89A"/>
                </a:solidFill>
                <a:latin typeface="Arial" panose="020B0604020202020204" pitchFamily="34" charset="0"/>
                <a:ea typeface="+mn-ea"/>
              </a:endParaRPr>
            </a:p>
          </p:txBody>
        </p:sp>
        <p:sp>
          <p:nvSpPr>
            <p:cNvPr id="25" name="Freeform 11">
              <a:extLst>
                <a:ext uri="{FF2B5EF4-FFF2-40B4-BE49-F238E27FC236}">
                  <a16:creationId xmlns:a16="http://schemas.microsoft.com/office/drawing/2014/main" id="{25CFF2CE-48D4-4518-91D9-97D2ADAC16FD}"/>
                </a:ext>
              </a:extLst>
            </p:cNvPr>
            <p:cNvSpPr>
              <a:spLocks/>
            </p:cNvSpPr>
            <p:nvPr/>
          </p:nvSpPr>
          <p:spPr bwMode="gray">
            <a:xfrm>
              <a:off x="4329" y="1184"/>
              <a:ext cx="105" cy="20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518CD3">
                    <a:gamma/>
                    <a:tint val="48627"/>
                    <a:invGamma/>
                  </a:srgbClr>
                </a:gs>
                <a:gs pos="50000">
                  <a:srgbClr val="518CD3">
                    <a:alpha val="0"/>
                  </a:srgbClr>
                </a:gs>
                <a:gs pos="100000">
                  <a:srgbClr val="518CD3">
                    <a:gamma/>
                    <a:tint val="48627"/>
                    <a:invGamma/>
                  </a:srgbClr>
                </a:gs>
              </a:gsLst>
              <a:lin ang="2700000" scaled="1"/>
            </a:gradFill>
            <a:ln>
              <a:noFill/>
            </a:ln>
          </p:spPr>
          <p:txBody>
            <a:bodyPr/>
            <a:lstStyle/>
            <a:p>
              <a:pPr eaLnBrk="1" fontAlgn="auto" hangingPunct="1">
                <a:spcBef>
                  <a:spcPts val="0"/>
                </a:spcBef>
                <a:spcAft>
                  <a:spcPts val="0"/>
                </a:spcAft>
                <a:defRPr/>
              </a:pPr>
              <a:endParaRPr lang="zh-CN" altLang="en-US" kern="0">
                <a:solidFill>
                  <a:srgbClr val="DDE89A"/>
                </a:solidFill>
                <a:latin typeface="Arial" panose="020B0604020202020204" pitchFamily="34" charset="0"/>
                <a:ea typeface="+mn-ea"/>
              </a:endParaRPr>
            </a:p>
          </p:txBody>
        </p:sp>
      </p:grpSp>
      <p:sp>
        <p:nvSpPr>
          <p:cNvPr id="2" name="AutoShape 23">
            <a:extLst>
              <a:ext uri="{FF2B5EF4-FFF2-40B4-BE49-F238E27FC236}">
                <a16:creationId xmlns:a16="http://schemas.microsoft.com/office/drawing/2014/main" id="{538FD112-DE72-4008-B3AE-E2EBE719E252}"/>
              </a:ext>
            </a:extLst>
          </p:cNvPr>
          <p:cNvSpPr>
            <a:spLocks noChangeArrowheads="1"/>
          </p:cNvSpPr>
          <p:nvPr/>
        </p:nvSpPr>
        <p:spPr bwMode="gray">
          <a:xfrm flipV="1">
            <a:off x="3765550" y="2649538"/>
            <a:ext cx="2262188" cy="1817687"/>
          </a:xfrm>
          <a:prstGeom prst="upArrow">
            <a:avLst>
              <a:gd name="adj1" fmla="val 66602"/>
              <a:gd name="adj2" fmla="val 48259"/>
            </a:avLst>
          </a:prstGeom>
          <a:gradFill rotWithShape="1">
            <a:gsLst>
              <a:gs pos="0">
                <a:srgbClr val="336699"/>
              </a:gs>
              <a:gs pos="100000">
                <a:srgbClr val="336699">
                  <a:gamma/>
                  <a:tint val="0"/>
                  <a:invGamma/>
                  <a:alpha val="0"/>
                </a:srgb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srgbClr val="000000"/>
              </a:solidFill>
              <a:ea typeface="+mn-ea"/>
            </a:endParaRPr>
          </a:p>
        </p:txBody>
      </p:sp>
      <p:sp>
        <p:nvSpPr>
          <p:cNvPr id="3" name="AutoShape 24">
            <a:extLst>
              <a:ext uri="{FF2B5EF4-FFF2-40B4-BE49-F238E27FC236}">
                <a16:creationId xmlns:a16="http://schemas.microsoft.com/office/drawing/2014/main" id="{2ADDFDEE-31E4-4B97-83FF-01B64AAB7A9E}"/>
              </a:ext>
            </a:extLst>
          </p:cNvPr>
          <p:cNvSpPr>
            <a:spLocks noChangeArrowheads="1"/>
          </p:cNvSpPr>
          <p:nvPr/>
        </p:nvSpPr>
        <p:spPr bwMode="gray">
          <a:xfrm>
            <a:off x="962025" y="2703513"/>
            <a:ext cx="1658938" cy="762000"/>
          </a:xfrm>
          <a:prstGeom prst="roundRect">
            <a:avLst>
              <a:gd name="adj" fmla="val 16667"/>
            </a:avLst>
          </a:prstGeom>
          <a:solidFill>
            <a:schemeClr val="accent6">
              <a:lumMod val="75000"/>
            </a:schemeClr>
          </a:solidFill>
          <a:ln w="38100" algn="ctr">
            <a:solidFill>
              <a:srgbClr val="FFFFFF">
                <a:alpha val="70000"/>
              </a:srgbClr>
            </a:solidFill>
            <a:round/>
            <a:headEnd/>
            <a:tailEnd/>
          </a:ln>
          <a:effectLst/>
        </p:spPr>
        <p:txBody>
          <a:bodyPr wrap="none" anchor="ctr"/>
          <a:lstStyle/>
          <a:p>
            <a:pPr eaLnBrk="1" fontAlgn="auto" hangingPunct="1">
              <a:spcBef>
                <a:spcPts val="0"/>
              </a:spcBef>
              <a:spcAft>
                <a:spcPts val="0"/>
              </a:spcAft>
              <a:defRPr/>
            </a:pPr>
            <a:endParaRPr lang="zh-CN" altLang="en-US" kern="0">
              <a:solidFill>
                <a:srgbClr val="000000"/>
              </a:solidFill>
              <a:ea typeface="+mn-ea"/>
            </a:endParaRPr>
          </a:p>
        </p:txBody>
      </p:sp>
      <p:sp>
        <p:nvSpPr>
          <p:cNvPr id="4" name="AutoShape 25">
            <a:extLst>
              <a:ext uri="{FF2B5EF4-FFF2-40B4-BE49-F238E27FC236}">
                <a16:creationId xmlns:a16="http://schemas.microsoft.com/office/drawing/2014/main" id="{E2BF796B-3840-495C-92B8-AEF62A7B4702}"/>
              </a:ext>
            </a:extLst>
          </p:cNvPr>
          <p:cNvSpPr>
            <a:spLocks noChangeArrowheads="1"/>
          </p:cNvSpPr>
          <p:nvPr/>
        </p:nvSpPr>
        <p:spPr bwMode="gray">
          <a:xfrm>
            <a:off x="3181350" y="1720850"/>
            <a:ext cx="3484563" cy="1719263"/>
          </a:xfrm>
          <a:prstGeom prst="roundRect">
            <a:avLst>
              <a:gd name="adj" fmla="val 16667"/>
            </a:avLst>
          </a:prstGeom>
          <a:solidFill>
            <a:srgbClr val="DDDDDD"/>
          </a:solidFill>
          <a:ln w="12700" algn="ctr">
            <a:solidFill>
              <a:srgbClr val="808080"/>
            </a:solidFill>
            <a:round/>
            <a:headEnd/>
            <a:tailEnd/>
          </a:ln>
          <a:effectLst/>
        </p:spPr>
        <p:txBody>
          <a:bodyPr wrap="none" anchor="ctr"/>
          <a:lstStyle/>
          <a:p>
            <a:pPr eaLnBrk="1" fontAlgn="auto" hangingPunct="1">
              <a:spcBef>
                <a:spcPts val="0"/>
              </a:spcBef>
              <a:spcAft>
                <a:spcPts val="0"/>
              </a:spcAft>
              <a:defRPr/>
            </a:pPr>
            <a:endParaRPr lang="zh-CN" altLang="en-US" kern="0">
              <a:solidFill>
                <a:srgbClr val="000000"/>
              </a:solidFill>
              <a:ea typeface="+mn-ea"/>
            </a:endParaRPr>
          </a:p>
        </p:txBody>
      </p:sp>
      <p:sp>
        <p:nvSpPr>
          <p:cNvPr id="5" name="AutoShape 26">
            <a:extLst>
              <a:ext uri="{FF2B5EF4-FFF2-40B4-BE49-F238E27FC236}">
                <a16:creationId xmlns:a16="http://schemas.microsoft.com/office/drawing/2014/main" id="{A9614FFD-21ED-4322-9054-34E4B10B4AF7}"/>
              </a:ext>
            </a:extLst>
          </p:cNvPr>
          <p:cNvSpPr>
            <a:spLocks noChangeArrowheads="1"/>
          </p:cNvSpPr>
          <p:nvPr/>
        </p:nvSpPr>
        <p:spPr bwMode="gray">
          <a:xfrm>
            <a:off x="3246438" y="1720850"/>
            <a:ext cx="3340100" cy="460375"/>
          </a:xfrm>
          <a:prstGeom prst="roundRect">
            <a:avLst>
              <a:gd name="adj" fmla="val 34829"/>
            </a:avLst>
          </a:prstGeom>
          <a:gradFill rotWithShape="1">
            <a:gsLst>
              <a:gs pos="0">
                <a:srgbClr val="FFFFFF"/>
              </a:gs>
              <a:gs pos="100000">
                <a:srgbClr val="DDDDDD"/>
              </a:gs>
            </a:gsLst>
            <a:lin ang="5400000" scaled="1"/>
          </a:gradFill>
          <a:ln>
            <a:noFill/>
          </a:ln>
          <a:effectLst/>
        </p:spPr>
        <p:txBody>
          <a:bodyPr wrap="none" anchor="ctr"/>
          <a:lstStyle/>
          <a:p>
            <a:pPr eaLnBrk="1" fontAlgn="auto" hangingPunct="1">
              <a:spcBef>
                <a:spcPts val="0"/>
              </a:spcBef>
              <a:spcAft>
                <a:spcPts val="0"/>
              </a:spcAft>
              <a:defRPr/>
            </a:pPr>
            <a:endParaRPr lang="zh-CN" altLang="en-US" kern="0">
              <a:solidFill>
                <a:srgbClr val="000000"/>
              </a:solidFill>
              <a:ea typeface="+mn-ea"/>
            </a:endParaRPr>
          </a:p>
        </p:txBody>
      </p:sp>
      <p:sp>
        <p:nvSpPr>
          <p:cNvPr id="7" name="AutoShape 28">
            <a:extLst>
              <a:ext uri="{FF2B5EF4-FFF2-40B4-BE49-F238E27FC236}">
                <a16:creationId xmlns:a16="http://schemas.microsoft.com/office/drawing/2014/main" id="{712673A9-98C4-4F4E-BCAF-FA3C046E380F}"/>
              </a:ext>
            </a:extLst>
          </p:cNvPr>
          <p:cNvSpPr>
            <a:spLocks noChangeArrowheads="1"/>
          </p:cNvSpPr>
          <p:nvPr/>
        </p:nvSpPr>
        <p:spPr bwMode="gray">
          <a:xfrm rot="5400000">
            <a:off x="2477294" y="2331244"/>
            <a:ext cx="865188" cy="431800"/>
          </a:xfrm>
          <a:prstGeom prst="upArrow">
            <a:avLst>
              <a:gd name="adj1" fmla="val 50093"/>
              <a:gd name="adj2" fmla="val 54046"/>
            </a:avLst>
          </a:prstGeom>
          <a:gradFill>
            <a:gsLst>
              <a:gs pos="0">
                <a:srgbClr val="92D050"/>
              </a:gs>
              <a:gs pos="100000">
                <a:srgbClr val="D9FFD9"/>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srgbClr val="000000"/>
              </a:solidFill>
              <a:ea typeface="+mn-ea"/>
            </a:endParaRPr>
          </a:p>
        </p:txBody>
      </p:sp>
      <p:sp>
        <p:nvSpPr>
          <p:cNvPr id="8" name="AutoShape 29">
            <a:extLst>
              <a:ext uri="{FF2B5EF4-FFF2-40B4-BE49-F238E27FC236}">
                <a16:creationId xmlns:a16="http://schemas.microsoft.com/office/drawing/2014/main" id="{55CB659F-5EF5-44E7-9896-CFA8D64C35C8}"/>
              </a:ext>
            </a:extLst>
          </p:cNvPr>
          <p:cNvSpPr>
            <a:spLocks noChangeArrowheads="1"/>
          </p:cNvSpPr>
          <p:nvPr/>
        </p:nvSpPr>
        <p:spPr bwMode="gray">
          <a:xfrm rot="16200000">
            <a:off x="6500019" y="2377282"/>
            <a:ext cx="865187" cy="431800"/>
          </a:xfrm>
          <a:prstGeom prst="upArrow">
            <a:avLst>
              <a:gd name="adj1" fmla="val 50093"/>
              <a:gd name="adj2" fmla="val 54046"/>
            </a:avLst>
          </a:prstGeom>
          <a:gradFill rotWithShape="1">
            <a:gsLst>
              <a:gs pos="0">
                <a:schemeClr val="accent2">
                  <a:lumMod val="40000"/>
                  <a:lumOff val="60000"/>
                </a:schemeClr>
              </a:gs>
              <a:gs pos="100000">
                <a:schemeClr val="accent2">
                  <a:lumMod val="20000"/>
                  <a:lumOff val="80000"/>
                </a:schemeClr>
              </a:gs>
            </a:gsLst>
            <a:lin ang="5400000" scaled="1"/>
          </a:gradFill>
          <a:ln>
            <a:noFill/>
          </a:ln>
          <a:effectLst/>
        </p:spPr>
        <p:txBody>
          <a:bodyPr vert="eaVert" wrap="none" anchor="ctr"/>
          <a:lstStyle/>
          <a:p>
            <a:pPr eaLnBrk="1" fontAlgn="auto" hangingPunct="1">
              <a:spcBef>
                <a:spcPts val="0"/>
              </a:spcBef>
              <a:spcAft>
                <a:spcPts val="0"/>
              </a:spcAft>
              <a:defRPr/>
            </a:pPr>
            <a:endParaRPr lang="zh-CN" altLang="en-US" kern="0">
              <a:solidFill>
                <a:srgbClr val="000000"/>
              </a:solidFill>
              <a:ea typeface="+mn-ea"/>
            </a:endParaRPr>
          </a:p>
        </p:txBody>
      </p:sp>
      <p:sp>
        <p:nvSpPr>
          <p:cNvPr id="9" name="Rectangle 30">
            <a:extLst>
              <a:ext uri="{FF2B5EF4-FFF2-40B4-BE49-F238E27FC236}">
                <a16:creationId xmlns:a16="http://schemas.microsoft.com/office/drawing/2014/main" id="{A1C16687-DF15-490D-803F-6B1F88312487}"/>
              </a:ext>
            </a:extLst>
          </p:cNvPr>
          <p:cNvSpPr>
            <a:spLocks noChangeArrowheads="1"/>
          </p:cNvSpPr>
          <p:nvPr/>
        </p:nvSpPr>
        <p:spPr bwMode="black">
          <a:xfrm>
            <a:off x="3592513" y="1760538"/>
            <a:ext cx="2660650" cy="461962"/>
          </a:xfrm>
          <a:prstGeom prst="rect">
            <a:avLst/>
          </a:prstGeom>
          <a:noFill/>
          <a:ln>
            <a:noFill/>
          </a:ln>
          <a:effectLst/>
        </p:spPr>
        <p:txBody>
          <a:bodyPr wrap="none">
            <a:spAutoFit/>
          </a:bodyPr>
          <a:lstStyle/>
          <a:p>
            <a:pPr algn="ctr" eaLnBrk="1" hangingPunct="1">
              <a:defRPr/>
            </a:pPr>
            <a:r>
              <a:rPr lang="zh-CN" altLang="en-US" sz="2400" b="1" dirty="0">
                <a:solidFill>
                  <a:srgbClr val="001642"/>
                </a:solidFill>
                <a:latin typeface="+mj-ea"/>
                <a:ea typeface="+mj-ea"/>
              </a:rPr>
              <a:t>人才培养目标定位</a:t>
            </a:r>
          </a:p>
        </p:txBody>
      </p:sp>
      <p:sp>
        <p:nvSpPr>
          <p:cNvPr id="22538" name="Rectangle 31">
            <a:extLst>
              <a:ext uri="{FF2B5EF4-FFF2-40B4-BE49-F238E27FC236}">
                <a16:creationId xmlns:a16="http://schemas.microsoft.com/office/drawing/2014/main" id="{1DF394FD-DD87-4140-9506-CA360E808427}"/>
              </a:ext>
            </a:extLst>
          </p:cNvPr>
          <p:cNvSpPr>
            <a:spLocks noChangeArrowheads="1"/>
          </p:cNvSpPr>
          <p:nvPr/>
        </p:nvSpPr>
        <p:spPr bwMode="black">
          <a:xfrm>
            <a:off x="3125788" y="2368550"/>
            <a:ext cx="3540125" cy="1015663"/>
          </a:xfrm>
          <a:prstGeom prst="rect">
            <a:avLst/>
          </a:prstGeom>
          <a:noFill/>
          <a:ln>
            <a:noFill/>
          </a:ln>
          <a:effectLst/>
          <a:extLst>
            <a:ext uri="{909E8E84-426E-40DD-AFC4-6F175D3DCCD1}">
              <a14:hiddenFill xmlns:a14="http://schemas.microsoft.com/office/drawing/2010/main">
                <a:gradFill rotWithShape="1">
                  <a:gsLst>
                    <a:gs pos="0">
                      <a:schemeClr val="accent2"/>
                    </a:gs>
                    <a:gs pos="100000">
                      <a:srgbClr val="F29F67"/>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gn="ctr" eaLnBrk="1" hangingPunct="1"/>
            <a:r>
              <a:rPr lang="zh-CN" altLang="en-US" sz="2000" b="1" dirty="0">
                <a:solidFill>
                  <a:srgbClr val="000000"/>
                </a:solidFill>
                <a:latin typeface="Arial" panose="020B0604020202020204" pitchFamily="34" charset="0"/>
              </a:rPr>
              <a:t>培养德、智、体、美、劳全面发展，保障城市生命线安全和新质生产力安全发展。</a:t>
            </a:r>
            <a:endParaRPr lang="en-US" altLang="zh-CN" sz="2000" b="1" dirty="0">
              <a:solidFill>
                <a:srgbClr val="000000"/>
              </a:solidFill>
              <a:latin typeface="Arial" panose="020B0604020202020204" pitchFamily="34" charset="0"/>
            </a:endParaRPr>
          </a:p>
        </p:txBody>
      </p:sp>
      <p:sp>
        <p:nvSpPr>
          <p:cNvPr id="11" name="Line 32">
            <a:extLst>
              <a:ext uri="{FF2B5EF4-FFF2-40B4-BE49-F238E27FC236}">
                <a16:creationId xmlns:a16="http://schemas.microsoft.com/office/drawing/2014/main" id="{CD9F8088-C8E8-4F39-8F12-F305E273A37A}"/>
              </a:ext>
            </a:extLst>
          </p:cNvPr>
          <p:cNvSpPr>
            <a:spLocks noChangeShapeType="1"/>
          </p:cNvSpPr>
          <p:nvPr/>
        </p:nvSpPr>
        <p:spPr bwMode="gray">
          <a:xfrm>
            <a:off x="3267075" y="2314575"/>
            <a:ext cx="3243263" cy="0"/>
          </a:xfrm>
          <a:prstGeom prst="line">
            <a:avLst/>
          </a:prstGeom>
          <a:noFill/>
          <a:ln w="9525">
            <a:solidFill>
              <a:srgbClr val="EAEAEA"/>
            </a:solidFill>
            <a:prstDash val="dash"/>
            <a:round/>
            <a:headEnd/>
            <a:tailEnd/>
          </a:ln>
          <a:effectLst>
            <a:outerShdw dist="17961" dir="18900000" algn="ctr" rotWithShape="0">
              <a:srgbClr val="808080"/>
            </a:outerShdw>
          </a:effectLst>
        </p:spPr>
        <p:txBody>
          <a:bodyPr wrap="none" anchor="ctr"/>
          <a:lstStyle/>
          <a:p>
            <a:pPr eaLnBrk="1" fontAlgn="auto" hangingPunct="1">
              <a:spcBef>
                <a:spcPts val="0"/>
              </a:spcBef>
              <a:spcAft>
                <a:spcPts val="0"/>
              </a:spcAft>
              <a:defRPr/>
            </a:pPr>
            <a:endParaRPr lang="zh-CN" altLang="en-US" kern="0">
              <a:solidFill>
                <a:srgbClr val="000000"/>
              </a:solidFill>
              <a:ea typeface="+mn-ea"/>
            </a:endParaRPr>
          </a:p>
        </p:txBody>
      </p:sp>
      <p:sp>
        <p:nvSpPr>
          <p:cNvPr id="12" name="AutoShape 33">
            <a:extLst>
              <a:ext uri="{FF2B5EF4-FFF2-40B4-BE49-F238E27FC236}">
                <a16:creationId xmlns:a16="http://schemas.microsoft.com/office/drawing/2014/main" id="{080F4476-D43F-4E5A-8A3A-6905B7AAEF26}"/>
              </a:ext>
            </a:extLst>
          </p:cNvPr>
          <p:cNvSpPr>
            <a:spLocks noChangeArrowheads="1"/>
          </p:cNvSpPr>
          <p:nvPr/>
        </p:nvSpPr>
        <p:spPr bwMode="gray">
          <a:xfrm>
            <a:off x="962025" y="1752600"/>
            <a:ext cx="1658938" cy="762000"/>
          </a:xfrm>
          <a:prstGeom prst="roundRect">
            <a:avLst>
              <a:gd name="adj" fmla="val 16667"/>
            </a:avLst>
          </a:prstGeom>
          <a:solidFill>
            <a:schemeClr val="accent6">
              <a:lumMod val="75000"/>
            </a:schemeClr>
          </a:solidFill>
          <a:ln w="38100" algn="ctr">
            <a:solidFill>
              <a:srgbClr val="FFFFFF">
                <a:alpha val="70000"/>
              </a:srgbClr>
            </a:solidFill>
            <a:round/>
            <a:headEnd/>
            <a:tailEnd/>
          </a:ln>
          <a:effectLst/>
        </p:spPr>
        <p:txBody>
          <a:bodyPr wrap="none" anchor="ctr"/>
          <a:lstStyle/>
          <a:p>
            <a:pPr eaLnBrk="1" fontAlgn="auto" hangingPunct="1">
              <a:spcBef>
                <a:spcPts val="0"/>
              </a:spcBef>
              <a:spcAft>
                <a:spcPts val="0"/>
              </a:spcAft>
              <a:defRPr/>
            </a:pPr>
            <a:endParaRPr lang="zh-CN" altLang="en-US" kern="0">
              <a:solidFill>
                <a:srgbClr val="000000"/>
              </a:solidFill>
              <a:ea typeface="+mn-ea"/>
            </a:endParaRPr>
          </a:p>
        </p:txBody>
      </p:sp>
      <p:sp>
        <p:nvSpPr>
          <p:cNvPr id="13" name="AutoShape 34">
            <a:extLst>
              <a:ext uri="{FF2B5EF4-FFF2-40B4-BE49-F238E27FC236}">
                <a16:creationId xmlns:a16="http://schemas.microsoft.com/office/drawing/2014/main" id="{D89438D7-6F61-4289-935E-A0492E50911D}"/>
              </a:ext>
            </a:extLst>
          </p:cNvPr>
          <p:cNvSpPr>
            <a:spLocks noChangeArrowheads="1"/>
          </p:cNvSpPr>
          <p:nvPr/>
        </p:nvSpPr>
        <p:spPr bwMode="gray">
          <a:xfrm>
            <a:off x="7258745" y="2782669"/>
            <a:ext cx="1658938" cy="762000"/>
          </a:xfrm>
          <a:prstGeom prst="roundRect">
            <a:avLst>
              <a:gd name="adj" fmla="val 16667"/>
            </a:avLst>
          </a:prstGeom>
          <a:solidFill>
            <a:srgbClr val="C0504D"/>
          </a:solidFill>
          <a:ln w="38100" algn="ctr">
            <a:solidFill>
              <a:srgbClr val="FFFFFF">
                <a:alpha val="70000"/>
              </a:srgbClr>
            </a:solidFill>
            <a:round/>
            <a:headEnd/>
            <a:tailEnd/>
          </a:ln>
          <a:effectLst/>
        </p:spPr>
        <p:txBody>
          <a:bodyPr wrap="none" anchor="ctr"/>
          <a:lstStyle/>
          <a:p>
            <a:pPr eaLnBrk="1" fontAlgn="auto" hangingPunct="1">
              <a:spcBef>
                <a:spcPts val="0"/>
              </a:spcBef>
              <a:spcAft>
                <a:spcPts val="0"/>
              </a:spcAft>
              <a:defRPr/>
            </a:pPr>
            <a:endParaRPr lang="zh-CN" altLang="en-US" kern="0">
              <a:solidFill>
                <a:srgbClr val="000000"/>
              </a:solidFill>
              <a:ea typeface="+mn-ea"/>
            </a:endParaRPr>
          </a:p>
        </p:txBody>
      </p:sp>
      <p:sp>
        <p:nvSpPr>
          <p:cNvPr id="14" name="AutoShape 35">
            <a:extLst>
              <a:ext uri="{FF2B5EF4-FFF2-40B4-BE49-F238E27FC236}">
                <a16:creationId xmlns:a16="http://schemas.microsoft.com/office/drawing/2014/main" id="{DD97C48A-FB2A-45F8-A7ED-1796A4E4F8B2}"/>
              </a:ext>
            </a:extLst>
          </p:cNvPr>
          <p:cNvSpPr>
            <a:spLocks noChangeArrowheads="1"/>
          </p:cNvSpPr>
          <p:nvPr/>
        </p:nvSpPr>
        <p:spPr bwMode="gray">
          <a:xfrm>
            <a:off x="7256463" y="1760538"/>
            <a:ext cx="1658937" cy="762000"/>
          </a:xfrm>
          <a:prstGeom prst="roundRect">
            <a:avLst>
              <a:gd name="adj" fmla="val 16667"/>
            </a:avLst>
          </a:prstGeom>
          <a:solidFill>
            <a:srgbClr val="C0504D"/>
          </a:solidFill>
          <a:ln w="38100" algn="ctr">
            <a:solidFill>
              <a:srgbClr val="FFFFFF">
                <a:alpha val="70000"/>
              </a:srgbClr>
            </a:solidFill>
            <a:round/>
            <a:headEnd/>
            <a:tailEnd/>
          </a:ln>
          <a:effectLst/>
        </p:spPr>
        <p:txBody>
          <a:bodyPr wrap="none" anchor="ctr"/>
          <a:lstStyle/>
          <a:p>
            <a:pPr eaLnBrk="1" fontAlgn="auto" hangingPunct="1">
              <a:spcBef>
                <a:spcPts val="0"/>
              </a:spcBef>
              <a:spcAft>
                <a:spcPts val="0"/>
              </a:spcAft>
              <a:defRPr/>
            </a:pPr>
            <a:endParaRPr lang="zh-CN" altLang="en-US" kern="0">
              <a:solidFill>
                <a:srgbClr val="000000"/>
              </a:solidFill>
              <a:ea typeface="+mn-ea"/>
            </a:endParaRPr>
          </a:p>
        </p:txBody>
      </p:sp>
      <p:sp>
        <p:nvSpPr>
          <p:cNvPr id="15" name="Text Box 36">
            <a:extLst>
              <a:ext uri="{FF2B5EF4-FFF2-40B4-BE49-F238E27FC236}">
                <a16:creationId xmlns:a16="http://schemas.microsoft.com/office/drawing/2014/main" id="{B29FDC90-413D-4DCF-B6A9-1B339522806D}"/>
              </a:ext>
            </a:extLst>
          </p:cNvPr>
          <p:cNvSpPr txBox="1">
            <a:spLocks noChangeArrowheads="1"/>
          </p:cNvSpPr>
          <p:nvPr/>
        </p:nvSpPr>
        <p:spPr bwMode="white">
          <a:xfrm>
            <a:off x="7335838" y="1808163"/>
            <a:ext cx="1574800" cy="646331"/>
          </a:xfrm>
          <a:prstGeom prst="rect">
            <a:avLst/>
          </a:prstGeom>
          <a:noFill/>
          <a:ln>
            <a:noFill/>
          </a:ln>
          <a:effectLst/>
        </p:spPr>
        <p:txBody>
          <a:bodyPr>
            <a:spAutoFit/>
          </a:bodyPr>
          <a:lstStyle/>
          <a:p>
            <a:pPr algn="ctr" eaLnBrk="1" hangingPunct="1">
              <a:spcBef>
                <a:spcPct val="50000"/>
              </a:spcBef>
              <a:defRPr/>
            </a:pPr>
            <a:r>
              <a:rPr lang="zh-CN" altLang="en-US" b="1" dirty="0">
                <a:solidFill>
                  <a:srgbClr val="FFFFFF"/>
                </a:solidFill>
                <a:latin typeface="+mj-ea"/>
                <a:ea typeface="+mj-ea"/>
              </a:rPr>
              <a:t>新能源、芯片制造安全</a:t>
            </a:r>
          </a:p>
        </p:txBody>
      </p:sp>
      <p:sp>
        <p:nvSpPr>
          <p:cNvPr id="16" name="Text Box 37">
            <a:extLst>
              <a:ext uri="{FF2B5EF4-FFF2-40B4-BE49-F238E27FC236}">
                <a16:creationId xmlns:a16="http://schemas.microsoft.com/office/drawing/2014/main" id="{C1CED0B4-4E99-4A3A-8CEB-6C7709290022}"/>
              </a:ext>
            </a:extLst>
          </p:cNvPr>
          <p:cNvSpPr txBox="1">
            <a:spLocks noChangeArrowheads="1"/>
          </p:cNvSpPr>
          <p:nvPr/>
        </p:nvSpPr>
        <p:spPr bwMode="white">
          <a:xfrm>
            <a:off x="7292975" y="2901950"/>
            <a:ext cx="1576388" cy="646331"/>
          </a:xfrm>
          <a:prstGeom prst="rect">
            <a:avLst/>
          </a:prstGeom>
          <a:noFill/>
          <a:ln>
            <a:noFill/>
          </a:ln>
          <a:effectLst/>
        </p:spPr>
        <p:txBody>
          <a:bodyPr>
            <a:spAutoFit/>
          </a:bodyPr>
          <a:lstStyle/>
          <a:p>
            <a:pPr algn="ctr" eaLnBrk="1" hangingPunct="1">
              <a:spcBef>
                <a:spcPct val="50000"/>
              </a:spcBef>
              <a:defRPr/>
            </a:pPr>
            <a:r>
              <a:rPr lang="zh-CN" altLang="en-US" b="1" dirty="0">
                <a:solidFill>
                  <a:srgbClr val="FFFFFF"/>
                </a:solidFill>
                <a:latin typeface="+mj-ea"/>
                <a:ea typeface="+mj-ea"/>
              </a:rPr>
              <a:t>城市生命线 安全</a:t>
            </a:r>
          </a:p>
        </p:txBody>
      </p:sp>
      <p:sp>
        <p:nvSpPr>
          <p:cNvPr id="17" name="Text Box 38">
            <a:extLst>
              <a:ext uri="{FF2B5EF4-FFF2-40B4-BE49-F238E27FC236}">
                <a16:creationId xmlns:a16="http://schemas.microsoft.com/office/drawing/2014/main" id="{9CCAC665-54CB-445F-BCBD-0AA13AE45C13}"/>
              </a:ext>
            </a:extLst>
          </p:cNvPr>
          <p:cNvSpPr txBox="1">
            <a:spLocks noChangeArrowheads="1"/>
          </p:cNvSpPr>
          <p:nvPr/>
        </p:nvSpPr>
        <p:spPr bwMode="white">
          <a:xfrm>
            <a:off x="1111250" y="1817688"/>
            <a:ext cx="1393825" cy="646331"/>
          </a:xfrm>
          <a:prstGeom prst="rect">
            <a:avLst/>
          </a:prstGeom>
          <a:noFill/>
          <a:ln>
            <a:noFill/>
          </a:ln>
          <a:effectLst/>
        </p:spPr>
        <p:txBody>
          <a:bodyPr>
            <a:spAutoFit/>
          </a:bodyPr>
          <a:lstStyle/>
          <a:p>
            <a:pPr algn="ctr" eaLnBrk="1" hangingPunct="1">
              <a:spcBef>
                <a:spcPct val="50000"/>
              </a:spcBef>
              <a:defRPr/>
            </a:pPr>
            <a:r>
              <a:rPr lang="zh-CN" altLang="en-US" b="1" dirty="0">
                <a:solidFill>
                  <a:srgbClr val="FFFFFF"/>
                </a:solidFill>
                <a:latin typeface="+mj-ea"/>
                <a:ea typeface="+mj-ea"/>
              </a:rPr>
              <a:t>地下工程 安全</a:t>
            </a:r>
          </a:p>
        </p:txBody>
      </p:sp>
      <p:sp>
        <p:nvSpPr>
          <p:cNvPr id="18" name="Text Box 39">
            <a:extLst>
              <a:ext uri="{FF2B5EF4-FFF2-40B4-BE49-F238E27FC236}">
                <a16:creationId xmlns:a16="http://schemas.microsoft.com/office/drawing/2014/main" id="{C6EBED69-FB07-4498-B708-EF9D98197C58}"/>
              </a:ext>
            </a:extLst>
          </p:cNvPr>
          <p:cNvSpPr txBox="1">
            <a:spLocks noChangeArrowheads="1"/>
          </p:cNvSpPr>
          <p:nvPr/>
        </p:nvSpPr>
        <p:spPr bwMode="white">
          <a:xfrm>
            <a:off x="1094581" y="2782669"/>
            <a:ext cx="1393825" cy="646331"/>
          </a:xfrm>
          <a:prstGeom prst="rect">
            <a:avLst/>
          </a:prstGeom>
          <a:noFill/>
          <a:ln>
            <a:noFill/>
          </a:ln>
          <a:effectLst/>
        </p:spPr>
        <p:txBody>
          <a:bodyPr>
            <a:spAutoFit/>
          </a:bodyPr>
          <a:lstStyle/>
          <a:p>
            <a:pPr algn="ctr" eaLnBrk="1" hangingPunct="1">
              <a:spcBef>
                <a:spcPct val="50000"/>
              </a:spcBef>
              <a:defRPr/>
            </a:pPr>
            <a:r>
              <a:rPr lang="zh-CN" altLang="en-US" b="1" dirty="0">
                <a:solidFill>
                  <a:srgbClr val="FFFFFF"/>
                </a:solidFill>
                <a:latin typeface="+mj-ea"/>
                <a:ea typeface="+mj-ea"/>
              </a:rPr>
              <a:t>建筑火灾 安全</a:t>
            </a:r>
          </a:p>
        </p:txBody>
      </p:sp>
      <p:sp>
        <p:nvSpPr>
          <p:cNvPr id="20" name="矩形 19">
            <a:extLst>
              <a:ext uri="{FF2B5EF4-FFF2-40B4-BE49-F238E27FC236}">
                <a16:creationId xmlns:a16="http://schemas.microsoft.com/office/drawing/2014/main" id="{542163AB-8B05-45D7-9416-1C835704AF52}"/>
              </a:ext>
            </a:extLst>
          </p:cNvPr>
          <p:cNvSpPr/>
          <p:nvPr/>
        </p:nvSpPr>
        <p:spPr>
          <a:xfrm>
            <a:off x="468313" y="333375"/>
            <a:ext cx="1627369" cy="523220"/>
          </a:xfrm>
          <a:prstGeom prst="rect">
            <a:avLst/>
          </a:prstGeom>
        </p:spPr>
        <p:txBody>
          <a:bodyPr wrap="none">
            <a:spAutoFit/>
          </a:bodyPr>
          <a:lstStyle/>
          <a:p>
            <a:pPr>
              <a:defRPr/>
            </a:pPr>
            <a:r>
              <a:rPr lang="zh-CN" altLang="en-US" sz="2800" b="1" dirty="0">
                <a:solidFill>
                  <a:srgbClr val="00153E"/>
                </a:solidFill>
                <a:latin typeface="+mj-ea"/>
                <a:ea typeface="+mj-ea"/>
              </a:rPr>
              <a:t>专业定位</a:t>
            </a:r>
          </a:p>
        </p:txBody>
      </p:sp>
      <p:sp>
        <p:nvSpPr>
          <p:cNvPr id="22" name="矩形 21">
            <a:extLst>
              <a:ext uri="{FF2B5EF4-FFF2-40B4-BE49-F238E27FC236}">
                <a16:creationId xmlns:a16="http://schemas.microsoft.com/office/drawing/2014/main" id="{A2C04C73-0FC5-4991-8D8A-F17207FFAC00}"/>
              </a:ext>
            </a:extLst>
          </p:cNvPr>
          <p:cNvSpPr/>
          <p:nvPr/>
        </p:nvSpPr>
        <p:spPr>
          <a:xfrm>
            <a:off x="2678431" y="4598125"/>
            <a:ext cx="4531866" cy="707886"/>
          </a:xfrm>
          <a:prstGeom prst="rect">
            <a:avLst/>
          </a:prstGeom>
        </p:spPr>
        <p:txBody>
          <a:bodyPr wrap="square">
            <a:spAutoFit/>
          </a:bodyPr>
          <a:lstStyle/>
          <a:p>
            <a:pPr algn="ctr">
              <a:defRPr/>
            </a:pPr>
            <a:r>
              <a:rPr lang="zh-CN" altLang="en-US" sz="2000" b="1" dirty="0">
                <a:solidFill>
                  <a:schemeClr val="bg1"/>
                </a:solidFill>
                <a:latin typeface="+mj-ea"/>
                <a:ea typeface="+mj-ea"/>
              </a:rPr>
              <a:t>具备安全工程师职业能力和素质主要服务于多学科交叉行业的安全专业人才</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BB2C5A69-1189-44A7-94B8-43B6D31F3834}"/>
              </a:ext>
            </a:extLst>
          </p:cNvPr>
          <p:cNvSpPr/>
          <p:nvPr/>
        </p:nvSpPr>
        <p:spPr>
          <a:xfrm>
            <a:off x="468313" y="333375"/>
            <a:ext cx="2348720" cy="523220"/>
          </a:xfrm>
          <a:prstGeom prst="rect">
            <a:avLst/>
          </a:prstGeom>
        </p:spPr>
        <p:txBody>
          <a:bodyPr wrap="none">
            <a:spAutoFit/>
          </a:bodyPr>
          <a:lstStyle/>
          <a:p>
            <a:pPr>
              <a:defRPr/>
            </a:pPr>
            <a:r>
              <a:rPr lang="zh-CN" altLang="en-US" sz="2800" b="1" dirty="0">
                <a:solidFill>
                  <a:srgbClr val="00153E"/>
                </a:solidFill>
                <a:latin typeface="+mj-ea"/>
                <a:ea typeface="+mj-ea"/>
              </a:rPr>
              <a:t>专业特色优势</a:t>
            </a:r>
          </a:p>
        </p:txBody>
      </p:sp>
      <p:sp>
        <p:nvSpPr>
          <p:cNvPr id="43" name="Rectangle 65">
            <a:extLst>
              <a:ext uri="{FF2B5EF4-FFF2-40B4-BE49-F238E27FC236}">
                <a16:creationId xmlns:a16="http://schemas.microsoft.com/office/drawing/2014/main" id="{2A55841C-F781-4C4B-8E25-647F33BC9928}"/>
              </a:ext>
            </a:extLst>
          </p:cNvPr>
          <p:cNvSpPr>
            <a:spLocks noChangeArrowheads="1"/>
          </p:cNvSpPr>
          <p:nvPr/>
        </p:nvSpPr>
        <p:spPr bwMode="auto">
          <a:xfrm>
            <a:off x="323528" y="1268760"/>
            <a:ext cx="8496944" cy="4829848"/>
          </a:xfrm>
          <a:prstGeom prst="rect">
            <a:avLst/>
          </a:prstGeom>
          <a:noFill/>
          <a:ln>
            <a:noFill/>
          </a:ln>
          <a:effectLst/>
        </p:spPr>
        <p:txBody>
          <a:bodyPr wrap="square">
            <a:spAutoFit/>
          </a:bodyPr>
          <a:lstStyle/>
          <a:p>
            <a:pPr marL="637200" indent="-457200" algn="just" eaLnBrk="1" hangingPunct="1">
              <a:lnSpc>
                <a:spcPct val="120000"/>
              </a:lnSpc>
              <a:buSzPct val="70000"/>
              <a:buFont typeface="Wingdings" panose="05000000000000000000" pitchFamily="2" charset="2"/>
              <a:buChar char="u"/>
              <a:defRPr/>
            </a:pPr>
            <a:r>
              <a:rPr lang="zh-CN" altLang="en-US" sz="2600" b="1" dirty="0">
                <a:solidFill>
                  <a:srgbClr val="000000"/>
                </a:solidFill>
                <a:latin typeface="+mj-ea"/>
                <a:ea typeface="+mj-ea"/>
              </a:rPr>
              <a:t>基于安徽省新兴产业的发展趋势和市场需求，</a:t>
            </a:r>
            <a:r>
              <a:rPr lang="zh-CN" altLang="en-US" sz="2600" b="1" dirty="0">
                <a:solidFill>
                  <a:srgbClr val="C00000"/>
                </a:solidFill>
                <a:latin typeface="+mj-ea"/>
                <a:ea typeface="+mj-ea"/>
              </a:rPr>
              <a:t>瞄准安全工程专业发展新方向，开展人才特色培养体系。</a:t>
            </a:r>
            <a:endParaRPr lang="en-US" altLang="zh-CN" sz="2600" b="1" dirty="0">
              <a:solidFill>
                <a:srgbClr val="C00000"/>
              </a:solidFill>
              <a:latin typeface="+mj-ea"/>
              <a:ea typeface="+mj-ea"/>
            </a:endParaRPr>
          </a:p>
          <a:p>
            <a:pPr marL="637200" indent="-457200" algn="just" eaLnBrk="1" hangingPunct="1">
              <a:lnSpc>
                <a:spcPct val="120000"/>
              </a:lnSpc>
              <a:buSzPct val="70000"/>
              <a:buFont typeface="Wingdings" panose="05000000000000000000" pitchFamily="2" charset="2"/>
              <a:buChar char="u"/>
              <a:defRPr/>
            </a:pPr>
            <a:r>
              <a:rPr lang="zh-CN" altLang="en-US" sz="2600" b="1" dirty="0">
                <a:solidFill>
                  <a:srgbClr val="000000"/>
                </a:solidFill>
                <a:latin typeface="+mj-ea"/>
                <a:ea typeface="+mj-ea"/>
              </a:rPr>
              <a:t>人才培养从土木工程施工安全、地下工程安全</a:t>
            </a:r>
            <a:r>
              <a:rPr lang="zh-CN" altLang="en-US" sz="2600" b="1" dirty="0">
                <a:solidFill>
                  <a:srgbClr val="C00000"/>
                </a:solidFill>
                <a:latin typeface="+mj-ea"/>
                <a:ea typeface="+mj-ea"/>
              </a:rPr>
              <a:t>聚焦工业安全、城市安全。</a:t>
            </a:r>
            <a:endParaRPr lang="en-US" altLang="zh-CN" sz="2600" b="1" dirty="0">
              <a:solidFill>
                <a:srgbClr val="C00000"/>
              </a:solidFill>
              <a:latin typeface="+mj-ea"/>
              <a:ea typeface="+mj-ea"/>
            </a:endParaRPr>
          </a:p>
          <a:p>
            <a:pPr marL="637200" indent="-457200" algn="just" eaLnBrk="1" hangingPunct="1">
              <a:lnSpc>
                <a:spcPct val="120000"/>
              </a:lnSpc>
              <a:buSzPct val="70000"/>
              <a:buFont typeface="Wingdings" panose="05000000000000000000" pitchFamily="2" charset="2"/>
              <a:buChar char="u"/>
              <a:defRPr/>
            </a:pPr>
            <a:r>
              <a:rPr lang="zh-CN" altLang="en-US" sz="2600" b="1" dirty="0">
                <a:solidFill>
                  <a:srgbClr val="000000"/>
                </a:solidFill>
                <a:latin typeface="+mj-ea"/>
                <a:ea typeface="+mj-ea"/>
              </a:rPr>
              <a:t>为新能源汽车制造、芯片集成电路制造企业从施工建设、设备安装、生产制造及使用维保的</a:t>
            </a:r>
            <a:r>
              <a:rPr lang="zh-CN" altLang="en-US" sz="2600" b="1" dirty="0">
                <a:solidFill>
                  <a:srgbClr val="C00000"/>
                </a:solidFill>
                <a:latin typeface="+mj-ea"/>
                <a:ea typeface="+mj-ea"/>
              </a:rPr>
              <a:t>全生命周期提供安全管理人才支持。</a:t>
            </a:r>
            <a:endParaRPr lang="en-US" altLang="zh-CN" sz="2600" b="1" dirty="0">
              <a:solidFill>
                <a:srgbClr val="C00000"/>
              </a:solidFill>
              <a:latin typeface="+mj-ea"/>
              <a:ea typeface="+mj-ea"/>
            </a:endParaRPr>
          </a:p>
          <a:p>
            <a:pPr marL="637200" indent="-457200" algn="just" eaLnBrk="1" hangingPunct="1">
              <a:lnSpc>
                <a:spcPct val="120000"/>
              </a:lnSpc>
              <a:buSzPct val="70000"/>
              <a:buFont typeface="Wingdings" panose="05000000000000000000" pitchFamily="2" charset="2"/>
              <a:buChar char="u"/>
              <a:defRPr/>
            </a:pPr>
            <a:r>
              <a:rPr lang="zh-CN" altLang="en-US" sz="2600" b="1" dirty="0">
                <a:solidFill>
                  <a:srgbClr val="000000"/>
                </a:solidFill>
                <a:latin typeface="+mj-ea"/>
                <a:ea typeface="+mj-ea"/>
              </a:rPr>
              <a:t>开展省内城市体检，联合清华大学合肥公共安全研究院，开展桥梁检测及燃气安全检测，为省内</a:t>
            </a:r>
            <a:r>
              <a:rPr lang="zh-CN" altLang="en-US" sz="2600" b="1" dirty="0">
                <a:solidFill>
                  <a:srgbClr val="C00000"/>
                </a:solidFill>
                <a:latin typeface="+mj-ea"/>
                <a:ea typeface="+mj-ea"/>
              </a:rPr>
              <a:t>城市生命线安全运营提供人才支持。</a:t>
            </a:r>
            <a:endParaRPr lang="en-US" altLang="zh-CN" sz="2500" b="1" dirty="0">
              <a:solidFill>
                <a:srgbClr val="C00000"/>
              </a:solidFill>
              <a:latin typeface="+mj-ea"/>
              <a:ea typeface="+mj-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0383488-7B7D-4691-8B0A-0C8A80DC9679}"/>
              </a:ext>
            </a:extLst>
          </p:cNvPr>
          <p:cNvSpPr/>
          <p:nvPr/>
        </p:nvSpPr>
        <p:spPr>
          <a:xfrm>
            <a:off x="512763" y="354013"/>
            <a:ext cx="2348720" cy="523220"/>
          </a:xfrm>
          <a:prstGeom prst="rect">
            <a:avLst/>
          </a:prstGeom>
        </p:spPr>
        <p:txBody>
          <a:bodyPr wrap="none">
            <a:spAutoFit/>
          </a:bodyPr>
          <a:lstStyle/>
          <a:p>
            <a:pPr>
              <a:defRPr/>
            </a:pPr>
            <a:r>
              <a:rPr lang="zh-CN" altLang="en-US" sz="2800" b="1" dirty="0">
                <a:solidFill>
                  <a:srgbClr val="001642"/>
                </a:solidFill>
                <a:latin typeface="+mj-ea"/>
                <a:ea typeface="+mj-ea"/>
              </a:rPr>
              <a:t>专业实践平台</a:t>
            </a:r>
          </a:p>
        </p:txBody>
      </p:sp>
      <p:sp>
        <p:nvSpPr>
          <p:cNvPr id="49156" name="Rectangle 1">
            <a:extLst>
              <a:ext uri="{FF2B5EF4-FFF2-40B4-BE49-F238E27FC236}">
                <a16:creationId xmlns:a16="http://schemas.microsoft.com/office/drawing/2014/main" id="{C33FB9DC-C559-40F0-A754-6C78853F449B}"/>
              </a:ext>
            </a:extLst>
          </p:cNvPr>
          <p:cNvSpPr>
            <a:spLocks noChangeArrowheads="1"/>
          </p:cNvSpPr>
          <p:nvPr/>
        </p:nvSpPr>
        <p:spPr bwMode="auto">
          <a:xfrm>
            <a:off x="566738" y="25288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br>
              <a:rPr lang="zh-CN" altLang="zh-CN"/>
            </a:br>
            <a:br>
              <a:rPr lang="zh-CN" altLang="zh-CN"/>
            </a:br>
            <a:endParaRPr lang="zh-CN" altLang="zh-CN"/>
          </a:p>
        </p:txBody>
      </p:sp>
      <p:graphicFrame>
        <p:nvGraphicFramePr>
          <p:cNvPr id="11" name="表格 10">
            <a:extLst>
              <a:ext uri="{FF2B5EF4-FFF2-40B4-BE49-F238E27FC236}">
                <a16:creationId xmlns:a16="http://schemas.microsoft.com/office/drawing/2014/main" id="{DE6C712D-6D3F-4BAA-9754-8916D20CB922}"/>
              </a:ext>
            </a:extLst>
          </p:cNvPr>
          <p:cNvGraphicFramePr/>
          <p:nvPr>
            <p:extLst>
              <p:ext uri="{D42A27DB-BD31-4B8C-83A1-F6EECF244321}">
                <p14:modId xmlns:p14="http://schemas.microsoft.com/office/powerpoint/2010/main" val="4165859215"/>
              </p:ext>
            </p:extLst>
          </p:nvPr>
        </p:nvGraphicFramePr>
        <p:xfrm>
          <a:off x="512763" y="1628800"/>
          <a:ext cx="5568636" cy="3131487"/>
        </p:xfrm>
        <a:graphic>
          <a:graphicData uri="http://schemas.openxmlformats.org/drawingml/2006/table">
            <a:tbl>
              <a:tblPr firstRow="1" bandRow="1"/>
              <a:tblGrid>
                <a:gridCol w="1621248">
                  <a:extLst>
                    <a:ext uri="{9D8B030D-6E8A-4147-A177-3AD203B41FA5}">
                      <a16:colId xmlns:a16="http://schemas.microsoft.com/office/drawing/2014/main" val="20000"/>
                    </a:ext>
                  </a:extLst>
                </a:gridCol>
                <a:gridCol w="2326139">
                  <a:extLst>
                    <a:ext uri="{9D8B030D-6E8A-4147-A177-3AD203B41FA5}">
                      <a16:colId xmlns:a16="http://schemas.microsoft.com/office/drawing/2014/main" val="20001"/>
                    </a:ext>
                  </a:extLst>
                </a:gridCol>
                <a:gridCol w="1621249">
                  <a:extLst>
                    <a:ext uri="{9D8B030D-6E8A-4147-A177-3AD203B41FA5}">
                      <a16:colId xmlns:a16="http://schemas.microsoft.com/office/drawing/2014/main" val="20002"/>
                    </a:ext>
                  </a:extLst>
                </a:gridCol>
              </a:tblGrid>
              <a:tr h="385967">
                <a:tc>
                  <a:txBody>
                    <a:bodyPr/>
                    <a:lstStyle/>
                    <a:p>
                      <a:r>
                        <a:rPr lang="zh-CN" altLang="en-US" sz="2000" b="1" i="0" dirty="0">
                          <a:solidFill>
                            <a:schemeClr val="bg1"/>
                          </a:solidFill>
                          <a:effectLst/>
                          <a:latin typeface="SimSun" panose="02010600030101010101" pitchFamily="2" charset="-122"/>
                          <a:ea typeface="SimSun" panose="02010600030101010101" pitchFamily="2" charset="-122"/>
                        </a:rPr>
                        <a:t>类别 </a:t>
                      </a:r>
                      <a:endParaRPr lang="zh-CN" altLang="en-US" sz="2000" b="1" dirty="0">
                        <a:solidFill>
                          <a:schemeClr val="bg1"/>
                        </a:solidFill>
                        <a:effectLst/>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headEnd type="none" w="med" len="med"/>
                      <a:tailEnd type="none" w="med" len="med"/>
                    </a:lnR>
                    <a:lnT w="6350" cap="flat" cmpd="sng" algn="ctr">
                      <a:solidFill>
                        <a:srgbClr val="494B4D"/>
                      </a:solidFill>
                      <a:prstDash val="solid"/>
                      <a:miter lim="800000"/>
                    </a:lnT>
                    <a:lnB w="6350" cap="flat" cmpd="sng" algn="ctr">
                      <a:solidFill>
                        <a:srgbClr val="494B4D"/>
                      </a:solidFill>
                      <a:prstDash val="solid"/>
                      <a:miter lim="800000"/>
                    </a:lnB>
                    <a:lnTlToBr w="12700" cmpd="sng">
                      <a:noFill/>
                      <a:prstDash val="solid"/>
                    </a:lnTlToBr>
                    <a:lnBlToTr w="12700" cmpd="sng">
                      <a:noFill/>
                      <a:prstDash val="solid"/>
                    </a:lnBlToTr>
                    <a:solidFill>
                      <a:srgbClr val="2F5597"/>
                    </a:solidFill>
                  </a:tcPr>
                </a:tc>
                <a:tc>
                  <a:txBody>
                    <a:bodyPr/>
                    <a:lstStyle/>
                    <a:p>
                      <a:r>
                        <a:rPr lang="zh-CN" altLang="en-US" sz="2000" b="1" i="0" dirty="0">
                          <a:solidFill>
                            <a:schemeClr val="bg1"/>
                          </a:solidFill>
                          <a:effectLst/>
                          <a:latin typeface="SimSun" panose="02010600030101010101" pitchFamily="2" charset="-122"/>
                          <a:ea typeface="SimSun" panose="02010600030101010101" pitchFamily="2" charset="-122"/>
                        </a:rPr>
                        <a:t>名称 </a:t>
                      </a:r>
                      <a:endParaRPr lang="zh-CN" altLang="en-US" sz="2000" b="1" dirty="0">
                        <a:solidFill>
                          <a:schemeClr val="bg1"/>
                        </a:solidFill>
                        <a:effectLst/>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headEnd type="none" w="med" len="med"/>
                      <a:tailEnd type="none" w="med" len="med"/>
                    </a:lnR>
                    <a:lnT w="6350" cap="flat" cmpd="sng" algn="ctr">
                      <a:solidFill>
                        <a:srgbClr val="494B4D"/>
                      </a:solidFill>
                      <a:prstDash val="solid"/>
                      <a:miter lim="800000"/>
                    </a:lnT>
                    <a:lnB w="6350" cap="flat" cmpd="sng" algn="ctr">
                      <a:solidFill>
                        <a:srgbClr val="494B4D"/>
                      </a:solidFill>
                      <a:prstDash val="solid"/>
                      <a:miter lim="800000"/>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lang="zh-CN" altLang="en-US" sz="2000" b="1" i="0" dirty="0">
                          <a:solidFill>
                            <a:schemeClr val="bg1"/>
                          </a:solidFill>
                          <a:effectLst/>
                          <a:latin typeface="SimSun" panose="02010600030101010101" pitchFamily="2" charset="-122"/>
                          <a:ea typeface="SimSun" panose="02010600030101010101" pitchFamily="2" charset="-122"/>
                        </a:rPr>
                        <a:t>批准部门 </a:t>
                      </a:r>
                      <a:endParaRPr lang="zh-CN" altLang="en-US" sz="2000" b="1" dirty="0">
                        <a:solidFill>
                          <a:schemeClr val="bg1"/>
                        </a:solidFill>
                        <a:effectLst/>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lnR>
                    <a:lnT w="6350" cap="flat" cmpd="sng" algn="ctr">
                      <a:solidFill>
                        <a:srgbClr val="494B4D"/>
                      </a:solidFill>
                      <a:prstDash val="solid"/>
                      <a:miter lim="800000"/>
                    </a:lnT>
                    <a:lnB w="6350" cap="flat" cmpd="sng" algn="ctr">
                      <a:solidFill>
                        <a:srgbClr val="494B4D"/>
                      </a:solidFill>
                      <a:prstDash val="solid"/>
                      <a:miter lim="800000"/>
                      <a:headEnd type="none" w="med" len="med"/>
                      <a:tailEnd type="none" w="med" len="med"/>
                    </a:lnB>
                    <a:lnTlToBr w="12700" cmpd="sng">
                      <a:noFill/>
                      <a:prstDash val="solid"/>
                    </a:lnTlToBr>
                    <a:lnBlToTr w="12700" cmpd="sng">
                      <a:noFill/>
                      <a:prstDash val="solid"/>
                    </a:lnBlToTr>
                    <a:solidFill>
                      <a:srgbClr val="2F5597"/>
                    </a:solidFill>
                  </a:tcPr>
                </a:tc>
                <a:extLst>
                  <a:ext uri="{0D108BD9-81ED-4DB2-BD59-A6C34878D82A}">
                    <a16:rowId xmlns:a16="http://schemas.microsoft.com/office/drawing/2014/main" val="10000"/>
                  </a:ext>
                </a:extLst>
              </a:tr>
              <a:tr h="808019">
                <a:tc>
                  <a:txBody>
                    <a:bodyPr/>
                    <a:lstStyle/>
                    <a:p>
                      <a:r>
                        <a:rPr lang="zh-CN" altLang="en-US" sz="1600" b="1" i="0">
                          <a:solidFill>
                            <a:srgbClr val="000000"/>
                          </a:solidFill>
                          <a:effectLst/>
                          <a:latin typeface="+mj-ea"/>
                          <a:ea typeface="+mj-ea"/>
                        </a:rPr>
                        <a:t>国家工程实验室 </a:t>
                      </a:r>
                      <a:endParaRPr lang="zh-CN" altLang="en-US" sz="1600" b="1">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headEnd type="none" w="med" len="med"/>
                      <a:tailEnd type="none" w="med" len="med"/>
                    </a:lnR>
                    <a:lnT w="6350" cap="flat" cmpd="sng" algn="ctr">
                      <a:solidFill>
                        <a:srgbClr val="494B4D"/>
                      </a:solidFill>
                      <a:prstDash val="solid"/>
                      <a:miter lim="800000"/>
                    </a:lnT>
                    <a:lnB w="6350" cap="flat" cmpd="sng" algn="ctr">
                      <a:solidFill>
                        <a:srgbClr val="494B4D"/>
                      </a:solidFill>
                      <a:prstDash val="solid"/>
                      <a:miter lim="800000"/>
                    </a:lnB>
                    <a:lnTlToBr w="12700" cmpd="sng">
                      <a:noFill/>
                      <a:prstDash val="solid"/>
                    </a:lnTlToBr>
                    <a:lnBlToTr w="12700" cmpd="sng">
                      <a:noFill/>
                      <a:prstDash val="solid"/>
                    </a:lnBlToTr>
                    <a:noFill/>
                  </a:tcPr>
                </a:tc>
                <a:tc>
                  <a:txBody>
                    <a:bodyPr/>
                    <a:lstStyle/>
                    <a:p>
                      <a:r>
                        <a:rPr lang="zh-CN" altLang="en-US" sz="1600" b="1" i="0" dirty="0">
                          <a:solidFill>
                            <a:srgbClr val="000000"/>
                          </a:solidFill>
                          <a:effectLst/>
                          <a:latin typeface="+mj-ea"/>
                          <a:ea typeface="+mj-ea"/>
                        </a:rPr>
                        <a:t>建筑健康监测与灾害预防技术国家地方联合工程实验室</a:t>
                      </a:r>
                      <a:endParaRPr lang="zh-CN" altLang="en-US" sz="1600" b="1" dirty="0">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headEnd type="none" w="med" len="med"/>
                      <a:tailEnd type="none" w="med" len="med"/>
                    </a:lnR>
                    <a:lnT w="6350" cap="flat" cmpd="sng" algn="ctr">
                      <a:solidFill>
                        <a:srgbClr val="494B4D"/>
                      </a:solidFill>
                      <a:prstDash val="solid"/>
                      <a:miter lim="800000"/>
                      <a:headEnd type="none" w="med" len="med"/>
                      <a:tailEnd type="none" w="med" len="med"/>
                    </a:lnT>
                    <a:lnB w="6350" cap="flat" cmpd="sng" algn="ctr">
                      <a:solidFill>
                        <a:srgbClr val="494B4D"/>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r>
                        <a:rPr lang="zh-CN" altLang="en-US" sz="1600" b="1" i="0">
                          <a:solidFill>
                            <a:srgbClr val="000000"/>
                          </a:solidFill>
                          <a:effectLst/>
                          <a:latin typeface="+mj-ea"/>
                          <a:ea typeface="+mj-ea"/>
                        </a:rPr>
                        <a:t>国家发展和改</a:t>
                      </a:r>
                      <a:br>
                        <a:rPr lang="zh-CN" altLang="en-US" sz="1600" b="1" i="0">
                          <a:solidFill>
                            <a:srgbClr val="000000"/>
                          </a:solidFill>
                          <a:effectLst/>
                          <a:latin typeface="+mj-ea"/>
                          <a:ea typeface="+mj-ea"/>
                        </a:rPr>
                      </a:br>
                      <a:r>
                        <a:rPr lang="zh-CN" altLang="en-US" sz="1600" b="1" i="0">
                          <a:solidFill>
                            <a:srgbClr val="000000"/>
                          </a:solidFill>
                          <a:effectLst/>
                          <a:latin typeface="+mj-ea"/>
                          <a:ea typeface="+mj-ea"/>
                        </a:rPr>
                        <a:t>革委员会 </a:t>
                      </a:r>
                      <a:endParaRPr lang="zh-CN" altLang="en-US" sz="1600" b="1">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lnR>
                    <a:lnT w="6350" cap="flat" cmpd="sng" algn="ctr">
                      <a:solidFill>
                        <a:srgbClr val="494B4D"/>
                      </a:solidFill>
                      <a:prstDash val="solid"/>
                      <a:miter lim="800000"/>
                      <a:headEnd type="none" w="med" len="med"/>
                      <a:tailEnd type="none" w="med" len="med"/>
                    </a:lnT>
                    <a:lnB w="6350" cap="flat" cmpd="sng" algn="ctr">
                      <a:solidFill>
                        <a:srgbClr val="494B4D"/>
                      </a:solidFill>
                      <a:prstDash val="solid"/>
                      <a:miter lim="800000"/>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64273">
                <a:tc>
                  <a:txBody>
                    <a:bodyPr/>
                    <a:lstStyle/>
                    <a:p>
                      <a:r>
                        <a:rPr lang="zh-CN" altLang="en-US" sz="1600" b="1" i="0">
                          <a:solidFill>
                            <a:srgbClr val="000000"/>
                          </a:solidFill>
                          <a:effectLst/>
                          <a:latin typeface="+mj-ea"/>
                          <a:ea typeface="+mj-ea"/>
                        </a:rPr>
                        <a:t>省级重点实验室 </a:t>
                      </a:r>
                      <a:endParaRPr lang="zh-CN" altLang="en-US" sz="1600" b="1">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headEnd type="none" w="med" len="med"/>
                      <a:tailEnd type="none" w="med" len="med"/>
                    </a:lnR>
                    <a:lnT w="6350" cap="flat" cmpd="sng" algn="ctr">
                      <a:solidFill>
                        <a:srgbClr val="494B4D"/>
                      </a:solidFill>
                      <a:prstDash val="solid"/>
                      <a:miter lim="800000"/>
                    </a:lnT>
                    <a:lnB w="6350" cap="flat" cmpd="sng" algn="ctr">
                      <a:solidFill>
                        <a:srgbClr val="494B4D"/>
                      </a:solidFill>
                      <a:prstDash val="solid"/>
                      <a:miter lim="800000"/>
                    </a:lnB>
                    <a:lnTlToBr w="12700" cmpd="sng">
                      <a:noFill/>
                      <a:prstDash val="solid"/>
                    </a:lnTlToBr>
                    <a:lnBlToTr w="12700" cmpd="sng">
                      <a:noFill/>
                      <a:prstDash val="solid"/>
                    </a:lnBlToTr>
                    <a:solidFill>
                      <a:schemeClr val="accent1">
                        <a:lumMod val="20000"/>
                        <a:lumOff val="80000"/>
                      </a:schemeClr>
                    </a:solidFill>
                  </a:tcPr>
                </a:tc>
                <a:tc>
                  <a:txBody>
                    <a:bodyPr/>
                    <a:lstStyle/>
                    <a:p>
                      <a:r>
                        <a:rPr lang="zh-CN" altLang="en-US" sz="1600" b="1" i="0" dirty="0">
                          <a:solidFill>
                            <a:srgbClr val="000000"/>
                          </a:solidFill>
                          <a:effectLst/>
                          <a:latin typeface="+mj-ea"/>
                          <a:ea typeface="+mj-ea"/>
                        </a:rPr>
                        <a:t>安徽省建筑结构与地下工程省级重点实验室 </a:t>
                      </a:r>
                      <a:endParaRPr lang="zh-CN" altLang="en-US" sz="1600" b="1" dirty="0">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headEnd type="none" w="med" len="med"/>
                      <a:tailEnd type="none" w="med" len="med"/>
                    </a:lnR>
                    <a:lnT w="6350" cap="flat" cmpd="sng" algn="ctr">
                      <a:solidFill>
                        <a:srgbClr val="494B4D"/>
                      </a:solidFill>
                      <a:prstDash val="solid"/>
                      <a:miter lim="800000"/>
                      <a:headEnd type="none" w="med" len="med"/>
                      <a:tailEnd type="none" w="med" len="med"/>
                    </a:lnT>
                    <a:lnB w="6350" cap="flat" cmpd="sng" algn="ctr">
                      <a:solidFill>
                        <a:srgbClr val="494B4D"/>
                      </a:solidFill>
                      <a:prstDash val="solid"/>
                      <a:miter lim="800000"/>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zh-CN" altLang="en-US" sz="1600" b="1" i="0" dirty="0">
                          <a:solidFill>
                            <a:srgbClr val="000000"/>
                          </a:solidFill>
                          <a:effectLst/>
                          <a:latin typeface="+mj-ea"/>
                          <a:ea typeface="+mj-ea"/>
                        </a:rPr>
                        <a:t>安徽省科技厅 </a:t>
                      </a:r>
                      <a:endParaRPr lang="zh-CN" altLang="en-US" sz="1600" b="1" dirty="0">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lnR>
                    <a:lnT w="6350" cap="flat" cmpd="sng" algn="ctr">
                      <a:solidFill>
                        <a:srgbClr val="494B4D"/>
                      </a:solidFill>
                      <a:prstDash val="solid"/>
                      <a:miter lim="800000"/>
                      <a:headEnd type="none" w="med" len="med"/>
                      <a:tailEnd type="none" w="med" len="med"/>
                    </a:lnT>
                    <a:lnB w="6350" cap="flat" cmpd="sng" algn="ctr">
                      <a:solidFill>
                        <a:srgbClr val="494B4D"/>
                      </a:solidFill>
                      <a:prstDash val="solid"/>
                      <a:miter lim="800000"/>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564273">
                <a:tc>
                  <a:txBody>
                    <a:bodyPr/>
                    <a:lstStyle/>
                    <a:p>
                      <a:r>
                        <a:rPr lang="zh-CN" altLang="en-US" sz="1600" b="1" i="0" dirty="0">
                          <a:solidFill>
                            <a:srgbClr val="000000"/>
                          </a:solidFill>
                          <a:effectLst/>
                          <a:latin typeface="+mj-ea"/>
                          <a:ea typeface="+mj-ea"/>
                        </a:rPr>
                        <a:t>省级工程技术研究中心</a:t>
                      </a:r>
                      <a:endParaRPr lang="zh-CN" altLang="en-US" sz="1600" b="1" dirty="0">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headEnd type="none" w="med" len="med"/>
                      <a:tailEnd type="none" w="med" len="med"/>
                    </a:lnR>
                    <a:lnT w="6350" cap="flat" cmpd="sng" algn="ctr">
                      <a:solidFill>
                        <a:srgbClr val="494B4D"/>
                      </a:solidFill>
                      <a:prstDash val="solid"/>
                      <a:miter lim="800000"/>
                    </a:lnT>
                    <a:lnB w="6350" cap="flat" cmpd="sng" algn="ctr">
                      <a:solidFill>
                        <a:srgbClr val="494B4D"/>
                      </a:solidFill>
                      <a:prstDash val="solid"/>
                      <a:miter lim="800000"/>
                    </a:lnB>
                    <a:lnTlToBr w="12700" cmpd="sng">
                      <a:noFill/>
                      <a:prstDash val="solid"/>
                    </a:lnTlToBr>
                    <a:lnBlToTr w="12700" cmpd="sng">
                      <a:noFill/>
                      <a:prstDash val="solid"/>
                    </a:lnBlToTr>
                    <a:noFill/>
                  </a:tcPr>
                </a:tc>
                <a:tc>
                  <a:txBody>
                    <a:bodyPr/>
                    <a:lstStyle/>
                    <a:p>
                      <a:r>
                        <a:rPr lang="zh-CN" altLang="en-US" sz="1600" b="1" i="0" dirty="0">
                          <a:solidFill>
                            <a:srgbClr val="000000"/>
                          </a:solidFill>
                          <a:effectLst/>
                          <a:latin typeface="+mj-ea"/>
                          <a:ea typeface="+mj-ea"/>
                        </a:rPr>
                        <a:t>安徽省城市建设和地下空间工程技术研究中心 </a:t>
                      </a:r>
                      <a:endParaRPr lang="zh-CN" altLang="en-US" sz="1600" b="1" dirty="0">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headEnd type="none" w="med" len="med"/>
                      <a:tailEnd type="none" w="med" len="med"/>
                    </a:lnR>
                    <a:lnT w="6350" cap="flat" cmpd="sng" algn="ctr">
                      <a:solidFill>
                        <a:srgbClr val="494B4D"/>
                      </a:solidFill>
                      <a:prstDash val="solid"/>
                      <a:miter lim="800000"/>
                      <a:headEnd type="none" w="med" len="med"/>
                      <a:tailEnd type="none" w="med" len="med"/>
                    </a:lnT>
                    <a:lnB w="6350" cap="flat" cmpd="sng" algn="ctr">
                      <a:solidFill>
                        <a:srgbClr val="494B4D"/>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r>
                        <a:rPr lang="zh-CN" altLang="en-US" sz="1600" b="1" i="0" dirty="0">
                          <a:solidFill>
                            <a:srgbClr val="000000"/>
                          </a:solidFill>
                          <a:effectLst/>
                          <a:latin typeface="+mj-ea"/>
                          <a:ea typeface="+mj-ea"/>
                        </a:rPr>
                        <a:t>安徽省住建厅 </a:t>
                      </a:r>
                      <a:endParaRPr lang="zh-CN" altLang="en-US" sz="1600" b="1" dirty="0">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lnR>
                    <a:lnT w="6350" cap="flat" cmpd="sng" algn="ctr">
                      <a:solidFill>
                        <a:srgbClr val="494B4D"/>
                      </a:solidFill>
                      <a:prstDash val="solid"/>
                      <a:miter lim="800000"/>
                      <a:headEnd type="none" w="med" len="med"/>
                      <a:tailEnd type="none" w="med" len="med"/>
                    </a:lnT>
                    <a:lnB w="6350" cap="flat" cmpd="sng" algn="ctr">
                      <a:solidFill>
                        <a:srgbClr val="494B4D"/>
                      </a:solidFill>
                      <a:prstDash val="solid"/>
                      <a:miter lim="800000"/>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808019">
                <a:tc>
                  <a:txBody>
                    <a:bodyPr/>
                    <a:lstStyle/>
                    <a:p>
                      <a:r>
                        <a:rPr lang="zh-CN" altLang="en-US" sz="1600" b="1" i="0" dirty="0">
                          <a:solidFill>
                            <a:srgbClr val="000000"/>
                          </a:solidFill>
                          <a:effectLst/>
                          <a:latin typeface="+mj-ea"/>
                          <a:ea typeface="+mj-ea"/>
                        </a:rPr>
                        <a:t>国家大学生校外实践教育基地</a:t>
                      </a:r>
                      <a:endParaRPr lang="zh-CN" altLang="en-US" sz="1600" b="1" dirty="0">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headEnd type="none" w="med" len="med"/>
                      <a:tailEnd type="none" w="med" len="med"/>
                    </a:lnR>
                    <a:lnT w="6350" cap="flat" cmpd="sng" algn="ctr">
                      <a:solidFill>
                        <a:srgbClr val="494B4D"/>
                      </a:solidFill>
                      <a:prstDash val="solid"/>
                      <a:miter lim="800000"/>
                    </a:lnT>
                    <a:lnB w="6350" cap="flat" cmpd="sng" algn="ctr">
                      <a:solidFill>
                        <a:srgbClr val="494B4D"/>
                      </a:solidFill>
                      <a:prstDash val="solid"/>
                      <a:miter lim="800000"/>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zh-CN" altLang="en-US" sz="1600" b="1" i="0" dirty="0">
                          <a:solidFill>
                            <a:srgbClr val="000000"/>
                          </a:solidFill>
                          <a:effectLst/>
                          <a:latin typeface="+mj-ea"/>
                          <a:ea typeface="+mj-ea"/>
                        </a:rPr>
                        <a:t>安徽建筑大学</a:t>
                      </a:r>
                      <a:r>
                        <a:rPr lang="en-US" altLang="zh-CN" sz="1600" b="1" i="0" dirty="0">
                          <a:solidFill>
                            <a:srgbClr val="000000"/>
                          </a:solidFill>
                          <a:effectLst/>
                          <a:latin typeface="+mj-ea"/>
                          <a:ea typeface="+mj-ea"/>
                        </a:rPr>
                        <a:t>-</a:t>
                      </a:r>
                      <a:r>
                        <a:rPr lang="zh-CN" altLang="en-US" sz="1600" b="1" i="0" dirty="0">
                          <a:solidFill>
                            <a:srgbClr val="000000"/>
                          </a:solidFill>
                          <a:effectLst/>
                          <a:latin typeface="+mj-ea"/>
                          <a:ea typeface="+mj-ea"/>
                        </a:rPr>
                        <a:t>中国十七冶建设集团有限公司工程实践教育中心 </a:t>
                      </a:r>
                      <a:endParaRPr lang="zh-CN" altLang="en-US" sz="1600" b="1" dirty="0">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headEnd type="none" w="med" len="med"/>
                      <a:tailEnd type="none" w="med" len="med"/>
                    </a:lnR>
                    <a:lnT w="6350" cap="flat" cmpd="sng" algn="ctr">
                      <a:solidFill>
                        <a:srgbClr val="494B4D"/>
                      </a:solidFill>
                      <a:prstDash val="solid"/>
                      <a:miter lim="800000"/>
                      <a:headEnd type="none" w="med" len="med"/>
                      <a:tailEnd type="none" w="med" len="med"/>
                    </a:lnT>
                    <a:lnB w="6350" cap="flat" cmpd="sng" algn="ctr">
                      <a:solidFill>
                        <a:srgbClr val="494B4D"/>
                      </a:solidFill>
                      <a:prstDash val="solid"/>
                      <a:miter lim="800000"/>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zh-CN" altLang="en-US" sz="1600" b="1" i="0" dirty="0">
                          <a:solidFill>
                            <a:srgbClr val="000000"/>
                          </a:solidFill>
                          <a:effectLst/>
                          <a:latin typeface="+mj-ea"/>
                          <a:ea typeface="+mj-ea"/>
                        </a:rPr>
                        <a:t>教育部 </a:t>
                      </a:r>
                      <a:endParaRPr lang="zh-CN" altLang="en-US" sz="1600" b="1" dirty="0">
                        <a:effectLst/>
                        <a:latin typeface="+mj-ea"/>
                        <a:ea typeface="+mj-ea"/>
                      </a:endParaRPr>
                    </a:p>
                  </a:txBody>
                  <a:tcPr marL="76802" marR="76802" marT="38390" marB="38390" anchor="ctr">
                    <a:lnL w="6350" cap="flat" cmpd="sng" algn="ctr">
                      <a:solidFill>
                        <a:srgbClr val="494B4D"/>
                      </a:solidFill>
                      <a:prstDash val="solid"/>
                      <a:miter lim="800000"/>
                    </a:lnL>
                    <a:lnR w="6350" cap="flat" cmpd="sng" algn="ctr">
                      <a:solidFill>
                        <a:srgbClr val="494B4D"/>
                      </a:solidFill>
                      <a:prstDash val="solid"/>
                      <a:miter lim="800000"/>
                    </a:lnR>
                    <a:lnT w="6350" cap="flat" cmpd="sng" algn="ctr">
                      <a:solidFill>
                        <a:srgbClr val="494B4D"/>
                      </a:solidFill>
                      <a:prstDash val="solid"/>
                      <a:miter lim="800000"/>
                      <a:headEnd type="none" w="med" len="med"/>
                      <a:tailEnd type="none" w="med" len="med"/>
                    </a:lnT>
                    <a:lnB w="6350" cap="flat" cmpd="sng" algn="ctr">
                      <a:solidFill>
                        <a:srgbClr val="494B4D"/>
                      </a:solidFill>
                      <a:prstDash val="solid"/>
                      <a:miter lim="800000"/>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4"/>
                  </a:ext>
                </a:extLst>
              </a:tr>
            </a:tbl>
          </a:graphicData>
        </a:graphic>
      </p:graphicFrame>
      <p:pic>
        <p:nvPicPr>
          <p:cNvPr id="12" name="图片 5">
            <a:extLst>
              <a:ext uri="{FF2B5EF4-FFF2-40B4-BE49-F238E27FC236}">
                <a16:creationId xmlns:a16="http://schemas.microsoft.com/office/drawing/2014/main" id="{47E53CD5-AC8B-48C8-8E63-B2431CF3CD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3543" y="1397001"/>
            <a:ext cx="2892425"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6">
            <a:extLst>
              <a:ext uri="{FF2B5EF4-FFF2-40B4-BE49-F238E27FC236}">
                <a16:creationId xmlns:a16="http://schemas.microsoft.com/office/drawing/2014/main" id="{4A830BFA-555A-4E67-8505-FB4036F4BF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3543" y="4214813"/>
            <a:ext cx="2917825"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D922ED8C-C287-4B16-B8F6-C0C634C36130}"/>
              </a:ext>
            </a:extLst>
          </p:cNvPr>
          <p:cNvSpPr/>
          <p:nvPr/>
        </p:nvSpPr>
        <p:spPr>
          <a:xfrm>
            <a:off x="539750" y="366713"/>
            <a:ext cx="2348720" cy="523220"/>
          </a:xfrm>
          <a:prstGeom prst="rect">
            <a:avLst/>
          </a:prstGeom>
        </p:spPr>
        <p:txBody>
          <a:bodyPr wrap="none">
            <a:spAutoFit/>
          </a:bodyPr>
          <a:lstStyle/>
          <a:p>
            <a:pPr>
              <a:defRPr/>
            </a:pPr>
            <a:r>
              <a:rPr lang="zh-CN" altLang="en-US" sz="2800" b="1" dirty="0">
                <a:solidFill>
                  <a:srgbClr val="001642"/>
                </a:solidFill>
                <a:latin typeface="+mj-ea"/>
                <a:ea typeface="+mj-ea"/>
              </a:rPr>
              <a:t>人才培养质量</a:t>
            </a:r>
          </a:p>
        </p:txBody>
      </p:sp>
      <p:grpSp>
        <p:nvGrpSpPr>
          <p:cNvPr id="3" name="组合 5">
            <a:extLst>
              <a:ext uri="{FF2B5EF4-FFF2-40B4-BE49-F238E27FC236}">
                <a16:creationId xmlns:a16="http://schemas.microsoft.com/office/drawing/2014/main" id="{09C1314E-E50D-422C-BDD4-AD9AD2519901}"/>
              </a:ext>
            </a:extLst>
          </p:cNvPr>
          <p:cNvGrpSpPr/>
          <p:nvPr>
            <p:custDataLst>
              <p:tags r:id="rId1"/>
            </p:custDataLst>
          </p:nvPr>
        </p:nvGrpSpPr>
        <p:grpSpPr>
          <a:xfrm>
            <a:off x="581787" y="1362620"/>
            <a:ext cx="2373865" cy="2264160"/>
            <a:chOff x="1793777" y="1792225"/>
            <a:chExt cx="2424006" cy="2846225"/>
          </a:xfrm>
          <a:effectLst>
            <a:outerShdw blurRad="50800" dist="38100" algn="l" rotWithShape="0">
              <a:prstClr val="black">
                <a:alpha val="40000"/>
              </a:prstClr>
            </a:outerShdw>
          </a:effectLst>
        </p:grpSpPr>
        <p:sp>
          <p:nvSpPr>
            <p:cNvPr id="4" name="任意多边形 7">
              <a:extLst>
                <a:ext uri="{FF2B5EF4-FFF2-40B4-BE49-F238E27FC236}">
                  <a16:creationId xmlns:a16="http://schemas.microsoft.com/office/drawing/2014/main" id="{0AE8121D-E60D-4538-96A5-D4754E4F96C6}"/>
                </a:ext>
              </a:extLst>
            </p:cNvPr>
            <p:cNvSpPr/>
            <p:nvPr/>
          </p:nvSpPr>
          <p:spPr>
            <a:xfrm>
              <a:off x="1793777" y="2623430"/>
              <a:ext cx="2424006" cy="2015020"/>
            </a:xfrm>
            <a:custGeom>
              <a:avLst/>
              <a:gdLst>
                <a:gd name="connsiteX0" fmla="*/ 0 w 1193800"/>
                <a:gd name="connsiteY0" fmla="*/ 0 h 1778000"/>
                <a:gd name="connsiteX1" fmla="*/ 158750 w 1193800"/>
                <a:gd name="connsiteY1" fmla="*/ 0 h 1778000"/>
                <a:gd name="connsiteX2" fmla="*/ 596900 w 1193800"/>
                <a:gd name="connsiteY2" fmla="*/ 438150 h 1778000"/>
                <a:gd name="connsiteX3" fmla="*/ 1035050 w 1193800"/>
                <a:gd name="connsiteY3" fmla="*/ 0 h 1778000"/>
                <a:gd name="connsiteX4" fmla="*/ 1193800 w 1193800"/>
                <a:gd name="connsiteY4" fmla="*/ 0 h 1778000"/>
                <a:gd name="connsiteX5" fmla="*/ 1193800 w 1193800"/>
                <a:gd name="connsiteY5" fmla="*/ 1778000 h 1778000"/>
                <a:gd name="connsiteX6" fmla="*/ 0 w 1193800"/>
                <a:gd name="connsiteY6" fmla="*/ 1778000 h 17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3800" h="1778000">
                  <a:moveTo>
                    <a:pt x="0" y="0"/>
                  </a:moveTo>
                  <a:lnTo>
                    <a:pt x="158750" y="0"/>
                  </a:lnTo>
                  <a:cubicBezTo>
                    <a:pt x="158750" y="241984"/>
                    <a:pt x="354916" y="438150"/>
                    <a:pt x="596900" y="438150"/>
                  </a:cubicBezTo>
                  <a:cubicBezTo>
                    <a:pt x="838884" y="438150"/>
                    <a:pt x="1035050" y="241984"/>
                    <a:pt x="1035050" y="0"/>
                  </a:cubicBezTo>
                  <a:lnTo>
                    <a:pt x="1193800" y="0"/>
                  </a:lnTo>
                  <a:lnTo>
                    <a:pt x="1193800" y="1778000"/>
                  </a:lnTo>
                  <a:lnTo>
                    <a:pt x="0" y="1778000"/>
                  </a:lnTo>
                  <a:close/>
                </a:path>
              </a:pathLst>
            </a:custGeom>
            <a:solidFill>
              <a:srgbClr val="E9A29B"/>
            </a:solidFill>
            <a:ln>
              <a:noFill/>
            </a:ln>
            <a:effectLst>
              <a:outerShdw blurRad="50800" dist="12700" dir="16200000" rotWithShape="0">
                <a:prstClr val="black">
                  <a:alpha val="40000"/>
                </a:prstClr>
              </a:outerShdw>
            </a:effectLst>
          </p:spPr>
          <p:style>
            <a:lnRef idx="2">
              <a:srgbClr val="01C8DD">
                <a:shade val="50000"/>
              </a:srgbClr>
            </a:lnRef>
            <a:fillRef idx="1">
              <a:srgbClr val="01C8DD"/>
            </a:fillRef>
            <a:effectRef idx="0">
              <a:srgbClr val="01C8DD"/>
            </a:effectRef>
            <a:fontRef idx="minor">
              <a:srgbClr val="FFFFFF"/>
            </a:fontRef>
          </p:style>
          <p:txBody>
            <a:bodyPr lIns="27000" tIns="351000" rIns="27000" anchor="ctr">
              <a:normAutofit/>
            </a:bodyPr>
            <a:lstStyle/>
            <a:p>
              <a:pPr marL="171450" indent="-171450">
                <a:lnSpc>
                  <a:spcPct val="150000"/>
                </a:lnSpc>
                <a:spcBef>
                  <a:spcPts val="0"/>
                </a:spcBef>
                <a:spcAft>
                  <a:spcPts val="0"/>
                </a:spcAft>
                <a:buFont typeface="Arial" panose="020B0604020202020204" pitchFamily="34" charset="0"/>
                <a:buChar char="•"/>
                <a:defRPr/>
              </a:pPr>
              <a:r>
                <a:rPr lang="zh-CN" altLang="en-US" b="1" dirty="0">
                  <a:solidFill>
                    <a:schemeClr val="tx1"/>
                  </a:solidFill>
                  <a:latin typeface="+mj-ea"/>
                  <a:ea typeface="+mj-ea"/>
                  <a:cs typeface="微软雅黑" panose="020B0503020204020204" charset="-122"/>
                  <a:sym typeface="Arial" panose="020B0604020202020204" pitchFamily="34" charset="0"/>
                </a:rPr>
                <a:t>最低录取分数高</a:t>
              </a:r>
              <a:endParaRPr lang="en-US" altLang="zh-CN" b="1" dirty="0">
                <a:solidFill>
                  <a:schemeClr val="tx1"/>
                </a:solidFill>
                <a:latin typeface="+mj-ea"/>
                <a:ea typeface="+mj-ea"/>
                <a:cs typeface="微软雅黑" panose="020B0503020204020204" charset="-122"/>
                <a:sym typeface="Arial" panose="020B0604020202020204" pitchFamily="34" charset="0"/>
              </a:endParaRPr>
            </a:p>
            <a:p>
              <a:pPr marL="171450" indent="-171450">
                <a:lnSpc>
                  <a:spcPct val="150000"/>
                </a:lnSpc>
                <a:spcBef>
                  <a:spcPts val="0"/>
                </a:spcBef>
                <a:spcAft>
                  <a:spcPts val="0"/>
                </a:spcAft>
                <a:buFont typeface="Arial" panose="020B0604020202020204" pitchFamily="34" charset="0"/>
                <a:buChar char="•"/>
                <a:defRPr/>
              </a:pPr>
              <a:r>
                <a:rPr lang="zh-CN" altLang="en-US" b="1" dirty="0">
                  <a:solidFill>
                    <a:schemeClr val="tx1"/>
                  </a:solidFill>
                  <a:latin typeface="+mj-ea"/>
                  <a:ea typeface="+mj-ea"/>
                  <a:cs typeface="微软雅黑" panose="020B0503020204020204" charset="-122"/>
                  <a:sym typeface="Arial" panose="020B0604020202020204" pitchFamily="34" charset="0"/>
                </a:rPr>
                <a:t>生源质量好</a:t>
              </a:r>
              <a:endParaRPr lang="zh-CN" altLang="pt-BR" b="1" dirty="0">
                <a:solidFill>
                  <a:schemeClr val="tx1"/>
                </a:solidFill>
                <a:latin typeface="+mj-ea"/>
                <a:ea typeface="+mj-ea"/>
                <a:cs typeface="微软雅黑" panose="020B0503020204020204" charset="-122"/>
                <a:sym typeface="Arial" panose="020B0604020202020204" pitchFamily="34" charset="0"/>
              </a:endParaRPr>
            </a:p>
          </p:txBody>
        </p:sp>
        <p:sp>
          <p:nvSpPr>
            <p:cNvPr id="5" name="椭圆 4">
              <a:extLst>
                <a:ext uri="{FF2B5EF4-FFF2-40B4-BE49-F238E27FC236}">
                  <a16:creationId xmlns:a16="http://schemas.microsoft.com/office/drawing/2014/main" id="{4406A0FE-0217-46CF-9F39-A330859699A2}"/>
                </a:ext>
              </a:extLst>
            </p:cNvPr>
            <p:cNvSpPr/>
            <p:nvPr/>
          </p:nvSpPr>
          <p:spPr>
            <a:xfrm>
              <a:off x="2229811" y="1792225"/>
              <a:ext cx="1554480" cy="1151466"/>
            </a:xfrm>
            <a:prstGeom prst="ellipse">
              <a:avLst/>
            </a:prstGeom>
            <a:solidFill>
              <a:srgbClr val="FFFFFF">
                <a:lumMod val="95000"/>
              </a:srgbClr>
            </a:solidFill>
            <a:ln>
              <a:noFill/>
            </a:ln>
            <a:effectLst>
              <a:outerShdw blurRad="50800" dist="12700" dir="5400000" algn="t" rotWithShape="0">
                <a:prstClr val="black">
                  <a:alpha val="40000"/>
                </a:prstClr>
              </a:outerShdw>
            </a:effectLst>
          </p:spPr>
          <p:style>
            <a:lnRef idx="2">
              <a:srgbClr val="01C8DD">
                <a:shade val="50000"/>
              </a:srgbClr>
            </a:lnRef>
            <a:fillRef idx="1">
              <a:srgbClr val="01C8DD"/>
            </a:fillRef>
            <a:effectRef idx="0">
              <a:srgbClr val="01C8DD"/>
            </a:effectRef>
            <a:fontRef idx="minor">
              <a:srgbClr val="FFFFFF"/>
            </a:fontRef>
          </p:style>
          <p:txBody>
            <a:bodyPr lIns="0" tIns="0" rIns="0" bIns="0" anchor="ctr">
              <a:normAutofit/>
            </a:bodyPr>
            <a:lstStyle/>
            <a:p>
              <a:pPr algn="ctr">
                <a:defRPr/>
              </a:pPr>
              <a:r>
                <a:rPr lang="zh-CN" altLang="en-US" sz="2000" b="1" dirty="0">
                  <a:solidFill>
                    <a:srgbClr val="1B222B"/>
                  </a:solidFill>
                  <a:latin typeface="微软雅黑" panose="020B0503020204020204" charset="-122"/>
                  <a:ea typeface="微软雅黑" panose="020B0503020204020204" charset="-122"/>
                  <a:cs typeface="+mn-ea"/>
                  <a:sym typeface="Arial" panose="020B0604020202020204" pitchFamily="34" charset="0"/>
                </a:rPr>
                <a:t>生 源</a:t>
              </a:r>
            </a:p>
            <a:p>
              <a:pPr algn="ctr">
                <a:defRPr/>
              </a:pPr>
              <a:r>
                <a:rPr lang="zh-CN" altLang="en-US" sz="2000" b="1" dirty="0">
                  <a:solidFill>
                    <a:srgbClr val="1B222B"/>
                  </a:solidFill>
                  <a:latin typeface="微软雅黑" panose="020B0503020204020204" charset="-122"/>
                  <a:ea typeface="微软雅黑" panose="020B0503020204020204" charset="-122"/>
                  <a:cs typeface="+mn-ea"/>
                  <a:sym typeface="Arial" panose="020B0604020202020204" pitchFamily="34" charset="0"/>
                </a:rPr>
                <a:t>质 量</a:t>
              </a:r>
            </a:p>
          </p:txBody>
        </p:sp>
      </p:grpSp>
      <p:grpSp>
        <p:nvGrpSpPr>
          <p:cNvPr id="6" name="组合 9">
            <a:extLst>
              <a:ext uri="{FF2B5EF4-FFF2-40B4-BE49-F238E27FC236}">
                <a16:creationId xmlns:a16="http://schemas.microsoft.com/office/drawing/2014/main" id="{846A5027-BB11-40D3-AE87-777D59E0AE3F}"/>
              </a:ext>
            </a:extLst>
          </p:cNvPr>
          <p:cNvGrpSpPr/>
          <p:nvPr>
            <p:custDataLst>
              <p:tags r:id="rId2"/>
            </p:custDataLst>
          </p:nvPr>
        </p:nvGrpSpPr>
        <p:grpSpPr>
          <a:xfrm>
            <a:off x="3232212" y="1367495"/>
            <a:ext cx="2583515" cy="2259285"/>
            <a:chOff x="5088095" y="1825516"/>
            <a:chExt cx="2424006" cy="2814122"/>
          </a:xfrm>
          <a:effectLst>
            <a:outerShdw blurRad="50800" dist="38100" algn="l" rotWithShape="0">
              <a:prstClr val="black">
                <a:alpha val="40000"/>
              </a:prstClr>
            </a:outerShdw>
          </a:effectLst>
        </p:grpSpPr>
        <p:sp>
          <p:nvSpPr>
            <p:cNvPr id="7" name="任意多边形 11">
              <a:extLst>
                <a:ext uri="{FF2B5EF4-FFF2-40B4-BE49-F238E27FC236}">
                  <a16:creationId xmlns:a16="http://schemas.microsoft.com/office/drawing/2014/main" id="{DD43CF5A-6F0A-4AAA-BC95-7B0C60E4789F}"/>
                </a:ext>
              </a:extLst>
            </p:cNvPr>
            <p:cNvSpPr/>
            <p:nvPr/>
          </p:nvSpPr>
          <p:spPr>
            <a:xfrm>
              <a:off x="5088095" y="2643046"/>
              <a:ext cx="2424006" cy="1996592"/>
            </a:xfrm>
            <a:custGeom>
              <a:avLst/>
              <a:gdLst>
                <a:gd name="connsiteX0" fmla="*/ 0 w 1193800"/>
                <a:gd name="connsiteY0" fmla="*/ 0 h 1778000"/>
                <a:gd name="connsiteX1" fmla="*/ 158750 w 1193800"/>
                <a:gd name="connsiteY1" fmla="*/ 0 h 1778000"/>
                <a:gd name="connsiteX2" fmla="*/ 596900 w 1193800"/>
                <a:gd name="connsiteY2" fmla="*/ 438150 h 1778000"/>
                <a:gd name="connsiteX3" fmla="*/ 1035050 w 1193800"/>
                <a:gd name="connsiteY3" fmla="*/ 0 h 1778000"/>
                <a:gd name="connsiteX4" fmla="*/ 1193800 w 1193800"/>
                <a:gd name="connsiteY4" fmla="*/ 0 h 1778000"/>
                <a:gd name="connsiteX5" fmla="*/ 1193800 w 1193800"/>
                <a:gd name="connsiteY5" fmla="*/ 1778000 h 1778000"/>
                <a:gd name="connsiteX6" fmla="*/ 0 w 1193800"/>
                <a:gd name="connsiteY6" fmla="*/ 1778000 h 17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3800" h="1778000">
                  <a:moveTo>
                    <a:pt x="0" y="0"/>
                  </a:moveTo>
                  <a:lnTo>
                    <a:pt x="158750" y="0"/>
                  </a:lnTo>
                  <a:cubicBezTo>
                    <a:pt x="158750" y="241984"/>
                    <a:pt x="354916" y="438150"/>
                    <a:pt x="596900" y="438150"/>
                  </a:cubicBezTo>
                  <a:cubicBezTo>
                    <a:pt x="838884" y="438150"/>
                    <a:pt x="1035050" y="241984"/>
                    <a:pt x="1035050" y="0"/>
                  </a:cubicBezTo>
                  <a:lnTo>
                    <a:pt x="1193800" y="0"/>
                  </a:lnTo>
                  <a:lnTo>
                    <a:pt x="1193800" y="1778000"/>
                  </a:lnTo>
                  <a:lnTo>
                    <a:pt x="0" y="1778000"/>
                  </a:lnTo>
                  <a:close/>
                </a:path>
              </a:pathLst>
            </a:custGeom>
            <a:solidFill>
              <a:schemeClr val="accent1">
                <a:lumMod val="40000"/>
                <a:lumOff val="60000"/>
              </a:schemeClr>
            </a:solidFill>
            <a:ln>
              <a:noFill/>
            </a:ln>
            <a:effectLst>
              <a:outerShdw blurRad="50800" dist="12700" dir="16200000" rotWithShape="0">
                <a:prstClr val="black">
                  <a:alpha val="40000"/>
                </a:prstClr>
              </a:outerShdw>
            </a:effectLst>
          </p:spPr>
          <p:style>
            <a:lnRef idx="2">
              <a:srgbClr val="01C8DD">
                <a:shade val="50000"/>
              </a:srgbClr>
            </a:lnRef>
            <a:fillRef idx="1">
              <a:srgbClr val="01C8DD"/>
            </a:fillRef>
            <a:effectRef idx="0">
              <a:srgbClr val="01C8DD"/>
            </a:effectRef>
            <a:fontRef idx="minor">
              <a:srgbClr val="FFFFFF"/>
            </a:fontRef>
          </p:style>
          <p:txBody>
            <a:bodyPr lIns="27000" tIns="351000" rIns="27000" anchor="ctr">
              <a:normAutofit/>
            </a:bodyPr>
            <a:lstStyle/>
            <a:p>
              <a:pPr algn="ctr">
                <a:defRPr/>
              </a:pPr>
              <a:r>
                <a:rPr lang="en-US" altLang="pt-BR" sz="1350" dirty="0">
                  <a:sym typeface="Arial" panose="020B0604020202020204" pitchFamily="34" charset="0"/>
                </a:rPr>
                <a:t> </a:t>
              </a:r>
            </a:p>
          </p:txBody>
        </p:sp>
        <p:sp>
          <p:nvSpPr>
            <p:cNvPr id="8" name="椭圆 7">
              <a:extLst>
                <a:ext uri="{FF2B5EF4-FFF2-40B4-BE49-F238E27FC236}">
                  <a16:creationId xmlns:a16="http://schemas.microsoft.com/office/drawing/2014/main" id="{DEA2FE67-5600-408B-BF30-D63FE491D56C}"/>
                </a:ext>
              </a:extLst>
            </p:cNvPr>
            <p:cNvSpPr/>
            <p:nvPr/>
          </p:nvSpPr>
          <p:spPr>
            <a:xfrm>
              <a:off x="5520741" y="1825516"/>
              <a:ext cx="1558713" cy="1151466"/>
            </a:xfrm>
            <a:prstGeom prst="ellipse">
              <a:avLst/>
            </a:prstGeom>
            <a:solidFill>
              <a:srgbClr val="FFFFFF">
                <a:lumMod val="95000"/>
              </a:srgbClr>
            </a:solidFill>
            <a:ln>
              <a:noFill/>
            </a:ln>
            <a:effectLst>
              <a:outerShdw blurRad="50800" dist="12700" dir="5400000" algn="t" rotWithShape="0">
                <a:prstClr val="black">
                  <a:alpha val="40000"/>
                </a:prstClr>
              </a:outerShdw>
            </a:effectLst>
          </p:spPr>
          <p:style>
            <a:lnRef idx="2">
              <a:srgbClr val="01C8DD">
                <a:shade val="50000"/>
              </a:srgbClr>
            </a:lnRef>
            <a:fillRef idx="1">
              <a:srgbClr val="01C8DD"/>
            </a:fillRef>
            <a:effectRef idx="0">
              <a:srgbClr val="01C8DD"/>
            </a:effectRef>
            <a:fontRef idx="minor">
              <a:srgbClr val="FFFFFF"/>
            </a:fontRef>
          </p:style>
          <p:txBody>
            <a:bodyPr lIns="0" tIns="0" rIns="0" bIns="0" anchor="ctr">
              <a:normAutofit/>
            </a:bodyPr>
            <a:lstStyle/>
            <a:p>
              <a:pPr algn="ctr">
                <a:defRPr/>
              </a:pPr>
              <a:r>
                <a:rPr lang="zh-CN" altLang="en-US" sz="2000" b="1" dirty="0">
                  <a:solidFill>
                    <a:srgbClr val="1B222B"/>
                  </a:solidFill>
                  <a:latin typeface="微软雅黑" panose="020B0503020204020204" charset="-122"/>
                  <a:ea typeface="微软雅黑" panose="020B0503020204020204" charset="-122"/>
                  <a:cs typeface="+mn-ea"/>
                  <a:sym typeface="Arial" panose="020B0604020202020204" pitchFamily="34" charset="0"/>
                </a:rPr>
                <a:t>毕业生</a:t>
              </a:r>
            </a:p>
            <a:p>
              <a:pPr algn="ctr">
                <a:defRPr/>
              </a:pPr>
              <a:r>
                <a:rPr lang="zh-CN" altLang="en-US" sz="2000" b="1" dirty="0">
                  <a:solidFill>
                    <a:srgbClr val="1B222B"/>
                  </a:solidFill>
                  <a:latin typeface="微软雅黑" panose="020B0503020204020204" charset="-122"/>
                  <a:ea typeface="微软雅黑" panose="020B0503020204020204" charset="-122"/>
                  <a:cs typeface="+mn-ea"/>
                  <a:sym typeface="Arial" panose="020B0604020202020204" pitchFamily="34" charset="0"/>
                </a:rPr>
                <a:t>就 业</a:t>
              </a:r>
            </a:p>
          </p:txBody>
        </p:sp>
      </p:grpSp>
      <p:grpSp>
        <p:nvGrpSpPr>
          <p:cNvPr id="9" name="组合 10">
            <a:extLst>
              <a:ext uri="{FF2B5EF4-FFF2-40B4-BE49-F238E27FC236}">
                <a16:creationId xmlns:a16="http://schemas.microsoft.com/office/drawing/2014/main" id="{DA922EAA-CEA4-4E56-A5B5-713B1FD9FA03}"/>
              </a:ext>
            </a:extLst>
          </p:cNvPr>
          <p:cNvGrpSpPr/>
          <p:nvPr>
            <p:custDataLst>
              <p:tags r:id="rId3"/>
            </p:custDataLst>
          </p:nvPr>
        </p:nvGrpSpPr>
        <p:grpSpPr>
          <a:xfrm>
            <a:off x="6092286" y="1359248"/>
            <a:ext cx="2475959" cy="2267532"/>
            <a:chOff x="8090099" y="1815243"/>
            <a:chExt cx="2424006" cy="2824394"/>
          </a:xfrm>
          <a:effectLst>
            <a:outerShdw blurRad="50800" dist="38100" algn="l" rotWithShape="0">
              <a:prstClr val="black">
                <a:alpha val="40000"/>
              </a:prstClr>
            </a:outerShdw>
          </a:effectLst>
        </p:grpSpPr>
        <p:sp>
          <p:nvSpPr>
            <p:cNvPr id="10" name="任意多边形 14">
              <a:extLst>
                <a:ext uri="{FF2B5EF4-FFF2-40B4-BE49-F238E27FC236}">
                  <a16:creationId xmlns:a16="http://schemas.microsoft.com/office/drawing/2014/main" id="{9E28EDBF-2740-4DF7-B933-5F3C269C7E2D}"/>
                </a:ext>
              </a:extLst>
            </p:cNvPr>
            <p:cNvSpPr/>
            <p:nvPr/>
          </p:nvSpPr>
          <p:spPr>
            <a:xfrm>
              <a:off x="8090099" y="2643044"/>
              <a:ext cx="2424006" cy="1996593"/>
            </a:xfrm>
            <a:custGeom>
              <a:avLst/>
              <a:gdLst>
                <a:gd name="connsiteX0" fmla="*/ 0 w 1193800"/>
                <a:gd name="connsiteY0" fmla="*/ 0 h 1778000"/>
                <a:gd name="connsiteX1" fmla="*/ 158750 w 1193800"/>
                <a:gd name="connsiteY1" fmla="*/ 0 h 1778000"/>
                <a:gd name="connsiteX2" fmla="*/ 596900 w 1193800"/>
                <a:gd name="connsiteY2" fmla="*/ 438150 h 1778000"/>
                <a:gd name="connsiteX3" fmla="*/ 1035050 w 1193800"/>
                <a:gd name="connsiteY3" fmla="*/ 0 h 1778000"/>
                <a:gd name="connsiteX4" fmla="*/ 1193800 w 1193800"/>
                <a:gd name="connsiteY4" fmla="*/ 0 h 1778000"/>
                <a:gd name="connsiteX5" fmla="*/ 1193800 w 1193800"/>
                <a:gd name="connsiteY5" fmla="*/ 1778000 h 1778000"/>
                <a:gd name="connsiteX6" fmla="*/ 0 w 1193800"/>
                <a:gd name="connsiteY6" fmla="*/ 1778000 h 17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3800" h="1778000">
                  <a:moveTo>
                    <a:pt x="0" y="0"/>
                  </a:moveTo>
                  <a:lnTo>
                    <a:pt x="158750" y="0"/>
                  </a:lnTo>
                  <a:cubicBezTo>
                    <a:pt x="158750" y="241984"/>
                    <a:pt x="354916" y="438150"/>
                    <a:pt x="596900" y="438150"/>
                  </a:cubicBezTo>
                  <a:cubicBezTo>
                    <a:pt x="838884" y="438150"/>
                    <a:pt x="1035050" y="241984"/>
                    <a:pt x="1035050" y="0"/>
                  </a:cubicBezTo>
                  <a:lnTo>
                    <a:pt x="1193800" y="0"/>
                  </a:lnTo>
                  <a:lnTo>
                    <a:pt x="1193800" y="1778000"/>
                  </a:lnTo>
                  <a:lnTo>
                    <a:pt x="0" y="1778000"/>
                  </a:lnTo>
                  <a:close/>
                </a:path>
              </a:pathLst>
            </a:custGeom>
            <a:solidFill>
              <a:schemeClr val="accent2">
                <a:lumMod val="20000"/>
                <a:lumOff val="80000"/>
              </a:schemeClr>
            </a:solidFill>
            <a:ln>
              <a:noFill/>
            </a:ln>
            <a:effectLst>
              <a:outerShdw blurRad="50800" dist="12700" dir="16200000" rotWithShape="0">
                <a:prstClr val="black">
                  <a:alpha val="40000"/>
                </a:prstClr>
              </a:outerShdw>
            </a:effectLst>
          </p:spPr>
          <p:style>
            <a:lnRef idx="2">
              <a:srgbClr val="01C8DD">
                <a:shade val="50000"/>
              </a:srgbClr>
            </a:lnRef>
            <a:fillRef idx="1">
              <a:srgbClr val="01C8DD"/>
            </a:fillRef>
            <a:effectRef idx="0">
              <a:srgbClr val="01C8DD"/>
            </a:effectRef>
            <a:fontRef idx="minor">
              <a:srgbClr val="FFFFFF"/>
            </a:fontRef>
          </p:style>
          <p:txBody>
            <a:bodyPr lIns="27000" tIns="351000" rIns="27000" anchor="ctr">
              <a:normAutofit/>
            </a:bodyPr>
            <a:lstStyle/>
            <a:p>
              <a:pPr algn="ctr">
                <a:defRPr/>
              </a:pPr>
              <a:r>
                <a:rPr lang="en-US" altLang="pt-BR" sz="1350" dirty="0">
                  <a:sym typeface="Arial" panose="020B0604020202020204" pitchFamily="34" charset="0"/>
                </a:rPr>
                <a:t> </a:t>
              </a:r>
            </a:p>
          </p:txBody>
        </p:sp>
        <p:sp>
          <p:nvSpPr>
            <p:cNvPr id="11" name="椭圆 10">
              <a:extLst>
                <a:ext uri="{FF2B5EF4-FFF2-40B4-BE49-F238E27FC236}">
                  <a16:creationId xmlns:a16="http://schemas.microsoft.com/office/drawing/2014/main" id="{C47B86F5-33AB-43AC-B766-ED48D6A63524}"/>
                </a:ext>
              </a:extLst>
            </p:cNvPr>
            <p:cNvSpPr/>
            <p:nvPr/>
          </p:nvSpPr>
          <p:spPr>
            <a:xfrm>
              <a:off x="8522118" y="1815243"/>
              <a:ext cx="1568026" cy="1151466"/>
            </a:xfrm>
            <a:prstGeom prst="ellipse">
              <a:avLst/>
            </a:prstGeom>
            <a:solidFill>
              <a:srgbClr val="FFFFFF">
                <a:lumMod val="95000"/>
              </a:srgbClr>
            </a:solidFill>
            <a:ln>
              <a:noFill/>
            </a:ln>
            <a:effectLst>
              <a:outerShdw blurRad="50800" dist="12700" dir="5400000" algn="t" rotWithShape="0">
                <a:prstClr val="black">
                  <a:alpha val="40000"/>
                </a:prstClr>
              </a:outerShdw>
            </a:effectLst>
          </p:spPr>
          <p:style>
            <a:lnRef idx="2">
              <a:srgbClr val="01C8DD">
                <a:shade val="50000"/>
              </a:srgbClr>
            </a:lnRef>
            <a:fillRef idx="1">
              <a:srgbClr val="01C8DD"/>
            </a:fillRef>
            <a:effectRef idx="0">
              <a:srgbClr val="01C8DD"/>
            </a:effectRef>
            <a:fontRef idx="minor">
              <a:srgbClr val="FFFFFF"/>
            </a:fontRef>
          </p:style>
          <p:txBody>
            <a:bodyPr lIns="0" tIns="0" rIns="0" bIns="0" anchor="ctr">
              <a:normAutofit/>
            </a:bodyPr>
            <a:lstStyle/>
            <a:p>
              <a:pPr algn="ctr">
                <a:defRPr/>
              </a:pPr>
              <a:r>
                <a:rPr lang="zh-CN" altLang="en-US" sz="2000" b="1" dirty="0">
                  <a:solidFill>
                    <a:srgbClr val="1B222B"/>
                  </a:solidFill>
                  <a:latin typeface="微软雅黑" panose="020B0503020204020204" charset="-122"/>
                  <a:ea typeface="微软雅黑" panose="020B0503020204020204" charset="-122"/>
                  <a:cs typeface="+mn-ea"/>
                  <a:sym typeface="Arial" panose="020B0604020202020204" pitchFamily="34" charset="0"/>
                </a:rPr>
                <a:t>社 会</a:t>
              </a:r>
            </a:p>
            <a:p>
              <a:pPr algn="ctr">
                <a:defRPr/>
              </a:pPr>
              <a:r>
                <a:rPr lang="zh-CN" altLang="en-US" sz="2000" b="1" dirty="0">
                  <a:solidFill>
                    <a:srgbClr val="1B222B"/>
                  </a:solidFill>
                  <a:latin typeface="微软雅黑" panose="020B0503020204020204" charset="-122"/>
                  <a:ea typeface="微软雅黑" panose="020B0503020204020204" charset="-122"/>
                  <a:cs typeface="+mn-ea"/>
                  <a:sym typeface="Arial" panose="020B0604020202020204" pitchFamily="34" charset="0"/>
                </a:rPr>
                <a:t>评 价</a:t>
              </a:r>
            </a:p>
          </p:txBody>
        </p:sp>
      </p:grpSp>
      <p:sp>
        <p:nvSpPr>
          <p:cNvPr id="61446" name="文本框 495653">
            <a:extLst>
              <a:ext uri="{FF2B5EF4-FFF2-40B4-BE49-F238E27FC236}">
                <a16:creationId xmlns:a16="http://schemas.microsoft.com/office/drawing/2014/main" id="{3E3E087A-2990-4F4B-A7EA-776F869528B4}"/>
              </a:ext>
            </a:extLst>
          </p:cNvPr>
          <p:cNvSpPr txBox="1">
            <a:spLocks noChangeArrowheads="1"/>
          </p:cNvSpPr>
          <p:nvPr/>
        </p:nvSpPr>
        <p:spPr bwMode="auto">
          <a:xfrm>
            <a:off x="6165850" y="2536825"/>
            <a:ext cx="2328863"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Verdana" panose="020B0604030504040204" pitchFamily="34" charset="0"/>
                <a:ea typeface="宋体" panose="02010600030101010101" pitchFamily="2" charset="-122"/>
              </a:defRPr>
            </a:lvl1pPr>
            <a:lvl2pPr marL="742950" indent="-285750">
              <a:defRPr>
                <a:solidFill>
                  <a:schemeClr val="tx1"/>
                </a:solidFill>
                <a:latin typeface="Verdana" panose="020B0604030504040204" pitchFamily="34" charset="0"/>
                <a:ea typeface="宋体" panose="02010600030101010101" pitchFamily="2" charset="-122"/>
              </a:defRPr>
            </a:lvl2pPr>
            <a:lvl3pPr marL="1143000" indent="-228600">
              <a:defRPr>
                <a:solidFill>
                  <a:schemeClr val="tx1"/>
                </a:solidFill>
                <a:latin typeface="Verdana" panose="020B0604030504040204" pitchFamily="34" charset="0"/>
                <a:ea typeface="宋体" panose="02010600030101010101" pitchFamily="2" charset="-122"/>
              </a:defRPr>
            </a:lvl3pPr>
            <a:lvl4pPr marL="1600200" indent="-228600">
              <a:defRPr>
                <a:solidFill>
                  <a:schemeClr val="tx1"/>
                </a:solidFill>
                <a:latin typeface="Verdana" panose="020B0604030504040204" pitchFamily="34" charset="0"/>
                <a:ea typeface="宋体" panose="02010600030101010101" pitchFamily="2" charset="-122"/>
              </a:defRPr>
            </a:lvl4pPr>
            <a:lvl5pPr marL="2057400" indent="-228600">
              <a:defRPr>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Verdana" panose="020B0604030504040204" pitchFamily="34" charset="0"/>
                <a:ea typeface="宋体" panose="02010600030101010101" pitchFamily="2" charset="-122"/>
              </a:defRPr>
            </a:lvl9pPr>
          </a:lstStyle>
          <a:p>
            <a:pPr>
              <a:lnSpc>
                <a:spcPct val="150000"/>
              </a:lnSpc>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cs typeface="Times New Roman" panose="02020603050405020304" pitchFamily="18" charset="0"/>
              </a:rPr>
              <a:t>综合满意度</a:t>
            </a:r>
            <a:r>
              <a:rPr lang="en-US" altLang="zh-CN" b="1"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97.2%</a:t>
            </a:r>
          </a:p>
          <a:p>
            <a:pPr>
              <a:lnSpc>
                <a:spcPct val="150000"/>
              </a:lnSpc>
              <a:spcAft>
                <a:spcPts val="1000"/>
              </a:spcAft>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cs typeface="Times New Roman" panose="02020603050405020304" pitchFamily="18" charset="0"/>
                <a:sym typeface="+mn-ea"/>
              </a:rPr>
              <a:t>用人单位一致好评</a:t>
            </a:r>
            <a:endParaRPr lang="en-US" altLang="zh-CN"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495648">
            <a:extLst>
              <a:ext uri="{FF2B5EF4-FFF2-40B4-BE49-F238E27FC236}">
                <a16:creationId xmlns:a16="http://schemas.microsoft.com/office/drawing/2014/main" id="{FDE7F73F-51C8-4151-93B0-4EAF3ED2624A}"/>
              </a:ext>
            </a:extLst>
          </p:cNvPr>
          <p:cNvSpPr txBox="1"/>
          <p:nvPr/>
        </p:nvSpPr>
        <p:spPr>
          <a:xfrm>
            <a:off x="3186113" y="2536825"/>
            <a:ext cx="2676525" cy="858838"/>
          </a:xfrm>
          <a:prstGeom prst="rect">
            <a:avLst/>
          </a:prstGeom>
          <a:noFill/>
          <a:ln w="9525">
            <a:noFill/>
          </a:ln>
        </p:spPr>
        <p:txBody>
          <a:bodyPr>
            <a:spAutoFit/>
          </a:bodyPr>
          <a:lstStyle/>
          <a:p>
            <a:pPr marL="184785" indent="-184785">
              <a:lnSpc>
                <a:spcPct val="150000"/>
              </a:lnSpc>
              <a:buFont typeface="Arial" panose="020B0604020202020204" pitchFamily="34" charset="0"/>
              <a:buChar char="•"/>
              <a:defRPr/>
            </a:pPr>
            <a:r>
              <a:rPr lang="zh-CN" altLang="en-US" b="1" dirty="0">
                <a:latin typeface="+mj-ea"/>
                <a:ea typeface="+mj-ea"/>
                <a:cs typeface="微软雅黑" panose="020B0503020204020204" charset="-122"/>
              </a:rPr>
              <a:t>平均初次就业率</a:t>
            </a:r>
            <a:r>
              <a:rPr lang="en-US" altLang="zh-CN" b="1" dirty="0">
                <a:solidFill>
                  <a:srgbClr val="FF0000"/>
                </a:solidFill>
                <a:latin typeface="+mj-ea"/>
                <a:ea typeface="+mj-ea"/>
                <a:cs typeface="微软雅黑" panose="020B0503020204020204" charset="-122"/>
              </a:rPr>
              <a:t>98.7%</a:t>
            </a:r>
          </a:p>
          <a:p>
            <a:pPr marL="184785" indent="-184785">
              <a:lnSpc>
                <a:spcPct val="150000"/>
              </a:lnSpc>
              <a:buFont typeface="Arial" panose="020B0604020202020204" pitchFamily="34" charset="0"/>
              <a:buChar char="•"/>
              <a:defRPr/>
            </a:pPr>
            <a:r>
              <a:rPr lang="zh-CN" altLang="en-US" b="1" dirty="0">
                <a:latin typeface="+mj-ea"/>
                <a:ea typeface="+mj-ea"/>
                <a:cs typeface="微软雅黑" panose="020B0503020204020204" charset="-122"/>
              </a:rPr>
              <a:t>专业对口率达</a:t>
            </a:r>
            <a:r>
              <a:rPr lang="en-US" altLang="zh-CN" b="1" dirty="0">
                <a:solidFill>
                  <a:srgbClr val="FF0000"/>
                </a:solidFill>
                <a:latin typeface="+mj-ea"/>
                <a:ea typeface="+mj-ea"/>
                <a:cs typeface="微软雅黑" panose="020B0503020204020204" charset="-122"/>
              </a:rPr>
              <a:t>95%</a:t>
            </a:r>
            <a:r>
              <a:rPr lang="zh-CN" altLang="en-US" b="1" dirty="0">
                <a:latin typeface="+mj-ea"/>
                <a:ea typeface="+mj-ea"/>
                <a:cs typeface="微软雅黑" panose="020B0503020204020204" charset="-122"/>
              </a:rPr>
              <a:t>以上</a:t>
            </a:r>
            <a:endParaRPr lang="en-US" altLang="zh-CN" b="1" dirty="0">
              <a:latin typeface="+mj-ea"/>
              <a:ea typeface="+mj-ea"/>
              <a:cs typeface="微软雅黑" panose="020B0503020204020204" charset="-122"/>
            </a:endParaRPr>
          </a:p>
        </p:txBody>
      </p:sp>
      <p:cxnSp>
        <p:nvCxnSpPr>
          <p:cNvPr id="61450" name="直接连接符 19">
            <a:extLst>
              <a:ext uri="{FF2B5EF4-FFF2-40B4-BE49-F238E27FC236}">
                <a16:creationId xmlns:a16="http://schemas.microsoft.com/office/drawing/2014/main" id="{FDA5375A-D342-41D7-A2DA-636B79B3BE51}"/>
              </a:ext>
            </a:extLst>
          </p:cNvPr>
          <p:cNvCxnSpPr>
            <a:cxnSpLocks noChangeShapeType="1"/>
          </p:cNvCxnSpPr>
          <p:nvPr/>
        </p:nvCxnSpPr>
        <p:spPr bwMode="auto">
          <a:xfrm>
            <a:off x="1335088" y="6273800"/>
            <a:ext cx="3371850" cy="0"/>
          </a:xfrm>
          <a:prstGeom prst="line">
            <a:avLst/>
          </a:prstGeom>
          <a:no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2" name="图片 57">
            <a:extLst>
              <a:ext uri="{FF2B5EF4-FFF2-40B4-BE49-F238E27FC236}">
                <a16:creationId xmlns:a16="http://schemas.microsoft.com/office/drawing/2014/main" id="{09434B75-7CA5-25E1-2D2D-8E86F4E5FA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1602" y="3983038"/>
            <a:ext cx="2424050" cy="170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a:extLst>
              <a:ext uri="{FF2B5EF4-FFF2-40B4-BE49-F238E27FC236}">
                <a16:creationId xmlns:a16="http://schemas.microsoft.com/office/drawing/2014/main" id="{71E1F2C6-F8E0-AB8C-AE5D-3A1546E1DFEF}"/>
              </a:ext>
            </a:extLst>
          </p:cNvPr>
          <p:cNvSpPr/>
          <p:nvPr/>
        </p:nvSpPr>
        <p:spPr>
          <a:xfrm>
            <a:off x="2986450" y="3983038"/>
            <a:ext cx="6080845" cy="2446824"/>
          </a:xfrm>
          <a:prstGeom prst="rect">
            <a:avLst/>
          </a:prstGeom>
        </p:spPr>
        <p:txBody>
          <a:bodyPr wrap="square">
            <a:spAutoFit/>
          </a:bodyPr>
          <a:lstStyle/>
          <a:p>
            <a:pPr marL="285750" indent="-285750">
              <a:lnSpc>
                <a:spcPct val="150000"/>
              </a:lnSpc>
              <a:buClr>
                <a:schemeClr val="accent1"/>
              </a:buClr>
              <a:buFont typeface="Wingdings" panose="05000000000000000000" pitchFamily="2" charset="2"/>
              <a:buChar char="Ø"/>
              <a:defRPr/>
            </a:pPr>
            <a:r>
              <a:rPr lang="zh-CN" altLang="en-US" b="1" dirty="0">
                <a:latin typeface="+mj-ea"/>
                <a:ea typeface="+mj-ea"/>
              </a:rPr>
              <a:t>近三年，本专业学生获得校级及校级以上荣誉</a:t>
            </a:r>
            <a:r>
              <a:rPr lang="en-US" altLang="zh-CN" b="1" dirty="0">
                <a:latin typeface="+mj-ea"/>
                <a:ea typeface="+mj-ea"/>
              </a:rPr>
              <a:t>39</a:t>
            </a:r>
            <a:r>
              <a:rPr lang="zh-CN" altLang="en-US" b="1" dirty="0">
                <a:latin typeface="+mj-ea"/>
                <a:ea typeface="+mj-ea"/>
              </a:rPr>
              <a:t>人次。</a:t>
            </a:r>
            <a:endParaRPr lang="en-US" altLang="zh-CN" b="1" dirty="0">
              <a:latin typeface="+mj-ea"/>
              <a:ea typeface="+mj-ea"/>
            </a:endParaRPr>
          </a:p>
          <a:p>
            <a:pPr marL="285750" indent="-285750">
              <a:lnSpc>
                <a:spcPct val="150000"/>
              </a:lnSpc>
              <a:buClr>
                <a:schemeClr val="accent1"/>
              </a:buClr>
              <a:buFont typeface="Wingdings" panose="05000000000000000000" pitchFamily="2" charset="2"/>
              <a:buChar char="Ø"/>
              <a:defRPr/>
            </a:pPr>
            <a:r>
              <a:rPr lang="zh-CN" altLang="en-US" b="1" dirty="0">
                <a:latin typeface="+mj-ea"/>
                <a:ea typeface="+mj-ea"/>
              </a:rPr>
              <a:t>主持大学生创新创业训练计划项目 </a:t>
            </a:r>
            <a:r>
              <a:rPr lang="en-US" altLang="zh-CN" b="1" dirty="0">
                <a:latin typeface="+mj-ea"/>
                <a:ea typeface="+mj-ea"/>
              </a:rPr>
              <a:t>26 </a:t>
            </a:r>
            <a:r>
              <a:rPr lang="zh-CN" altLang="en-US" b="1" dirty="0">
                <a:latin typeface="+mj-ea"/>
                <a:ea typeface="+mj-ea"/>
              </a:rPr>
              <a:t>项。</a:t>
            </a:r>
            <a:endParaRPr lang="en-US" altLang="zh-CN" b="1" dirty="0">
              <a:latin typeface="+mj-ea"/>
              <a:ea typeface="+mj-ea"/>
            </a:endParaRPr>
          </a:p>
          <a:p>
            <a:pPr marL="285750" indent="-285750">
              <a:lnSpc>
                <a:spcPct val="150000"/>
              </a:lnSpc>
              <a:buClr>
                <a:schemeClr val="accent1"/>
              </a:buClr>
              <a:buFont typeface="Wingdings" panose="05000000000000000000" pitchFamily="2" charset="2"/>
              <a:buChar char="Ø"/>
              <a:defRPr/>
            </a:pPr>
            <a:r>
              <a:rPr lang="zh-CN" altLang="en-US" b="1" dirty="0">
                <a:latin typeface="+mj-ea"/>
                <a:ea typeface="+mj-ea"/>
              </a:rPr>
              <a:t>获得省部级及以上竞赛奖项共 </a:t>
            </a:r>
            <a:r>
              <a:rPr lang="en-US" altLang="zh-CN" b="1" dirty="0">
                <a:latin typeface="+mj-ea"/>
                <a:ea typeface="+mj-ea"/>
              </a:rPr>
              <a:t>9 </a:t>
            </a:r>
            <a:r>
              <a:rPr lang="zh-CN" altLang="en-US" b="1" dirty="0">
                <a:latin typeface="+mj-ea"/>
                <a:ea typeface="+mj-ea"/>
              </a:rPr>
              <a:t>项。</a:t>
            </a:r>
          </a:p>
          <a:p>
            <a:pPr marL="285750" indent="-285750">
              <a:lnSpc>
                <a:spcPct val="150000"/>
              </a:lnSpc>
              <a:buClr>
                <a:schemeClr val="accent1"/>
              </a:buClr>
              <a:buFont typeface="Wingdings" panose="05000000000000000000" pitchFamily="2" charset="2"/>
              <a:buChar char="Ø"/>
              <a:defRPr/>
            </a:pPr>
            <a:r>
              <a:rPr lang="zh-CN" altLang="en-US" b="1" dirty="0">
                <a:solidFill>
                  <a:srgbClr val="1C1C1C"/>
                </a:solidFill>
                <a:latin typeface="+mj-ea"/>
                <a:ea typeface="+mj-ea"/>
              </a:rPr>
              <a:t>近两届考研平均录取率为</a:t>
            </a:r>
            <a:r>
              <a:rPr lang="en-US" altLang="zh-CN" b="1" dirty="0">
                <a:solidFill>
                  <a:srgbClr val="1C1C1C"/>
                </a:solidFill>
                <a:latin typeface="+mj-ea"/>
                <a:ea typeface="+mj-ea"/>
              </a:rPr>
              <a:t>32%</a:t>
            </a:r>
            <a:r>
              <a:rPr lang="zh-CN" altLang="en-US" b="1" dirty="0">
                <a:solidFill>
                  <a:srgbClr val="1C1C1C"/>
                </a:solidFill>
                <a:latin typeface="+mj-ea"/>
                <a:ea typeface="+mj-ea"/>
              </a:rPr>
              <a:t>，</a:t>
            </a:r>
            <a:r>
              <a:rPr lang="zh-CN" altLang="en-US" b="1" dirty="0">
                <a:solidFill>
                  <a:srgbClr val="C00000"/>
                </a:solidFill>
                <a:latin typeface="+mj-ea"/>
                <a:ea typeface="+mj-ea"/>
              </a:rPr>
              <a:t>多数学生录取中科大等</a:t>
            </a:r>
            <a:r>
              <a:rPr lang="en-US" altLang="zh-CN" b="1" dirty="0">
                <a:solidFill>
                  <a:srgbClr val="C00000"/>
                </a:solidFill>
                <a:latin typeface="+mj-ea"/>
                <a:ea typeface="+mj-ea"/>
              </a:rPr>
              <a:t>985</a:t>
            </a:r>
            <a:r>
              <a:rPr lang="zh-CN" altLang="en-US" b="1" dirty="0">
                <a:solidFill>
                  <a:srgbClr val="C00000"/>
                </a:solidFill>
                <a:latin typeface="+mj-ea"/>
                <a:ea typeface="+mj-ea"/>
              </a:rPr>
              <a:t>高校研究生。</a:t>
            </a:r>
          </a:p>
          <a:p>
            <a:pPr marL="285750" indent="-285750">
              <a:buClr>
                <a:schemeClr val="accent1"/>
              </a:buClr>
              <a:buFont typeface="Wingdings" panose="05000000000000000000" pitchFamily="2" charset="2"/>
              <a:buChar char="Ø"/>
              <a:defRPr/>
            </a:pPr>
            <a:endParaRPr lang="zh-CN" altLang="en-US" b="1" dirty="0">
              <a:latin typeface="+mj-ea"/>
              <a:ea typeface="+mj-ea"/>
            </a:endParaRPr>
          </a:p>
        </p:txBody>
      </p:sp>
    </p:spTree>
    <p:extLst>
      <p:ext uri="{BB962C8B-B14F-4D97-AF65-F5344CB8AC3E}">
        <p14:creationId xmlns:p14="http://schemas.microsoft.com/office/powerpoint/2010/main" val="28817131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160484"/>
  <p:tag name="KSO_WM_UNIT_TYPE" val="m_i"/>
  <p:tag name="KSO_WM_UNIT_INDEX" val="1_4"/>
  <p:tag name="KSO_WM_UNIT_ID" val="257*m_i*1_4"/>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14"/>
  <p:tag name="KSO_WM_UNIT_TEXT_FILL_TYPE" val="1"/>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160484"/>
  <p:tag name="KSO_WM_UNIT_TYPE" val="m_i"/>
  <p:tag name="KSO_WM_UNIT_INDEX" val="1_5"/>
  <p:tag name="KSO_WM_UNIT_ID" val="257*m_i*1_5"/>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160484"/>
  <p:tag name="KSO_WM_UNIT_TYPE" val="m_i"/>
  <p:tag name="KSO_WM_UNIT_INDEX" val="1_2"/>
  <p:tag name="KSO_WM_UNIT_ID" val="257*m_i*1_2"/>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14"/>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160484"/>
  <p:tag name="KSO_WM_UNIT_TYPE" val="m_i"/>
  <p:tag name="KSO_WM_UNIT_INDEX" val="1_3"/>
  <p:tag name="KSO_WM_UNIT_ID" val="257*m_i*1_3"/>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2"/>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160484"/>
  <p:tag name="KSO_WM_UNIT_TYPE" val="m_h_f"/>
  <p:tag name="KSO_WM_UNIT_INDEX" val="1_1_1"/>
  <p:tag name="KSO_WM_UNIT_ID" val="257*m_h_f*1_1_1"/>
  <p:tag name="KSO_WM_UNIT_CLEAR" val="1"/>
  <p:tag name="KSO_WM_UNIT_LAYERLEVEL" val="1_1_1"/>
  <p:tag name="KSO_WM_UNIT_VALUE" val="9"/>
  <p:tag name="KSO_WM_UNIT_HIGHLIGHT" val="0"/>
  <p:tag name="KSO_WM_UNIT_COMPATIBLE" val="0"/>
  <p:tag name="KSO_WM_BEAUTIFY_FLAG" val="#wm#"/>
  <p:tag name="KSO_WM_DIAGRAM_GROUP_CODE" val="m1-1"/>
  <p:tag name="KSO_WM_UNIT_PRESET_TEXT" val="LOREM IPSUM"/>
  <p:tag name="KSO_WM_UNIT_TEXT_FILL_FORE_SCHEMECOLOR_INDEX" val="5"/>
  <p:tag name="KSO_WM_UNIT_TEXT_FILL_TYPE" val="1"/>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34_4*i*0"/>
  <p:tag name="KSO_WM_TEMPLATE_CATEGORY" val="diagram"/>
  <p:tag name="KSO_WM_TEMPLATE_INDEX" val="160034"/>
  <p:tag name="KSO_WM_UNIT_INDEX" val="0"/>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34_4*i*5"/>
  <p:tag name="KSO_WM_TEMPLATE_CATEGORY" val="diagram"/>
  <p:tag name="KSO_WM_TEMPLATE_INDEX" val="160034"/>
  <p:tag name="KSO_WM_UNIT_INDEX" val="5"/>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34_4*i*10"/>
  <p:tag name="KSO_WM_TEMPLATE_CATEGORY" val="diagram"/>
  <p:tag name="KSO_WM_TEMPLATE_INDEX" val="160034"/>
  <p:tag name="KSO_WM_UNIT_INDEX" val="10"/>
</p:tagLst>
</file>

<file path=ppt/theme/theme1.xml><?xml version="1.0" encoding="utf-8"?>
<a:theme xmlns:a="http://schemas.openxmlformats.org/drawingml/2006/main" name="Profi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rofile">
      <a:majorFont>
        <a:latin typeface="Verdana"/>
        <a:ea typeface="黑体"/>
        <a:cs typeface=""/>
      </a:majorFont>
      <a:minorFont>
        <a:latin typeface="Verdana"/>
        <a:ea typeface="华文细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bg2"/>
        </a:solidFill>
        <a:ln>
          <a:noFill/>
        </a:ln>
        <a:effectLst>
          <a:outerShdw dist="107763" dir="2700000" algn="ctr" rotWithShape="0">
            <a:srgbClr val="808080">
              <a:alpha val="50000"/>
            </a:srgbClr>
          </a:outerShdw>
        </a:effectLst>
        <a:extLst>
          <a:ext uri="{91240B29-F687-4F45-9708-019B960494DF}">
            <a14:hiddenLine xmlns:a14="http://schemas.microsoft.com/office/drawing/2010/main" w="9525">
              <a:solidFill>
                <a:srgbClr val="000000"/>
              </a:solidFill>
              <a:round/>
              <a:headEnd/>
              <a:tailEnd/>
            </a14:hiddenLine>
          </a:ext>
        </a:extLst>
      </a:spPr>
      <a:bodyPr anchor="b"/>
      <a:lstStyle>
        <a:defPPr algn="ctr">
          <a:lnSpc>
            <a:spcPct val="150000"/>
          </a:lnSpc>
          <a:buFontTx/>
          <a:buNone/>
          <a:defRPr sz="3200" b="1" dirty="0" smtClean="0">
            <a:effectLst>
              <a:outerShdw blurRad="38100" dist="38100" dir="2700000" algn="tl">
                <a:srgbClr val="FFFFFF"/>
              </a:outerShdw>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Verdana" panose="020B0604030504040204" pitchFamily="34" charset="0"/>
            <a:ea typeface="宋体" panose="02010600030101010101" pitchFamily="2" charset="-122"/>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31523</TotalTime>
  <Pages>0</Pages>
  <Words>1239</Words>
  <Characters>0</Characters>
  <Application>Microsoft Office PowerPoint</Application>
  <DocSecurity>0</DocSecurity>
  <PresentationFormat>全屏显示(4:3)</PresentationFormat>
  <Lines>0</Lines>
  <Paragraphs>142</Paragraphs>
  <Slides>9</Slides>
  <Notes>8</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9</vt:i4>
      </vt:variant>
    </vt:vector>
  </HeadingPairs>
  <TitlesOfParts>
    <vt:vector size="20" baseType="lpstr">
      <vt:lpstr>等线</vt:lpstr>
      <vt:lpstr>黑体</vt:lpstr>
      <vt:lpstr>楷体_GB2312</vt:lpstr>
      <vt:lpstr>宋体</vt:lpstr>
      <vt:lpstr>宋体</vt:lpstr>
      <vt:lpstr>微软雅黑</vt:lpstr>
      <vt:lpstr>Arial</vt:lpstr>
      <vt:lpstr>Times New Roman</vt:lpstr>
      <vt:lpstr>Verdana</vt:lpstr>
      <vt:lpstr>Wingdings</vt:lpstr>
      <vt:lpstr>Profile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subject/>
  <dc:creator>User</dc:creator>
  <cp:keywords/>
  <dc:description/>
  <cp:lastModifiedBy>v top</cp:lastModifiedBy>
  <cp:revision>338</cp:revision>
  <dcterms:created xsi:type="dcterms:W3CDTF">2013-10-11T08:21:05Z</dcterms:created>
  <dcterms:modified xsi:type="dcterms:W3CDTF">2024-06-07T06:08:18Z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2052-9.1.0.4468</vt:lpwstr>
  </property>
</Properties>
</file>