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notesMasterIdLst>
    <p:notesMasterId r:id="rId36"/>
  </p:notesMasterIdLst>
  <p:handoutMasterIdLst>
    <p:handoutMasterId r:id="rId37"/>
  </p:handoutMasterIdLst>
  <p:sldIdLst>
    <p:sldId id="289" r:id="rId4"/>
    <p:sldId id="420" r:id="rId5"/>
    <p:sldId id="421" r:id="rId6"/>
    <p:sldId id="422" r:id="rId7"/>
    <p:sldId id="423" r:id="rId8"/>
    <p:sldId id="424" r:id="rId9"/>
    <p:sldId id="425" r:id="rId10"/>
    <p:sldId id="426" r:id="rId11"/>
    <p:sldId id="449" r:id="rId12"/>
    <p:sldId id="427" r:id="rId13"/>
    <p:sldId id="428" r:id="rId14"/>
    <p:sldId id="430" r:id="rId15"/>
    <p:sldId id="429" r:id="rId16"/>
    <p:sldId id="431" r:id="rId17"/>
    <p:sldId id="432" r:id="rId18"/>
    <p:sldId id="433" r:id="rId19"/>
    <p:sldId id="434" r:id="rId20"/>
    <p:sldId id="435" r:id="rId21"/>
    <p:sldId id="437" r:id="rId22"/>
    <p:sldId id="438" r:id="rId23"/>
    <p:sldId id="436" r:id="rId24"/>
    <p:sldId id="473" r:id="rId25"/>
    <p:sldId id="439" r:id="rId26"/>
    <p:sldId id="440" r:id="rId27"/>
    <p:sldId id="441" r:id="rId28"/>
    <p:sldId id="442" r:id="rId29"/>
    <p:sldId id="443" r:id="rId30"/>
    <p:sldId id="444" r:id="rId31"/>
    <p:sldId id="445" r:id="rId32"/>
    <p:sldId id="446" r:id="rId33"/>
    <p:sldId id="447" r:id="rId34"/>
    <p:sldId id="448" r:id="rId3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Clr>
        <a:schemeClr val="tx1"/>
      </a:buClr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楷体_GB2312" pitchFamily="49" charset="-122"/>
        <a:ea typeface="Arial" panose="020B06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" y="-102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bleStyles" Target="tableStyles.xml"/><Relationship Id="rId4" Type="http://schemas.openxmlformats.org/officeDocument/2006/relationships/slide" Target="slides/slide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notesMaster" Target="notesMasters/notes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0"/>
              </a:spcBef>
              <a:buClrTx/>
              <a:buFont typeface="Arial" panose="020B0604020202020204" pitchFamily="34" charset="0"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0"/>
              </a:spcBef>
              <a:buClrTx/>
              <a:buFont typeface="Arial" panose="020B0604020202020204" pitchFamily="34" charset="0"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EFB399-A0F3-46A9-B76F-D963A7916475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0"/>
              </a:spcBef>
              <a:buClrTx/>
              <a:buFont typeface="Arial" panose="020B0604020202020204" pitchFamily="34" charset="0"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spcBef>
                <a:spcPct val="0"/>
              </a:spcBef>
              <a:buClrTx/>
              <a:defRPr sz="1200" b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79DFEC5-C025-485E-960C-823085E1E6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0"/>
              </a:spcBef>
              <a:buClrTx/>
              <a:buFont typeface="Arial" panose="020B0604020202020204" pitchFamily="34" charset="0"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0"/>
              </a:spcBef>
              <a:buClrTx/>
              <a:buFont typeface="Arial" panose="020B0604020202020204" pitchFamily="34" charset="0"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BEC29C4-2C65-4E7C-B747-81A343A446F1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0"/>
              </a:spcBef>
              <a:buClrTx/>
              <a:buFont typeface="Arial" panose="020B0604020202020204" pitchFamily="34" charset="0"/>
              <a:buNone/>
              <a:defRPr sz="1200" b="0"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spcBef>
                <a:spcPct val="0"/>
              </a:spcBef>
              <a:buClrTx/>
              <a:defRPr sz="1200" b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A30C4D7-757A-40EE-866B-94545F4AFD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008061313003130_副本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363" y="4506913"/>
            <a:ext cx="4211637" cy="235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 descr="2008061313003130_副本_副本1_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588" y="0"/>
            <a:ext cx="2411412" cy="431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2" descr="D:\My Documents\My Pictures\校徽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100013"/>
            <a:ext cx="1095375" cy="1096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9" descr="校门"/>
          <p:cNvPicPr>
            <a:picLocks noChangeAspect="1"/>
          </p:cNvPicPr>
          <p:nvPr/>
        </p:nvPicPr>
        <p:blipFill>
          <a:blip r:embed="rId5"/>
          <a:srcRect b="38901"/>
          <a:stretch>
            <a:fillRect/>
          </a:stretch>
        </p:blipFill>
        <p:spPr>
          <a:xfrm>
            <a:off x="6661150" y="0"/>
            <a:ext cx="2482850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8" name="Rectangle 4"/>
          <p:cNvSpPr/>
          <p:nvPr/>
        </p:nvSpPr>
        <p:spPr>
          <a:xfrm>
            <a:off x="1692275" y="981075"/>
            <a:ext cx="7451725" cy="73025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9" name="Rectangle 12"/>
          <p:cNvSpPr/>
          <p:nvPr/>
        </p:nvSpPr>
        <p:spPr>
          <a:xfrm>
            <a:off x="0" y="6119813"/>
            <a:ext cx="4356100" cy="46037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80" name="Rectangle 6"/>
          <p:cNvSpPr/>
          <p:nvPr/>
        </p:nvSpPr>
        <p:spPr>
          <a:xfrm>
            <a:off x="1187450" y="6308725"/>
            <a:ext cx="4137025" cy="3381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lnSpc>
                <a:spcPct val="90000"/>
              </a:lnSpc>
              <a:spcBef>
                <a:spcPct val="20000"/>
              </a:spcBef>
              <a:buClrTx/>
            </a:pP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Anhui </a:t>
            </a:r>
            <a:r>
              <a:rPr lang="en-US" altLang="ko-KR" sz="2000" err="1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Jianzhu</a:t>
            </a: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University</a:t>
            </a:r>
            <a:endParaRPr lang="en-US" altLang="ko-KR" sz="200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084" name="Picture 21" descr="校名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825" y="128588"/>
            <a:ext cx="2954338" cy="779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2008061313003130_副本_副本1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588" y="1196975"/>
            <a:ext cx="2411412" cy="566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2" descr="D:\My Documents\My Pictures\校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100013"/>
            <a:ext cx="1095375" cy="1096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9" descr="校门"/>
          <p:cNvPicPr>
            <a:picLocks noChangeAspect="1"/>
          </p:cNvPicPr>
          <p:nvPr/>
        </p:nvPicPr>
        <p:blipFill>
          <a:blip r:embed="rId4"/>
          <a:srcRect b="38901"/>
          <a:stretch>
            <a:fillRect/>
          </a:stretch>
        </p:blipFill>
        <p:spPr>
          <a:xfrm>
            <a:off x="6661150" y="0"/>
            <a:ext cx="2482850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Rectangle 4"/>
          <p:cNvSpPr/>
          <p:nvPr/>
        </p:nvSpPr>
        <p:spPr>
          <a:xfrm>
            <a:off x="1692275" y="981075"/>
            <a:ext cx="7451725" cy="73025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3" name="Rectangle 12"/>
          <p:cNvSpPr/>
          <p:nvPr/>
        </p:nvSpPr>
        <p:spPr>
          <a:xfrm>
            <a:off x="0" y="6119813"/>
            <a:ext cx="4356100" cy="46037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4" name="Rectangle 6"/>
          <p:cNvSpPr/>
          <p:nvPr/>
        </p:nvSpPr>
        <p:spPr>
          <a:xfrm>
            <a:off x="900113" y="6330950"/>
            <a:ext cx="4137025" cy="5270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lnSpc>
                <a:spcPct val="90000"/>
              </a:lnSpc>
              <a:spcBef>
                <a:spcPct val="20000"/>
              </a:spcBef>
              <a:buClrTx/>
            </a:pP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Arial Unicode MS" pitchFamily="34" charset="-122"/>
              </a:rPr>
              <a:t>Anhui </a:t>
            </a:r>
            <a:r>
              <a:rPr lang="en-US" altLang="ko-KR" sz="2000" err="1">
                <a:solidFill>
                  <a:srgbClr val="0033CC"/>
                </a:solidFill>
                <a:latin typeface="Times New Roman" panose="02020603050405020304" pitchFamily="18" charset="0"/>
                <a:ea typeface="Arial Unicode MS" pitchFamily="34" charset="-122"/>
              </a:rPr>
              <a:t>Jianzhu</a:t>
            </a: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Arial Unicode MS" pitchFamily="34" charset="-122"/>
              </a:rPr>
              <a:t> University</a:t>
            </a:r>
            <a:endParaRPr lang="en-US" altLang="ko-KR" sz="2000">
              <a:solidFill>
                <a:srgbClr val="CC0000"/>
              </a:solidFill>
              <a:latin typeface="Times New Roman" panose="02020603050405020304" pitchFamily="18" charset="0"/>
              <a:ea typeface="Arial Unicode MS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008061313003130_副本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363" y="4506913"/>
            <a:ext cx="4211637" cy="235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 descr="2008061313003130_副本_副本1_副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588" y="0"/>
            <a:ext cx="2411412" cy="431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2" descr="D:\My Documents\My Pictures\校徽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8" y="100013"/>
            <a:ext cx="1095375" cy="1096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9" descr="校门"/>
          <p:cNvPicPr>
            <a:picLocks noChangeAspect="1"/>
          </p:cNvPicPr>
          <p:nvPr/>
        </p:nvPicPr>
        <p:blipFill>
          <a:blip r:embed="rId5"/>
          <a:srcRect b="38901"/>
          <a:stretch>
            <a:fillRect/>
          </a:stretch>
        </p:blipFill>
        <p:spPr>
          <a:xfrm>
            <a:off x="6661150" y="0"/>
            <a:ext cx="2482850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8" name="Rectangle 4"/>
          <p:cNvSpPr/>
          <p:nvPr/>
        </p:nvSpPr>
        <p:spPr>
          <a:xfrm>
            <a:off x="1692275" y="981075"/>
            <a:ext cx="7451725" cy="73025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9" name="Rectangle 12"/>
          <p:cNvSpPr/>
          <p:nvPr/>
        </p:nvSpPr>
        <p:spPr>
          <a:xfrm>
            <a:off x="0" y="6119813"/>
            <a:ext cx="4356100" cy="46037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80" name="Rectangle 6"/>
          <p:cNvSpPr/>
          <p:nvPr/>
        </p:nvSpPr>
        <p:spPr>
          <a:xfrm>
            <a:off x="1187450" y="6308725"/>
            <a:ext cx="4137025" cy="3381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lnSpc>
                <a:spcPct val="90000"/>
              </a:lnSpc>
              <a:spcBef>
                <a:spcPct val="20000"/>
              </a:spcBef>
              <a:buClrTx/>
            </a:pP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Anhui </a:t>
            </a:r>
            <a:r>
              <a:rPr lang="en-US" altLang="ko-KR" sz="2000" err="1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Jianzhu</a:t>
            </a: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University</a:t>
            </a:r>
            <a:endParaRPr lang="en-US" altLang="ko-KR" sz="200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3084" name="Picture 21" descr="校名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825" y="128588"/>
            <a:ext cx="2954338" cy="779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2008061313003130_副本_副本1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588" y="1196975"/>
            <a:ext cx="2411412" cy="5661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2" descr="D:\My Documents\My Pictures\校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100013"/>
            <a:ext cx="1095375" cy="1096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9" descr="校门"/>
          <p:cNvPicPr>
            <a:picLocks noChangeAspect="1"/>
          </p:cNvPicPr>
          <p:nvPr/>
        </p:nvPicPr>
        <p:blipFill>
          <a:blip r:embed="rId4"/>
          <a:srcRect b="38901"/>
          <a:stretch>
            <a:fillRect/>
          </a:stretch>
        </p:blipFill>
        <p:spPr>
          <a:xfrm>
            <a:off x="6661150" y="0"/>
            <a:ext cx="2482850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Rectangle 4"/>
          <p:cNvSpPr/>
          <p:nvPr/>
        </p:nvSpPr>
        <p:spPr>
          <a:xfrm>
            <a:off x="1692275" y="981075"/>
            <a:ext cx="7451725" cy="73025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3" name="Rectangle 12"/>
          <p:cNvSpPr/>
          <p:nvPr/>
        </p:nvSpPr>
        <p:spPr>
          <a:xfrm>
            <a:off x="0" y="6119813"/>
            <a:ext cx="4356100" cy="46037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04" name="Rectangle 6"/>
          <p:cNvSpPr/>
          <p:nvPr/>
        </p:nvSpPr>
        <p:spPr>
          <a:xfrm>
            <a:off x="900113" y="6330950"/>
            <a:ext cx="4137025" cy="5270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lnSpc>
                <a:spcPct val="90000"/>
              </a:lnSpc>
              <a:spcBef>
                <a:spcPct val="20000"/>
              </a:spcBef>
              <a:buClrTx/>
            </a:pP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Arial Unicode MS" pitchFamily="34" charset="-122"/>
              </a:rPr>
              <a:t>Anhui </a:t>
            </a:r>
            <a:r>
              <a:rPr lang="en-US" altLang="ko-KR" sz="2000" err="1">
                <a:solidFill>
                  <a:srgbClr val="0033CC"/>
                </a:solidFill>
                <a:latin typeface="Times New Roman" panose="02020603050405020304" pitchFamily="18" charset="0"/>
                <a:ea typeface="Arial Unicode MS" pitchFamily="34" charset="-122"/>
              </a:rPr>
              <a:t>Jianzhu</a:t>
            </a: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Arial Unicode MS" pitchFamily="34" charset="-122"/>
              </a:rPr>
              <a:t> University</a:t>
            </a:r>
            <a:endParaRPr lang="en-US" altLang="ko-KR" sz="2000">
              <a:solidFill>
                <a:srgbClr val="CC0000"/>
              </a:solidFill>
              <a:latin typeface="Times New Roman" panose="02020603050405020304" pitchFamily="18" charset="0"/>
              <a:ea typeface="Arial Unicode MS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4.jpeg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4.jpeg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74" name="Picture 2" descr="2008061313003130_副本_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363" y="4506913"/>
            <a:ext cx="4211637" cy="235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 descr="2008061313003130_副本_副本1_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588" y="0"/>
            <a:ext cx="2411412" cy="431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2" descr="D:\My Documents\My Pictures\校徽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100013"/>
            <a:ext cx="1095375" cy="1096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9" descr="校门"/>
          <p:cNvPicPr>
            <a:picLocks noChangeAspect="1"/>
          </p:cNvPicPr>
          <p:nvPr/>
        </p:nvPicPr>
        <p:blipFill>
          <a:blip r:embed="rId7"/>
          <a:srcRect b="38901"/>
          <a:stretch>
            <a:fillRect/>
          </a:stretch>
        </p:blipFill>
        <p:spPr>
          <a:xfrm>
            <a:off x="6661150" y="0"/>
            <a:ext cx="2482850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8" name="Rectangle 4"/>
          <p:cNvSpPr/>
          <p:nvPr/>
        </p:nvSpPr>
        <p:spPr>
          <a:xfrm>
            <a:off x="1692275" y="981075"/>
            <a:ext cx="7451725" cy="73025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9" name="Rectangle 12"/>
          <p:cNvSpPr/>
          <p:nvPr/>
        </p:nvSpPr>
        <p:spPr>
          <a:xfrm>
            <a:off x="0" y="6119813"/>
            <a:ext cx="4356100" cy="46037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80" name="Rectangle 6"/>
          <p:cNvSpPr/>
          <p:nvPr/>
        </p:nvSpPr>
        <p:spPr>
          <a:xfrm>
            <a:off x="1187450" y="6308725"/>
            <a:ext cx="4137025" cy="3381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lnSpc>
                <a:spcPct val="90000"/>
              </a:lnSpc>
              <a:spcBef>
                <a:spcPct val="20000"/>
              </a:spcBef>
              <a:buClrTx/>
            </a:pP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Anhui </a:t>
            </a:r>
            <a:r>
              <a:rPr lang="en-US" altLang="ko-KR" sz="2000" err="1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Jianzhu</a:t>
            </a: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University</a:t>
            </a:r>
            <a:endParaRPr lang="en-US" altLang="ko-KR" sz="200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74" name="Picture 2" descr="2008061313003130_副本_副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363" y="4506913"/>
            <a:ext cx="4211637" cy="235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" descr="2008061313003130_副本_副本1_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588" y="0"/>
            <a:ext cx="2411412" cy="4311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Picture 2" descr="D:\My Documents\My Pictures\校徽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100013"/>
            <a:ext cx="1095375" cy="1096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Picture 9" descr="校门"/>
          <p:cNvPicPr>
            <a:picLocks noChangeAspect="1"/>
          </p:cNvPicPr>
          <p:nvPr/>
        </p:nvPicPr>
        <p:blipFill>
          <a:blip r:embed="rId7"/>
          <a:srcRect b="38901"/>
          <a:stretch>
            <a:fillRect/>
          </a:stretch>
        </p:blipFill>
        <p:spPr>
          <a:xfrm>
            <a:off x="6661150" y="0"/>
            <a:ext cx="2482850" cy="99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8" name="Rectangle 4"/>
          <p:cNvSpPr/>
          <p:nvPr/>
        </p:nvSpPr>
        <p:spPr>
          <a:xfrm>
            <a:off x="1692275" y="981075"/>
            <a:ext cx="7451725" cy="73025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9" name="Rectangle 12"/>
          <p:cNvSpPr/>
          <p:nvPr/>
        </p:nvSpPr>
        <p:spPr>
          <a:xfrm>
            <a:off x="0" y="6119813"/>
            <a:ext cx="4356100" cy="46037"/>
          </a:xfrm>
          <a:prstGeom prst="rect">
            <a:avLst/>
          </a:prstGeom>
          <a:solidFill>
            <a:srgbClr val="0033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lvl="0" eaLnBrk="1" hangingPunct="1">
              <a:spcBef>
                <a:spcPct val="0"/>
              </a:spcBef>
              <a:buClrTx/>
            </a:pPr>
            <a:endParaRPr lang="zh-CN" altLang="en-US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80" name="Rectangle 6"/>
          <p:cNvSpPr/>
          <p:nvPr/>
        </p:nvSpPr>
        <p:spPr>
          <a:xfrm>
            <a:off x="1187450" y="6308725"/>
            <a:ext cx="4137025" cy="3381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>
              <a:lnSpc>
                <a:spcPct val="90000"/>
              </a:lnSpc>
              <a:spcBef>
                <a:spcPct val="20000"/>
              </a:spcBef>
              <a:buClrTx/>
            </a:pP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Anhui </a:t>
            </a:r>
            <a:r>
              <a:rPr lang="en-US" altLang="ko-KR" sz="2000" err="1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Jianzhu</a:t>
            </a:r>
            <a:r>
              <a:rPr lang="en-US" altLang="ko-KR" sz="200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University</a:t>
            </a:r>
            <a:endParaRPr lang="en-US" altLang="ko-KR" sz="200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  <a:ea typeface="黑体" panose="0201060906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日期占位符 3"/>
          <p:cNvSpPr txBox="1">
            <a:spLocks noGrp="1"/>
          </p:cNvSpPr>
          <p:nvPr>
            <p:ph type="dt" sz="half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F87954D-43B8-45F0-A657-4683E418946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5415" y="2473960"/>
            <a:ext cx="88538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超星学习通授课+多平台在线互动</a:t>
            </a:r>
            <a:endParaRPr lang="zh-CN" altLang="en-US"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让教学质量不打折</a:t>
            </a:r>
            <a:r>
              <a:rPr lang="zh-CN" altLang="en-US" sz="4000"/>
              <a:t>               </a:t>
            </a:r>
            <a:endParaRPr lang="zh-CN" altLang="en-US" sz="4000"/>
          </a:p>
          <a:p>
            <a:pPr algn="r"/>
            <a:r>
              <a:rPr lang="en-US" altLang="zh-CN" sz="4000"/>
              <a:t>——</a:t>
            </a:r>
            <a:r>
              <a:rPr lang="zh-CN" altLang="en-US" sz="4000">
                <a:latin typeface="仿宋" panose="02010609060101010101" charset="-122"/>
                <a:ea typeface="仿宋" panose="02010609060101010101" charset="-122"/>
              </a:rPr>
              <a:t>线上教学心得分享</a:t>
            </a:r>
            <a:endParaRPr lang="zh-CN" altLang="en-US" sz="40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83150" y="5377815"/>
            <a:ext cx="3336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经管学院  汤伦</a:t>
            </a:r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4.</a:t>
            </a:r>
            <a:r>
              <a:rPr lang="zh-CN" altLang="en-US"/>
              <a:t>录制、上传课程</a:t>
            </a:r>
            <a:endParaRPr lang="zh-CN" altLang="en-US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en-US" altLang="zh-CN"/>
              <a:t>EV</a:t>
            </a:r>
            <a:r>
              <a:rPr lang="zh-CN" altLang="en-US"/>
              <a:t>录屏软件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0090" y="2242820"/>
            <a:ext cx="1337310" cy="13747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600200"/>
            <a:ext cx="8277225" cy="49053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" y="2030095"/>
            <a:ext cx="8267700" cy="422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上传录制视频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zh-CN" altLang="en-US"/>
              <a:t>返回首页</a:t>
            </a:r>
            <a:r>
              <a:rPr lang="en-US" altLang="zh-CN"/>
              <a:t>——</a:t>
            </a:r>
            <a:r>
              <a:rPr lang="zh-CN" altLang="en-US"/>
              <a:t>目录</a:t>
            </a:r>
            <a:r>
              <a:rPr lang="en-US" altLang="zh-CN"/>
              <a:t>——</a:t>
            </a:r>
            <a:r>
              <a:rPr lang="zh-CN" altLang="en-US"/>
              <a:t>编辑</a:t>
            </a:r>
            <a:r>
              <a:rPr lang="en-US" altLang="zh-CN"/>
              <a:t>——</a:t>
            </a:r>
            <a:r>
              <a:rPr lang="zh-CN" altLang="en-US"/>
              <a:t>点击视频</a:t>
            </a:r>
            <a:r>
              <a:rPr lang="en-US" altLang="zh-CN"/>
              <a:t>——</a:t>
            </a:r>
            <a:r>
              <a:rPr lang="zh-CN" altLang="en-US"/>
              <a:t>上传录制的视频</a:t>
            </a:r>
            <a:r>
              <a:rPr lang="en-US" altLang="zh-CN"/>
              <a:t>——</a:t>
            </a:r>
            <a:r>
              <a:rPr lang="zh-CN" altLang="en-US"/>
              <a:t>等待转码点击保存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323975"/>
            <a:ext cx="7486650" cy="4210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1712595"/>
            <a:ext cx="8317865" cy="36061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45" y="1788795"/>
            <a:ext cx="8527415" cy="3330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视频发放设置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0345" y="823595"/>
            <a:ext cx="6162675" cy="521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（三）在线学习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1.</a:t>
            </a:r>
            <a:r>
              <a:rPr lang="zh-CN" altLang="en-US"/>
              <a:t>学习通</a:t>
            </a:r>
            <a:r>
              <a:rPr lang="zh-CN" altLang="en-US"/>
              <a:t>手机端发布签到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2.</a:t>
            </a:r>
            <a:r>
              <a:rPr lang="zh-CN" altLang="en-US"/>
              <a:t>要求学生在规定时间内完成视频学习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3.</a:t>
            </a:r>
            <a:r>
              <a:rPr lang="zh-CN" altLang="en-US"/>
              <a:t>后台查询学生完成情况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2615" y="1291590"/>
            <a:ext cx="2222500" cy="4526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685" y="1291590"/>
            <a:ext cx="2345690" cy="48012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75" y="1291590"/>
            <a:ext cx="2456180" cy="50882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3385" y="1306195"/>
            <a:ext cx="2181225" cy="4526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810" y="1169670"/>
            <a:ext cx="2448560" cy="50120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1198880"/>
            <a:ext cx="2461260" cy="499237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57200" y="1165860"/>
            <a:ext cx="8229600" cy="4525963"/>
          </a:xfrm>
        </p:spPr>
        <p:txBody>
          <a:bodyPr/>
          <a:p>
            <a:pPr marL="0" indent="0">
              <a:buNone/>
            </a:pPr>
            <a:r>
              <a:rPr lang="en-US" altLang="zh-CN"/>
              <a:t>2.</a:t>
            </a:r>
            <a:r>
              <a:rPr lang="zh-CN" altLang="en-US"/>
              <a:t>学生完成视频学习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1625" y="224155"/>
            <a:ext cx="3501390" cy="70885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340" y="224155"/>
            <a:ext cx="3308985" cy="66789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625" y="-83820"/>
            <a:ext cx="3501390" cy="7109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>
                <a:sym typeface="+mn-ea"/>
              </a:rPr>
              <a:t>3.</a:t>
            </a:r>
            <a:r>
              <a:rPr lang="zh-CN" altLang="en-US">
                <a:sym typeface="+mn-ea"/>
              </a:rPr>
              <a:t>后台查询学生完成情况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zh-CN" altLang="en-US"/>
              <a:t>学习通电脑端点击课程首页</a:t>
            </a:r>
            <a:r>
              <a:rPr lang="en-US" altLang="zh-CN"/>
              <a:t>——</a:t>
            </a:r>
            <a:r>
              <a:rPr lang="zh-CN" altLang="en-US"/>
              <a:t>目录</a:t>
            </a:r>
            <a:r>
              <a:rPr lang="en-US" altLang="zh-CN"/>
              <a:t>——</a:t>
            </a:r>
            <a:r>
              <a:rPr lang="zh-CN" altLang="en-US"/>
              <a:t>统计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14300" y="1655445"/>
            <a:ext cx="9258300" cy="34442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3245"/>
            <a:ext cx="9049385" cy="30886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8295" y="942975"/>
            <a:ext cx="9801225" cy="4972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>
                <a:sym typeface="+mn-ea"/>
              </a:rPr>
              <a:t>（四）互动答疑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ym typeface="+mn-ea"/>
              </a:rPr>
              <a:t>发布</a:t>
            </a:r>
            <a:r>
              <a:rPr lang="zh-CN" altLang="en-US">
                <a:sym typeface="+mn-ea"/>
              </a:rPr>
              <a:t>讨论话题（学习通讨论、群聊抢答等）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54305" y="1600200"/>
            <a:ext cx="9481820" cy="32658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585" y="257175"/>
            <a:ext cx="3114675" cy="63436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870" y="285750"/>
            <a:ext cx="3095625" cy="63150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110" y="285750"/>
            <a:ext cx="3095625" cy="643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学习通群聊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97505" y="13335"/>
            <a:ext cx="3221990" cy="65728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395" y="104775"/>
            <a:ext cx="3076575" cy="6648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140" y="81280"/>
            <a:ext cx="3226435" cy="64528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8140" y="-38100"/>
            <a:ext cx="3202305" cy="6633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5" name="灯片编号占位符 2"/>
          <p:cNvSpPr txBox="1">
            <a:spLocks noGrp="1"/>
          </p:cNvSpPr>
          <p:nvPr>
            <p:ph type="sldNum" sz="quarter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 i="0" u="none" kern="1200" baseline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 i="0" u="none" kern="1200" baseline="0">
                <a:solidFill>
                  <a:schemeClr val="tx1"/>
                </a:solidFill>
                <a:latin typeface="楷体_GB2312" pitchFamily="49" charset="-122"/>
                <a:ea typeface="Arial" panose="020B0604020202020204" pitchFamily="34" charset="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 i="0" u="none" kern="1200" baseline="0">
                <a:solidFill>
                  <a:schemeClr val="tx1"/>
                </a:solidFill>
                <a:latin typeface="楷体_GB2312" pitchFamily="49" charset="-122"/>
                <a:ea typeface="Arial" panose="020B0604020202020204" pitchFamily="34" charset="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 i="0" u="none" kern="1200" baseline="0">
                <a:solidFill>
                  <a:schemeClr val="tx1"/>
                </a:solidFill>
                <a:latin typeface="楷体_GB2312" pitchFamily="49" charset="-122"/>
                <a:ea typeface="Arial" panose="020B0604020202020204" pitchFamily="34" charset="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2800" b="1" i="0" u="none" kern="1200" baseline="0">
                <a:solidFill>
                  <a:schemeClr val="tx1"/>
                </a:solidFill>
                <a:latin typeface="楷体_GB2312" pitchFamily="49" charset="-122"/>
                <a:ea typeface="Arial" panose="020B0604020202020204" pitchFamily="34" charset="0"/>
                <a:cs typeface="+mn-cs"/>
              </a:defRPr>
            </a:lvl5pPr>
          </a:lstStyle>
          <a:p>
            <a:pPr lvl="0" eaLnBrk="1" hangingPunct="1">
              <a:spcBef>
                <a:spcPct val="0"/>
              </a:spcBef>
              <a:buClrTx/>
            </a:pPr>
            <a:fld id="{9A0DB2DC-4C9A-4742-B13C-FB6460FD3503}" type="slidenum">
              <a:rPr lang="zh-CN" altLang="zh-CN" sz="1800" b="0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zh-CN" sz="18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日期占位符 3"/>
          <p:cNvSpPr txBox="1">
            <a:spLocks noGrp="1"/>
          </p:cNvSpPr>
          <p:nvPr>
            <p:ph type="dt" sz="half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F3F4641-6A61-493B-88A2-AB132A24254E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0260" y="1736090"/>
            <a:ext cx="801052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目录</a:t>
            </a:r>
            <a:endParaRPr lang="zh-CN" altLang="en-US" sz="4000"/>
          </a:p>
          <a:p>
            <a:r>
              <a:rPr lang="zh-CN" altLang="en-US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一、</a:t>
            </a:r>
            <a:r>
              <a:rPr lang="zh-CN" altLang="en-US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超星学习通</a:t>
            </a:r>
            <a:r>
              <a:rPr lang="en-US" altLang="zh-CN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“</a:t>
            </a:r>
            <a:r>
              <a:rPr lang="zh-CN" altLang="en-US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六步教学法</a:t>
            </a:r>
            <a:r>
              <a:rPr lang="en-US" altLang="zh-CN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”</a:t>
            </a:r>
            <a:endParaRPr lang="zh-CN" altLang="en-US" sz="400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r>
              <a:rPr lang="zh-CN" altLang="en-US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二、多平台在线互动</a:t>
            </a:r>
            <a:endParaRPr lang="zh-CN" altLang="en-US" sz="400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r>
              <a:rPr lang="zh-CN" altLang="en-US" sz="4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三、心得分享</a:t>
            </a:r>
            <a:endParaRPr lang="zh-CN" altLang="en-US" sz="400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endParaRPr lang="zh-CN" altLang="en-US" sz="4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（五）设置作业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1.</a:t>
            </a:r>
            <a:r>
              <a:rPr lang="zh-CN" altLang="en-US"/>
              <a:t>设置作业及发放时间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2.</a:t>
            </a:r>
            <a:r>
              <a:rPr lang="zh-CN" altLang="en-US"/>
              <a:t>批阅作业</a:t>
            </a:r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780" y="1753870"/>
            <a:ext cx="9108440" cy="37693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" y="1906905"/>
            <a:ext cx="9114155" cy="36169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520" y="1477645"/>
            <a:ext cx="9337040" cy="39027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55" y="1859915"/>
            <a:ext cx="9105265" cy="32207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395" y="1052195"/>
            <a:ext cx="6886575" cy="47529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995" y="766445"/>
            <a:ext cx="7191375" cy="53244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" y="1630045"/>
            <a:ext cx="9317355" cy="3681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作业批改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130425"/>
            <a:ext cx="9064625" cy="25971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95" y="895350"/>
            <a:ext cx="7724775" cy="5067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" y="1911350"/>
            <a:ext cx="9084310" cy="32734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40" y="1337945"/>
            <a:ext cx="8096250" cy="418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（六）督导督学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学生签到统计、视频学习统计、完成讨论统计、成绩管理、作业统计等</a:t>
            </a:r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1.</a:t>
            </a:r>
            <a:r>
              <a:rPr lang="zh-CN" altLang="en-US"/>
              <a:t>电脑端督学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点击查询课程</a:t>
            </a:r>
            <a:r>
              <a:rPr lang="en-US" altLang="zh-CN"/>
              <a:t>——</a:t>
            </a:r>
            <a:r>
              <a:rPr lang="zh-CN" altLang="en-US"/>
              <a:t>统计</a:t>
            </a:r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385" y="2536825"/>
            <a:ext cx="8857615" cy="17843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162050"/>
            <a:ext cx="7753350" cy="45339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" y="1240155"/>
            <a:ext cx="8215630" cy="42824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5" y="1384300"/>
            <a:ext cx="8808720" cy="4137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770" y="1384300"/>
            <a:ext cx="8613775" cy="3990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2.</a:t>
            </a:r>
            <a:r>
              <a:rPr lang="zh-CN" altLang="en-US"/>
              <a:t>手机</a:t>
            </a:r>
            <a:r>
              <a:rPr lang="en-US" altLang="zh-CN"/>
              <a:t>APP</a:t>
            </a:r>
            <a:r>
              <a:rPr lang="zh-CN" altLang="en-US"/>
              <a:t>端督学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7260" y="-25400"/>
            <a:ext cx="3335020" cy="673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115" y="-147955"/>
            <a:ext cx="3114675" cy="6705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260" y="-25400"/>
            <a:ext cx="3114675" cy="6686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学生签到统计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0780" y="171450"/>
            <a:ext cx="3105150" cy="6686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880" y="171450"/>
            <a:ext cx="3067050" cy="62103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0" y="137795"/>
            <a:ext cx="3105150" cy="65817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8880" y="137795"/>
            <a:ext cx="3314700" cy="62445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780" y="137795"/>
            <a:ext cx="2857500" cy="6115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5555" y="211455"/>
            <a:ext cx="2752725" cy="5915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二、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多平台在线互动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超星学习通+课程QQ群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微信群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QQ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群语音通话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1435" y="0"/>
            <a:ext cx="3148965" cy="6817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620" y="90805"/>
            <a:ext cx="3065780" cy="66357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185" y="128270"/>
            <a:ext cx="3086100" cy="6600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三、心得分享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（一）</a:t>
            </a:r>
            <a:r>
              <a:rPr lang="zh-CN" altLang="en-US">
                <a:sym typeface="+mn-ea"/>
              </a:rPr>
              <a:t>多种线上教学平台结合</a:t>
            </a:r>
            <a:endParaRPr lang="zh-CN" altLang="en-US"/>
          </a:p>
          <a:p>
            <a:pPr marL="0" indent="0">
              <a:buNone/>
            </a:pPr>
            <a:r>
              <a:rPr lang="en-US" altLang="zh-CN" b="0"/>
              <a:t>1.</a:t>
            </a:r>
            <a:r>
              <a:rPr lang="zh-CN" altLang="en-US" b="0"/>
              <a:t>学习通的录屏（提前录制的上课视频）</a:t>
            </a:r>
            <a:endParaRPr lang="zh-CN" altLang="en-US" b="0"/>
          </a:p>
          <a:p>
            <a:pPr marL="0" indent="0">
              <a:buNone/>
            </a:pPr>
            <a:r>
              <a:rPr lang="en-US" altLang="zh-CN" b="0"/>
              <a:t>2.</a:t>
            </a:r>
            <a:r>
              <a:rPr lang="zh-CN" altLang="en-US" b="0"/>
              <a:t>学习通的直播</a:t>
            </a:r>
            <a:r>
              <a:rPr lang="en-US" altLang="zh-CN" b="0"/>
              <a:t>/</a:t>
            </a:r>
            <a:r>
              <a:rPr lang="zh-CN" altLang="en-US" b="0"/>
              <a:t>同步课堂（</a:t>
            </a:r>
            <a:r>
              <a:rPr lang="zh-CN" altLang="en-US" b="0">
                <a:solidFill>
                  <a:srgbClr val="FF0000"/>
                </a:solidFill>
              </a:rPr>
              <a:t>互动性强</a:t>
            </a:r>
            <a:r>
              <a:rPr lang="zh-CN" altLang="en-US" b="0"/>
              <a:t>）</a:t>
            </a:r>
            <a:endParaRPr lang="zh-CN" altLang="en-US" b="0"/>
          </a:p>
          <a:p>
            <a:pPr marL="0" indent="0">
              <a:buNone/>
            </a:pPr>
            <a:r>
              <a:rPr lang="en-US" altLang="zh-CN" b="0"/>
              <a:t>3.</a:t>
            </a:r>
            <a:r>
              <a:rPr lang="zh-CN" altLang="en-US" b="0"/>
              <a:t>QQ群语音通话</a:t>
            </a:r>
            <a:endParaRPr lang="zh-CN" altLang="en-US" b="0"/>
          </a:p>
          <a:p>
            <a:pPr marL="0" indent="0">
              <a:buNone/>
            </a:pPr>
            <a:r>
              <a:rPr lang="en-US" altLang="zh-CN" b="0"/>
              <a:t>4.</a:t>
            </a:r>
            <a:r>
              <a:rPr lang="zh-CN" altLang="en-US" b="0"/>
              <a:t>QQ群屏幕共享</a:t>
            </a:r>
            <a:endParaRPr lang="zh-CN" altLang="en-US" b="0"/>
          </a:p>
          <a:p>
            <a:pPr marL="0" indent="0">
              <a:buNone/>
            </a:pPr>
            <a:r>
              <a:rPr lang="en-US" altLang="zh-CN" b="0"/>
              <a:t>5.</a:t>
            </a:r>
            <a:r>
              <a:rPr lang="zh-CN" altLang="en-US" b="0">
                <a:solidFill>
                  <a:srgbClr val="FF0000"/>
                </a:solidFill>
              </a:rPr>
              <a:t>腾讯课堂、钉钉、云班课、</a:t>
            </a:r>
            <a:r>
              <a:rPr lang="en-US" altLang="zh-CN" b="0">
                <a:solidFill>
                  <a:srgbClr val="FF0000"/>
                </a:solidFill>
              </a:rPr>
              <a:t>e</a:t>
            </a:r>
            <a:r>
              <a:rPr lang="zh-CN" altLang="en-US" b="0">
                <a:solidFill>
                  <a:srgbClr val="FF0000"/>
                </a:solidFill>
              </a:rPr>
              <a:t>教云</a:t>
            </a:r>
            <a:r>
              <a:rPr lang="zh-CN" altLang="en-US" b="0"/>
              <a:t>等软件</a:t>
            </a:r>
            <a:endParaRPr lang="zh-CN" alt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>
                <a:sym typeface="+mn-ea"/>
              </a:rPr>
              <a:t>三、心得分享</a:t>
            </a:r>
            <a:endParaRPr lang="zh-CN" altLang="en-US"/>
          </a:p>
          <a:p>
            <a:pPr marL="0" indent="0">
              <a:buNone/>
            </a:pPr>
            <a:r>
              <a:rPr lang="zh-CN" altLang="en-US">
                <a:sym typeface="+mn-ea"/>
              </a:rPr>
              <a:t>（二）加强互动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r>
              <a:rPr lang="en-US" altLang="zh-CN" b="0">
                <a:sym typeface="+mn-ea"/>
              </a:rPr>
              <a:t>1.QQ/</a:t>
            </a:r>
            <a:r>
              <a:rPr lang="zh-CN" altLang="en-US" b="0">
                <a:sym typeface="+mn-ea"/>
              </a:rPr>
              <a:t>微信群及时互动、即时答疑</a:t>
            </a:r>
            <a:endParaRPr lang="zh-CN" altLang="en-US" b="0">
              <a:sym typeface="+mn-ea"/>
            </a:endParaRPr>
          </a:p>
          <a:p>
            <a:pPr marL="0" indent="0">
              <a:buNone/>
            </a:pPr>
            <a:r>
              <a:rPr lang="en-US" altLang="zh-CN" b="0"/>
              <a:t>2.</a:t>
            </a:r>
            <a:r>
              <a:rPr lang="zh-CN" altLang="en-US" b="0"/>
              <a:t>准备丰富的教学资源（图片、视频、小段子、小游戏来为授课氛围加分）</a:t>
            </a:r>
            <a:endParaRPr lang="zh-CN" altLang="en-US" b="0"/>
          </a:p>
          <a:p>
            <a:pPr marL="0" indent="0">
              <a:buNone/>
            </a:pPr>
            <a:r>
              <a:rPr lang="en-US" altLang="zh-CN" b="0"/>
              <a:t>3.</a:t>
            </a:r>
            <a:r>
              <a:rPr lang="zh-CN" altLang="en-US" b="0"/>
              <a:t>设置话题讨论（</a:t>
            </a:r>
            <a:r>
              <a:rPr lang="zh-CN" altLang="en-US" b="0">
                <a:solidFill>
                  <a:srgbClr val="FF0000"/>
                </a:solidFill>
              </a:rPr>
              <a:t>问题设置较简单</a:t>
            </a:r>
            <a:r>
              <a:rPr lang="zh-CN" altLang="en-US" b="0"/>
              <a:t>）</a:t>
            </a:r>
            <a:endParaRPr lang="zh-CN" altLang="en-US" b="0"/>
          </a:p>
          <a:p>
            <a:pPr marL="0" indent="0">
              <a:buNone/>
            </a:pPr>
            <a:endParaRPr lang="zh-CN" alt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19075" y="1487805"/>
            <a:ext cx="9768840" cy="4526280"/>
          </a:xfrm>
        </p:spPr>
        <p:txBody>
          <a:bodyPr/>
          <a:p>
            <a:r>
              <a:rPr lang="zh-CN" altLang="en-US">
                <a:sym typeface="+mn-ea"/>
              </a:rPr>
              <a:t>一、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超星学习通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六步教学法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zh-CN" altLang="en-US"/>
              <a:t> 前期准备</a:t>
            </a:r>
            <a:endParaRPr lang="zh-CN" altLang="en-US"/>
          </a:p>
          <a:p>
            <a:r>
              <a:rPr lang="zh-CN" altLang="en-US"/>
              <a:t>1.电脑端：http://ahjzu.fy.chaoxing.com</a:t>
            </a:r>
            <a:endParaRPr lang="zh-CN" altLang="en-US"/>
          </a:p>
          <a:p>
            <a:r>
              <a:rPr lang="en-US" altLang="zh-CN"/>
              <a:t>2.</a:t>
            </a:r>
            <a:r>
              <a:rPr lang="zh-CN" altLang="en-US"/>
              <a:t>手机端：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3685" y="3280410"/>
            <a:ext cx="2762250" cy="2733675"/>
          </a:xfrm>
          <a:prstGeom prst="rect">
            <a:avLst/>
          </a:prstGeom>
          <a:solidFill>
            <a:schemeClr val="accent1"/>
          </a:solidFill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>
                <a:sym typeface="+mn-ea"/>
              </a:rPr>
              <a:t>三、心得分享</a:t>
            </a:r>
            <a:endParaRPr lang="zh-CN" altLang="en-US"/>
          </a:p>
          <a:p>
            <a:pPr marL="0" indent="0">
              <a:buNone/>
            </a:pPr>
            <a:r>
              <a:rPr lang="zh-CN" altLang="en-US">
                <a:sym typeface="+mn-ea"/>
              </a:rPr>
              <a:t>（三）熟练操作平台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ym typeface="+mn-ea"/>
              </a:rPr>
              <a:t>（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sym typeface="+mn-ea"/>
              </a:rPr>
              <a:t>充分利用平台的各种功能，提高效率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>
                <a:sym typeface="+mn-ea"/>
              </a:rPr>
              <a:t>三、心得分享</a:t>
            </a:r>
            <a:endParaRPr lang="zh-CN" altLang="en-US"/>
          </a:p>
          <a:p>
            <a:pPr marL="0" indent="0">
              <a:buNone/>
            </a:pPr>
            <a:r>
              <a:rPr lang="zh-CN" altLang="en-US">
                <a:sym typeface="+mn-ea"/>
              </a:rPr>
              <a:t>（四）及时督学，反馈学习效果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r>
              <a:rPr lang="zh-CN" altLang="en-US" b="0"/>
              <a:t>（</a:t>
            </a:r>
            <a:r>
              <a:rPr lang="zh-CN" altLang="en-US" b="0">
                <a:latin typeface="仿宋" panose="02010609060101010101" charset="-122"/>
                <a:ea typeface="仿宋" panose="02010609060101010101" charset="-122"/>
              </a:rPr>
              <a:t>监测学生的签到、作业完成情况、讨论参与情况、并给出分数。</a:t>
            </a:r>
            <a:r>
              <a:rPr lang="zh-CN" altLang="en-US" b="0"/>
              <a:t>）</a:t>
            </a:r>
            <a:endParaRPr lang="zh-CN" altLang="en-US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81660" y="1313815"/>
            <a:ext cx="8229600" cy="4525963"/>
          </a:xfrm>
        </p:spPr>
        <p:txBody>
          <a:bodyPr/>
          <a:p>
            <a:pPr marL="0" indent="0" algn="l">
              <a:buNone/>
            </a:pPr>
            <a:r>
              <a:rPr lang="en-US" altLang="zh-CN" sz="2800" b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endParaRPr lang="zh-CN" altLang="en-US" sz="2800" b="0"/>
          </a:p>
          <a:p>
            <a:pPr marL="0" indent="0" algn="ctr">
              <a:buNone/>
            </a:pPr>
            <a:r>
              <a:rPr lang="zh-CN" altLang="en-US" sz="4800"/>
              <a:t>谢谢观看</a:t>
            </a:r>
            <a:endParaRPr lang="zh-CN" altLang="en-US" sz="4800"/>
          </a:p>
          <a:p>
            <a:pPr marL="0" indent="0" algn="ctr">
              <a:buNone/>
            </a:pPr>
            <a:r>
              <a:rPr lang="zh-CN" altLang="en-US" sz="4800"/>
              <a:t>请各位老师批评指正！</a:t>
            </a:r>
            <a:endParaRPr lang="zh-CN" altLang="en-US" sz="4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内容占位符 2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76275" y="1550670"/>
            <a:ext cx="7286625" cy="39243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610" y="0"/>
            <a:ext cx="3438525" cy="5999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（一）创建课程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24155" y="2294890"/>
            <a:ext cx="10261600" cy="33756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515" y="2392680"/>
            <a:ext cx="6019800" cy="39052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35" y="1335405"/>
            <a:ext cx="9163050" cy="47910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495" y="1633220"/>
            <a:ext cx="3762375" cy="3590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（二）导入资料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en-US" altLang="zh-CN"/>
              <a:t>1.</a:t>
            </a:r>
            <a:r>
              <a:rPr lang="zh-CN" altLang="en-US"/>
              <a:t>修改章节名称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195" y="1600200"/>
            <a:ext cx="7800975" cy="44767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620" y="2265045"/>
            <a:ext cx="9412605" cy="2276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59790" y="1595755"/>
            <a:ext cx="816292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2.</a:t>
            </a:r>
            <a:r>
              <a:rPr lang="zh-CN" altLang="en-US">
                <a:ea typeface="宋体" panose="02010600030101010101" pitchFamily="2" charset="-122"/>
              </a:rPr>
              <a:t>上传</a:t>
            </a:r>
            <a:r>
              <a:rPr lang="zh-CN" altLang="en-US">
                <a:ea typeface="宋体" panose="02010600030101010101" pitchFamily="2" charset="-122"/>
              </a:rPr>
              <a:t>资料</a:t>
            </a:r>
            <a:endParaRPr lang="zh-CN" altLang="en-US">
              <a:ea typeface="宋体" panose="02010600030101010101" pitchFamily="2" charset="-122"/>
            </a:endParaRPr>
          </a:p>
          <a:p>
            <a:endParaRPr lang="zh-CN" altLang="en-US">
              <a:ea typeface="宋体" panose="02010600030101010101" pitchFamily="2" charset="-122"/>
            </a:endParaRPr>
          </a:p>
          <a:p>
            <a:endParaRPr lang="zh-CN" altLang="en-US">
              <a:ea typeface="宋体" panose="02010600030101010101" pitchFamily="2" charset="-122"/>
            </a:endParaRPr>
          </a:p>
          <a:p>
            <a:r>
              <a:rPr lang="zh-CN" altLang="en-US">
                <a:ea typeface="宋体" panose="02010600030101010101" pitchFamily="2" charset="-122"/>
              </a:rPr>
              <a:t>在资料一栏中上传 教学日历、教案、课件、习题、音视频、ppt等资源。</a:t>
            </a: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7" name="内容占位符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66395" y="1595755"/>
            <a:ext cx="8229600" cy="28879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980" y="1454785"/>
            <a:ext cx="3114675" cy="48291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980" y="1454785"/>
            <a:ext cx="3114675" cy="4962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3.导入学生名单</a:t>
            </a: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en-US" altLang="zh-CN"/>
              <a:t>在管理一栏中导入学生名单</a:t>
            </a: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en-US" altLang="zh-CN"/>
              <a:t> 添加后请对照</a:t>
            </a:r>
            <a:r>
              <a:rPr lang="zh-CN" altLang="en-US"/>
              <a:t>教学班</a:t>
            </a:r>
            <a:r>
              <a:rPr lang="en-US" altLang="zh-CN"/>
              <a:t>学生名单以防有出入。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125" y="1287780"/>
            <a:ext cx="8667750" cy="483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/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3.导入学生名单</a:t>
            </a:r>
            <a:endParaRPr lang="en-US" altLang="zh-CN"/>
          </a:p>
          <a:p>
            <a:pPr marL="0" indent="0">
              <a:buNone/>
            </a:pPr>
            <a:r>
              <a:rPr lang="zh-CN" altLang="en-US"/>
              <a:t>将课程邀请码分享给学生加入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3870" y="80645"/>
            <a:ext cx="3095625" cy="66960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345" y="76200"/>
            <a:ext cx="3114675" cy="6705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50" y="261620"/>
            <a:ext cx="3086100" cy="6334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REFSHAPE" val="400369220"/>
  <p:tag name="KSO_WM_UNIT_PLACING_PICTURE_USER_VIEWPORT" val="{&quot;height&quot;:6180,&quot;width&quot;:11475}"/>
</p:tagLst>
</file>

<file path=ppt/theme/theme1.xml><?xml version="1.0" encoding="utf-8"?>
<a:theme xmlns:a="http://schemas.openxmlformats.org/drawingml/2006/main" name="2_默认设计模板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864</Words>
  <Application>WPS 演示</Application>
  <PresentationFormat>在屏幕上显示</PresentationFormat>
  <Paragraphs>133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Arial</vt:lpstr>
      <vt:lpstr>宋体</vt:lpstr>
      <vt:lpstr>Wingdings</vt:lpstr>
      <vt:lpstr>楷体_GB2312</vt:lpstr>
      <vt:lpstr>Times New Roman</vt:lpstr>
      <vt:lpstr>黑体</vt:lpstr>
      <vt:lpstr>Arial Unicode MS</vt:lpstr>
      <vt:lpstr>仿宋</vt:lpstr>
      <vt:lpstr>新宋体</vt:lpstr>
      <vt:lpstr>微软雅黑</vt:lpstr>
      <vt:lpstr>Arial Unicode MS</vt:lpstr>
      <vt:lpstr>Calibri</vt:lpstr>
      <vt:lpstr>2_默认设计模板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NTKO</dc:creator>
  <cp:lastModifiedBy>Administrator</cp:lastModifiedBy>
  <cp:revision>54</cp:revision>
  <dcterms:created xsi:type="dcterms:W3CDTF">2017-09-05T05:45:00Z</dcterms:created>
  <dcterms:modified xsi:type="dcterms:W3CDTF">2020-03-11T08:12:45Z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