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p:sldMasterIdLst>
    <p:sldMasterId id="2147483648" r:id="rId1"/>
  </p:sldMasterIdLst>
  <p:notesMasterIdLst>
    <p:notesMasterId r:id="rId41"/>
  </p:notesMasterIdLst>
  <p:sldIdLst>
    <p:sldId id="393" r:id="rId2"/>
    <p:sldId id="366" r:id="rId3"/>
    <p:sldId id="362" r:id="rId4"/>
    <p:sldId id="291" r:id="rId5"/>
    <p:sldId id="368" r:id="rId6"/>
    <p:sldId id="369" r:id="rId7"/>
    <p:sldId id="370" r:id="rId8"/>
    <p:sldId id="343" r:id="rId9"/>
    <p:sldId id="372" r:id="rId10"/>
    <p:sldId id="373" r:id="rId11"/>
    <p:sldId id="371" r:id="rId12"/>
    <p:sldId id="374" r:id="rId13"/>
    <p:sldId id="355" r:id="rId14"/>
    <p:sldId id="375" r:id="rId15"/>
    <p:sldId id="376" r:id="rId16"/>
    <p:sldId id="377" r:id="rId17"/>
    <p:sldId id="378" r:id="rId18"/>
    <p:sldId id="356" r:id="rId19"/>
    <p:sldId id="379" r:id="rId20"/>
    <p:sldId id="342" r:id="rId21"/>
    <p:sldId id="380" r:id="rId22"/>
    <p:sldId id="381" r:id="rId23"/>
    <p:sldId id="382" r:id="rId24"/>
    <p:sldId id="383" r:id="rId25"/>
    <p:sldId id="384" r:id="rId26"/>
    <p:sldId id="335" r:id="rId27"/>
    <p:sldId id="361" r:id="rId28"/>
    <p:sldId id="385" r:id="rId29"/>
    <p:sldId id="334" r:id="rId30"/>
    <p:sldId id="386" r:id="rId31"/>
    <p:sldId id="347" r:id="rId32"/>
    <p:sldId id="387" r:id="rId33"/>
    <p:sldId id="319" r:id="rId34"/>
    <p:sldId id="388" r:id="rId35"/>
    <p:sldId id="389" r:id="rId36"/>
    <p:sldId id="390" r:id="rId37"/>
    <p:sldId id="391" r:id="rId38"/>
    <p:sldId id="392" r:id="rId39"/>
    <p:sldId id="394" r:id="rId40"/>
  </p:sldIdLst>
  <p:sldSz cx="9144000" cy="5143500" type="screen16x9"/>
  <p:notesSz cx="6858000" cy="9144000"/>
  <p:defaultTextStyle>
    <a:defPPr>
      <a:defRPr lang="zh-CN"/>
    </a:defPPr>
    <a:lvl1pPr algn="l" rtl="0" fontAlgn="base">
      <a:spcBef>
        <a:spcPct val="0"/>
      </a:spcBef>
      <a:spcAft>
        <a:spcPct val="0"/>
      </a:spcAft>
      <a:defRPr b="1" kern="1200">
        <a:solidFill>
          <a:schemeClr val="tx1"/>
        </a:solidFill>
        <a:latin typeface="Arial" panose="020B0604020202020204" pitchFamily="34" charset="0"/>
        <a:ea typeface="华文细黑" panose="02010600040101010101" pitchFamily="2" charset="-122"/>
        <a:cs typeface="+mn-cs"/>
      </a:defRPr>
    </a:lvl1pPr>
    <a:lvl2pPr marL="422910" indent="-60325" algn="l" rtl="0" fontAlgn="base">
      <a:spcBef>
        <a:spcPct val="0"/>
      </a:spcBef>
      <a:spcAft>
        <a:spcPct val="0"/>
      </a:spcAft>
      <a:defRPr b="1" kern="1200">
        <a:solidFill>
          <a:schemeClr val="tx1"/>
        </a:solidFill>
        <a:latin typeface="Arial" panose="020B0604020202020204" pitchFamily="34" charset="0"/>
        <a:ea typeface="华文细黑" panose="02010600040101010101" pitchFamily="2" charset="-122"/>
        <a:cs typeface="+mn-cs"/>
      </a:defRPr>
    </a:lvl2pPr>
    <a:lvl3pPr marL="847725" indent="-121920" algn="l" rtl="0" fontAlgn="base">
      <a:spcBef>
        <a:spcPct val="0"/>
      </a:spcBef>
      <a:spcAft>
        <a:spcPct val="0"/>
      </a:spcAft>
      <a:defRPr b="1" kern="1200">
        <a:solidFill>
          <a:schemeClr val="tx1"/>
        </a:solidFill>
        <a:latin typeface="Arial" panose="020B0604020202020204" pitchFamily="34" charset="0"/>
        <a:ea typeface="华文细黑" panose="02010600040101010101" pitchFamily="2" charset="-122"/>
        <a:cs typeface="+mn-cs"/>
      </a:defRPr>
    </a:lvl3pPr>
    <a:lvl4pPr marL="1271905" indent="-184150" algn="l" rtl="0" fontAlgn="base">
      <a:spcBef>
        <a:spcPct val="0"/>
      </a:spcBef>
      <a:spcAft>
        <a:spcPct val="0"/>
      </a:spcAft>
      <a:defRPr b="1" kern="1200">
        <a:solidFill>
          <a:schemeClr val="tx1"/>
        </a:solidFill>
        <a:latin typeface="Arial" panose="020B0604020202020204" pitchFamily="34" charset="0"/>
        <a:ea typeface="华文细黑" panose="02010600040101010101" pitchFamily="2" charset="-122"/>
        <a:cs typeface="+mn-cs"/>
      </a:defRPr>
    </a:lvl4pPr>
    <a:lvl5pPr marL="1695450" indent="-244475" algn="l" rtl="0" fontAlgn="base">
      <a:spcBef>
        <a:spcPct val="0"/>
      </a:spcBef>
      <a:spcAft>
        <a:spcPct val="0"/>
      </a:spcAft>
      <a:defRPr b="1" kern="1200">
        <a:solidFill>
          <a:schemeClr val="tx1"/>
        </a:solidFill>
        <a:latin typeface="Arial" panose="020B0604020202020204" pitchFamily="34" charset="0"/>
        <a:ea typeface="华文细黑" panose="02010600040101010101" pitchFamily="2" charset="-122"/>
        <a:cs typeface="+mn-cs"/>
      </a:defRPr>
    </a:lvl5pPr>
    <a:lvl6pPr marL="1813560" algn="l" defTabSz="725170" rtl="0" eaLnBrk="1" latinLnBrk="0" hangingPunct="1">
      <a:defRPr b="1" kern="1200">
        <a:solidFill>
          <a:schemeClr val="tx1"/>
        </a:solidFill>
        <a:latin typeface="Arial" panose="020B0604020202020204" pitchFamily="34" charset="0"/>
        <a:ea typeface="华文细黑" panose="02010600040101010101" pitchFamily="2" charset="-122"/>
        <a:cs typeface="+mn-cs"/>
      </a:defRPr>
    </a:lvl6pPr>
    <a:lvl7pPr marL="2176145" algn="l" defTabSz="725170" rtl="0" eaLnBrk="1" latinLnBrk="0" hangingPunct="1">
      <a:defRPr b="1" kern="1200">
        <a:solidFill>
          <a:schemeClr val="tx1"/>
        </a:solidFill>
        <a:latin typeface="Arial" panose="020B0604020202020204" pitchFamily="34" charset="0"/>
        <a:ea typeface="华文细黑" panose="02010600040101010101" pitchFamily="2" charset="-122"/>
        <a:cs typeface="+mn-cs"/>
      </a:defRPr>
    </a:lvl7pPr>
    <a:lvl8pPr marL="2539365" algn="l" defTabSz="725170" rtl="0" eaLnBrk="1" latinLnBrk="0" hangingPunct="1">
      <a:defRPr b="1" kern="1200">
        <a:solidFill>
          <a:schemeClr val="tx1"/>
        </a:solidFill>
        <a:latin typeface="Arial" panose="020B0604020202020204" pitchFamily="34" charset="0"/>
        <a:ea typeface="华文细黑" panose="02010600040101010101" pitchFamily="2" charset="-122"/>
        <a:cs typeface="+mn-cs"/>
      </a:defRPr>
    </a:lvl8pPr>
    <a:lvl9pPr marL="2901950" algn="l" defTabSz="725170" rtl="0" eaLnBrk="1" latinLnBrk="0" hangingPunct="1">
      <a:defRPr b="1" kern="1200">
        <a:solidFill>
          <a:schemeClr val="tx1"/>
        </a:solidFill>
        <a:latin typeface="Arial" panose="020B0604020202020204" pitchFamily="34" charset="0"/>
        <a:ea typeface="华文细黑" panose="0201060004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319D"/>
    <a:srgbClr val="133FCB"/>
    <a:srgbClr val="067C0C"/>
    <a:srgbClr val="08A810"/>
    <a:srgbClr val="FF9900"/>
    <a:srgbClr val="045408"/>
    <a:srgbClr val="FF0000"/>
    <a:srgbClr val="DE0000"/>
    <a:srgbClr val="AC0000"/>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07" autoAdjust="0"/>
    <p:restoredTop sz="94651" autoAdjust="0"/>
  </p:normalViewPr>
  <p:slideViewPr>
    <p:cSldViewPr>
      <p:cViewPr varScale="1">
        <p:scale>
          <a:sx n="113" d="100"/>
          <a:sy n="113" d="100"/>
        </p:scale>
        <p:origin x="-384" y="-96"/>
      </p:cViewPr>
      <p:guideLst>
        <p:guide orient="horz" pos="1416"/>
        <p:guide orient="horz" pos="327"/>
        <p:guide orient="horz" pos="2402"/>
        <p:guide orient="horz" pos="2674"/>
        <p:guide orient="horz" pos="3072"/>
        <p:guide pos="2880"/>
        <p:guide pos="5465"/>
      </p:guideLst>
    </p:cSldViewPr>
  </p:slideViewPr>
  <p:notesTextViewPr>
    <p:cViewPr>
      <p:scale>
        <a:sx n="100" d="100"/>
        <a:sy n="100" d="100"/>
      </p:scale>
      <p:origin x="0" y="0"/>
    </p:cViewPr>
  </p:notesTextViewPr>
  <p:sorterViewPr>
    <p:cViewPr>
      <p:scale>
        <a:sx n="124" d="100"/>
        <a:sy n="124" d="100"/>
      </p:scale>
      <p:origin x="0" y="0"/>
    </p:cViewPr>
  </p:sorterViewPr>
  <p:notesViewPr>
    <p:cSldViewPr>
      <p:cViewPr varScale="1">
        <p:scale>
          <a:sx n="63" d="100"/>
          <a:sy n="63" d="100"/>
        </p:scale>
        <p:origin x="-2148"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200" b="0"/>
            </a:lvl1pPr>
          </a:lstStyle>
          <a:p>
            <a:pPr>
              <a:defRPr/>
            </a:pPr>
            <a:endParaRPr lang="en-US" altLang="zh-CN"/>
          </a:p>
        </p:txBody>
      </p:sp>
      <p:sp>
        <p:nvSpPr>
          <p:cNvPr id="1024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200" b="0"/>
            </a:lvl1pPr>
          </a:lstStyle>
          <a:p>
            <a:pPr>
              <a:defRPr/>
            </a:pPr>
            <a:endParaRPr lang="en-US" altLang="zh-CN"/>
          </a:p>
        </p:txBody>
      </p:sp>
      <p:sp>
        <p:nvSpPr>
          <p:cNvPr id="6042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defRPr sz="1200" b="0"/>
            </a:lvl1pPr>
          </a:lstStyle>
          <a:p>
            <a:pPr>
              <a:defRPr/>
            </a:pPr>
            <a:endParaRPr lang="en-US" altLang="zh-CN"/>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lgn="r">
              <a:defRPr sz="1200" b="0"/>
            </a:lvl1pPr>
          </a:lstStyle>
          <a:p>
            <a:pPr>
              <a:defRPr/>
            </a:pPr>
            <a:fld id="{CA5E8DB0-55DC-4221-A99C-988BCD133BF3}" type="slidenum">
              <a:rPr lang="en-US" altLang="zh-CN"/>
              <a:pPr>
                <a:defRPr/>
              </a:pPr>
              <a:t>‹#›</a:t>
            </a:fld>
            <a:endParaRPr lang="en-US" altLang="zh-CN"/>
          </a:p>
        </p:txBody>
      </p:sp>
    </p:spTree>
    <p:extLst>
      <p:ext uri="{BB962C8B-B14F-4D97-AF65-F5344CB8AC3E}">
        <p14:creationId xmlns:p14="http://schemas.microsoft.com/office/powerpoint/2010/main" val="21123674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00" kern="1200">
        <a:solidFill>
          <a:schemeClr val="tx1"/>
        </a:solidFill>
        <a:latin typeface="Arial" panose="020B0604020202020204" pitchFamily="34" charset="0"/>
        <a:ea typeface="宋体" panose="02010600030101010101" pitchFamily="2" charset="-122"/>
        <a:cs typeface="+mn-cs"/>
      </a:defRPr>
    </a:lvl1pPr>
    <a:lvl2pPr marL="422910" algn="l" rtl="0" eaLnBrk="0" fontAlgn="base" hangingPunct="0">
      <a:spcBef>
        <a:spcPct val="30000"/>
      </a:spcBef>
      <a:spcAft>
        <a:spcPct val="0"/>
      </a:spcAft>
      <a:defRPr sz="1100" kern="1200">
        <a:solidFill>
          <a:schemeClr val="tx1"/>
        </a:solidFill>
        <a:latin typeface="Arial" panose="020B0604020202020204" pitchFamily="34" charset="0"/>
        <a:ea typeface="宋体" panose="02010600030101010101" pitchFamily="2" charset="-122"/>
        <a:cs typeface="+mn-cs"/>
      </a:defRPr>
    </a:lvl2pPr>
    <a:lvl3pPr marL="847725" algn="l" rtl="0" eaLnBrk="0" fontAlgn="base" hangingPunct="0">
      <a:spcBef>
        <a:spcPct val="30000"/>
      </a:spcBef>
      <a:spcAft>
        <a:spcPct val="0"/>
      </a:spcAft>
      <a:defRPr sz="1100" kern="1200">
        <a:solidFill>
          <a:schemeClr val="tx1"/>
        </a:solidFill>
        <a:latin typeface="Arial" panose="020B0604020202020204" pitchFamily="34" charset="0"/>
        <a:ea typeface="宋体" panose="02010600030101010101" pitchFamily="2" charset="-122"/>
        <a:cs typeface="+mn-cs"/>
      </a:defRPr>
    </a:lvl3pPr>
    <a:lvl4pPr marL="1271905" algn="l" rtl="0" eaLnBrk="0" fontAlgn="base" hangingPunct="0">
      <a:spcBef>
        <a:spcPct val="30000"/>
      </a:spcBef>
      <a:spcAft>
        <a:spcPct val="0"/>
      </a:spcAft>
      <a:defRPr sz="1100" kern="1200">
        <a:solidFill>
          <a:schemeClr val="tx1"/>
        </a:solidFill>
        <a:latin typeface="Arial" panose="020B0604020202020204" pitchFamily="34" charset="0"/>
        <a:ea typeface="宋体" panose="02010600030101010101" pitchFamily="2" charset="-122"/>
        <a:cs typeface="+mn-cs"/>
      </a:defRPr>
    </a:lvl4pPr>
    <a:lvl5pPr marL="1695450" algn="l" rtl="0" eaLnBrk="0" fontAlgn="base" hangingPunct="0">
      <a:spcBef>
        <a:spcPct val="30000"/>
      </a:spcBef>
      <a:spcAft>
        <a:spcPct val="0"/>
      </a:spcAft>
      <a:defRPr sz="1100" kern="1200">
        <a:solidFill>
          <a:schemeClr val="tx1"/>
        </a:solidFill>
        <a:latin typeface="Arial" panose="020B0604020202020204" pitchFamily="34" charset="0"/>
        <a:ea typeface="宋体" panose="02010600030101010101" pitchFamily="2" charset="-122"/>
        <a:cs typeface="+mn-cs"/>
      </a:defRPr>
    </a:lvl5pPr>
    <a:lvl6pPr marL="2120265" algn="l" defTabSz="847725" rtl="0" eaLnBrk="1" latinLnBrk="0" hangingPunct="1">
      <a:defRPr sz="1100" kern="1200">
        <a:solidFill>
          <a:schemeClr val="tx1"/>
        </a:solidFill>
        <a:latin typeface="+mn-lt"/>
        <a:ea typeface="+mn-ea"/>
        <a:cs typeface="+mn-cs"/>
      </a:defRPr>
    </a:lvl6pPr>
    <a:lvl7pPr marL="2544445" algn="l" defTabSz="847725" rtl="0" eaLnBrk="1" latinLnBrk="0" hangingPunct="1">
      <a:defRPr sz="1100" kern="1200">
        <a:solidFill>
          <a:schemeClr val="tx1"/>
        </a:solidFill>
        <a:latin typeface="+mn-lt"/>
        <a:ea typeface="+mn-ea"/>
        <a:cs typeface="+mn-cs"/>
      </a:defRPr>
    </a:lvl7pPr>
    <a:lvl8pPr marL="2967990" algn="l" defTabSz="847725" rtl="0" eaLnBrk="1" latinLnBrk="0" hangingPunct="1">
      <a:defRPr sz="1100" kern="1200">
        <a:solidFill>
          <a:schemeClr val="tx1"/>
        </a:solidFill>
        <a:latin typeface="+mn-lt"/>
        <a:ea typeface="+mn-ea"/>
        <a:cs typeface="+mn-cs"/>
      </a:defRPr>
    </a:lvl8pPr>
    <a:lvl9pPr marL="3392170" algn="l" defTabSz="847725"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0</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9</a:t>
            </a:fld>
            <a:endParaRPr lang="en-US" altLang="zh-CN"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10</a:t>
            </a:fld>
            <a:endParaRPr lang="en-US"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11</a:t>
            </a:fld>
            <a:endParaRPr lang="en-US" altLang="zh-C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12</a:t>
            </a:fld>
            <a:endParaRPr lang="en-US" altLang="zh-C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13</a:t>
            </a:fld>
            <a:endParaRPr lang="en-US" altLang="zh-C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14</a:t>
            </a:fld>
            <a:endParaRPr lang="en-US" altLang="zh-C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15</a:t>
            </a:fld>
            <a:endParaRPr lang="en-US" altLang="zh-C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16</a:t>
            </a:fld>
            <a:endParaRPr lang="en-US" altLang="zh-C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17</a:t>
            </a:fld>
            <a:endParaRPr lang="en-US" altLang="zh-CN"/>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18</a:t>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1</a:t>
            </a:fld>
            <a:endParaRPr lang="en-US" altLang="zh-CN"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19</a:t>
            </a:fld>
            <a:endParaRPr lang="en-US" altLang="zh-CN"/>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20</a:t>
            </a:fld>
            <a:endParaRPr lang="en-US" altLang="zh-CN"/>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21</a:t>
            </a:fld>
            <a:endParaRPr lang="en-US" altLang="zh-CN"/>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22</a:t>
            </a:fld>
            <a:endParaRPr lang="en-US" altLang="zh-CN"/>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23</a:t>
            </a:fld>
            <a:endParaRPr lang="en-US" altLang="zh-CN"/>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24</a:t>
            </a:fld>
            <a:endParaRPr lang="en-US" altLang="zh-CN"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25</a:t>
            </a:fld>
            <a:endParaRPr lang="en-US" altLang="zh-CN"/>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26</a:t>
            </a:fld>
            <a:endParaRPr lang="en-US" altLang="zh-CN"/>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27</a:t>
            </a:fld>
            <a:endParaRPr lang="en-US" altLang="zh-CN"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28</a:t>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2</a:t>
            </a:fld>
            <a:endParaRPr lang="en-US" altLang="zh-CN"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29</a:t>
            </a:fld>
            <a:endParaRPr lang="en-US" altLang="zh-CN"/>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30</a:t>
            </a:fld>
            <a:endParaRPr lang="en-US" altLang="zh-CN"/>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31</a:t>
            </a:fld>
            <a:endParaRPr lang="en-US" altLang="zh-CN"/>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32</a:t>
            </a:fld>
            <a:endParaRPr lang="en-US" altLang="zh-CN"/>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33</a:t>
            </a:fld>
            <a:endParaRPr lang="en-US" altLang="zh-CN"/>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34</a:t>
            </a:fld>
            <a:endParaRPr lang="en-US" altLang="zh-CN"/>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35</a:t>
            </a:fld>
            <a:endParaRPr lang="en-US" altLang="zh-CN"/>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36</a:t>
            </a:fld>
            <a:endParaRPr lang="en-US" altLang="zh-CN"/>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37</a:t>
            </a:fld>
            <a:endParaRPr lang="en-US" altLang="zh-CN"/>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38</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3</a:t>
            </a:fld>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4</a:t>
            </a:fld>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5</a:t>
            </a:fld>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6</a:t>
            </a:fld>
            <a:endParaRPr lang="en-US" altLang="zh-CN"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7</a:t>
            </a:fld>
            <a:endParaRPr lang="en-US"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CA5E8DB0-55DC-4221-A99C-988BCD133BF3}" type="slidenum">
              <a:rPr lang="en-US" altLang="zh-CN" smtClean="0"/>
              <a:pPr>
                <a:defRPr/>
              </a:pPr>
              <a:t>8</a:t>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4"/>
            <a:ext cx="5486400" cy="425055"/>
          </a:xfrm>
          <a:prstGeom prst="rect">
            <a:avLst/>
          </a:prstGeom>
        </p:spPr>
        <p:txBody>
          <a:bodyPr lIns="72545" tIns="36273" rIns="72545" bIns="36273" anchor="b"/>
          <a:lstStyle>
            <a:lvl1pPr algn="l">
              <a:defRPr sz="19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a:prstGeom prst="rect">
            <a:avLst/>
          </a:prstGeom>
        </p:spPr>
        <p:txBody>
          <a:bodyPr lIns="72545" tIns="36273" rIns="72545" bIns="36273"/>
          <a:lstStyle>
            <a:lvl1pPr marL="0" indent="0">
              <a:buNone/>
              <a:defRPr sz="2900"/>
            </a:lvl1pPr>
            <a:lvl2pPr marL="424180" indent="0">
              <a:buNone/>
              <a:defRPr sz="2600"/>
            </a:lvl2pPr>
            <a:lvl3pPr marL="848360" indent="0">
              <a:buNone/>
              <a:defRPr sz="2200"/>
            </a:lvl3pPr>
            <a:lvl4pPr marL="1271905" indent="0">
              <a:buNone/>
              <a:defRPr sz="1900"/>
            </a:lvl4pPr>
            <a:lvl5pPr marL="1696085" indent="0">
              <a:buNone/>
              <a:defRPr sz="1900"/>
            </a:lvl5pPr>
            <a:lvl6pPr marL="2120265" indent="0">
              <a:buNone/>
              <a:defRPr sz="1900"/>
            </a:lvl6pPr>
            <a:lvl7pPr marL="2544445" indent="0">
              <a:buNone/>
              <a:defRPr sz="1900"/>
            </a:lvl7pPr>
            <a:lvl8pPr marL="2967990" indent="0">
              <a:buNone/>
              <a:defRPr sz="1900"/>
            </a:lvl8pPr>
            <a:lvl9pPr marL="3392170" indent="0">
              <a:buNone/>
              <a:defRPr sz="1900"/>
            </a:lvl9pPr>
          </a:lstStyle>
          <a:p>
            <a:pPr lvl="0"/>
            <a:endParaRPr lang="zh-CN" altLang="en-US" noProof="0" smtClean="0"/>
          </a:p>
        </p:txBody>
      </p:sp>
      <p:sp>
        <p:nvSpPr>
          <p:cNvPr id="4" name="文本占位符 3"/>
          <p:cNvSpPr>
            <a:spLocks noGrp="1"/>
          </p:cNvSpPr>
          <p:nvPr>
            <p:ph type="body" sz="half" idx="2"/>
          </p:nvPr>
        </p:nvSpPr>
        <p:spPr>
          <a:xfrm>
            <a:off x="1792288" y="4025509"/>
            <a:ext cx="5486400" cy="603645"/>
          </a:xfrm>
          <a:prstGeom prst="rect">
            <a:avLst/>
          </a:prstGeom>
        </p:spPr>
        <p:txBody>
          <a:bodyPr lIns="72545" tIns="36273" rIns="72545" bIns="36273"/>
          <a:lstStyle>
            <a:lvl1pPr marL="0" indent="0">
              <a:buNone/>
              <a:defRPr sz="1300"/>
            </a:lvl1pPr>
            <a:lvl2pPr marL="424180" indent="0">
              <a:buNone/>
              <a:defRPr sz="1100"/>
            </a:lvl2pPr>
            <a:lvl3pPr marL="848360" indent="0">
              <a:buNone/>
              <a:defRPr sz="1000"/>
            </a:lvl3pPr>
            <a:lvl4pPr marL="1271905" indent="0">
              <a:buNone/>
              <a:defRPr sz="800"/>
            </a:lvl4pPr>
            <a:lvl5pPr marL="1696085" indent="0">
              <a:buNone/>
              <a:defRPr sz="800"/>
            </a:lvl5pPr>
            <a:lvl6pPr marL="2120265" indent="0">
              <a:buNone/>
              <a:defRPr sz="800"/>
            </a:lvl6pPr>
            <a:lvl7pPr marL="2544445" indent="0">
              <a:buNone/>
              <a:defRPr sz="800"/>
            </a:lvl7pPr>
            <a:lvl8pPr marL="2967990" indent="0">
              <a:buNone/>
              <a:defRPr sz="800"/>
            </a:lvl8pPr>
            <a:lvl9pPr marL="3392170" indent="0">
              <a:buNone/>
              <a:defRPr sz="800"/>
            </a:lvl9pPr>
          </a:lstStyle>
          <a:p>
            <a:pPr lvl="0"/>
            <a:r>
              <a:rPr lang="zh-CN" altLang="en-US" smtClean="0"/>
              <a:t>单击此处编辑母版文本样式</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68671" y="87314"/>
            <a:ext cx="8206671" cy="486455"/>
          </a:xfrm>
          <a:prstGeom prst="rect">
            <a:avLst/>
          </a:prstGeom>
        </p:spPr>
        <p:txBody>
          <a:bodyPr lIns="72545" tIns="36273" rIns="72545" bIns="36273"/>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68671" y="735920"/>
            <a:ext cx="8206671" cy="4029982"/>
          </a:xfrm>
          <a:prstGeom prst="rect">
            <a:avLst/>
          </a:prstGeom>
        </p:spPr>
        <p:txBody>
          <a:bodyPr vert="eaVert" lIns="72545" tIns="36273" rIns="72545" bIns="36273"/>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4638" y="86922"/>
            <a:ext cx="2051050" cy="4679156"/>
          </a:xfrm>
          <a:prstGeom prst="rect">
            <a:avLst/>
          </a:prstGeom>
        </p:spPr>
        <p:txBody>
          <a:bodyPr vert="eaVert" lIns="72545" tIns="36273" rIns="72545" bIns="36273"/>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68318" y="86922"/>
            <a:ext cx="6003925" cy="4679156"/>
          </a:xfrm>
          <a:prstGeom prst="rect">
            <a:avLst/>
          </a:prstGeom>
        </p:spPr>
        <p:txBody>
          <a:bodyPr vert="eaVert" lIns="72545" tIns="36273" rIns="72545" bIns="36273"/>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cstate="print">
            <a:lum/>
          </a:blip>
          <a:srcRect/>
          <a:stretch>
            <a:fillRect/>
          </a:stretch>
        </a:blipFill>
        <a:effectLst/>
      </p:bgPr>
    </p:bg>
    <p:spTree>
      <p:nvGrpSpPr>
        <p:cNvPr id="1" name=""/>
        <p:cNvGrpSpPr/>
        <p:nvPr/>
      </p:nvGrpSpPr>
      <p:grpSpPr>
        <a:xfrm>
          <a:off x="0" y="0"/>
          <a:ext cx="0" cy="0"/>
          <a:chOff x="0" y="0"/>
          <a:chExt cx="0" cy="0"/>
        </a:xfrm>
      </p:grpSpPr>
      <p:sp>
        <p:nvSpPr>
          <p:cNvPr id="4" name="矩形 3"/>
          <p:cNvSpPr/>
          <p:nvPr userDrawn="1"/>
        </p:nvSpPr>
        <p:spPr>
          <a:xfrm>
            <a:off x="175320" y="152053"/>
            <a:ext cx="372660" cy="37265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sp>
        <p:nvSpPr>
          <p:cNvPr id="6" name="矩形 5"/>
          <p:cNvSpPr/>
          <p:nvPr userDrawn="1"/>
        </p:nvSpPr>
        <p:spPr>
          <a:xfrm>
            <a:off x="358928" y="351869"/>
            <a:ext cx="248440" cy="24844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8" name="直接连接符 46"/>
          <p:cNvCxnSpPr>
            <a:cxnSpLocks noChangeShapeType="1"/>
          </p:cNvCxnSpPr>
          <p:nvPr userDrawn="1"/>
        </p:nvCxnSpPr>
        <p:spPr bwMode="auto">
          <a:xfrm flipH="1">
            <a:off x="641352" y="654051"/>
            <a:ext cx="8351711" cy="0"/>
          </a:xfrm>
          <a:prstGeom prst="line">
            <a:avLst/>
          </a:prstGeom>
          <a:noFill/>
          <a:ln w="9525" cmpd="sng">
            <a:solidFill>
              <a:srgbClr val="4D49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txStyles>
    <p:titleStyle>
      <a:lvl1pPr algn="l" rtl="0" eaLnBrk="0" fontAlgn="base" hangingPunct="0">
        <a:spcBef>
          <a:spcPct val="0"/>
        </a:spcBef>
        <a:spcAft>
          <a:spcPct val="0"/>
        </a:spcAft>
        <a:defRPr sz="2600" b="1">
          <a:solidFill>
            <a:schemeClr val="tx1"/>
          </a:solidFill>
          <a:latin typeface="+mj-lt"/>
          <a:ea typeface="+mj-ea"/>
          <a:cs typeface="+mj-cs"/>
        </a:defRPr>
      </a:lvl1pPr>
      <a:lvl2pPr algn="l" rtl="0" eaLnBrk="0" fontAlgn="base" hangingPunct="0">
        <a:spcBef>
          <a:spcPct val="0"/>
        </a:spcBef>
        <a:spcAft>
          <a:spcPct val="0"/>
        </a:spcAft>
        <a:defRPr sz="2600" b="1">
          <a:solidFill>
            <a:schemeClr val="tx1"/>
          </a:solidFill>
          <a:latin typeface="Arial" panose="020B0604020202020204" pitchFamily="34" charset="0"/>
          <a:ea typeface="微软雅黑" panose="020B0503020204020204" pitchFamily="34" charset="-122"/>
          <a:cs typeface="宋体" panose="02010600030101010101" pitchFamily="2" charset="-122"/>
        </a:defRPr>
      </a:lvl2pPr>
      <a:lvl3pPr algn="l" rtl="0" eaLnBrk="0" fontAlgn="base" hangingPunct="0">
        <a:spcBef>
          <a:spcPct val="0"/>
        </a:spcBef>
        <a:spcAft>
          <a:spcPct val="0"/>
        </a:spcAft>
        <a:defRPr sz="2600" b="1">
          <a:solidFill>
            <a:schemeClr val="tx1"/>
          </a:solidFill>
          <a:latin typeface="Arial" panose="020B0604020202020204" pitchFamily="34" charset="0"/>
          <a:ea typeface="微软雅黑" panose="020B0503020204020204" pitchFamily="34" charset="-122"/>
          <a:cs typeface="宋体" panose="02010600030101010101" pitchFamily="2" charset="-122"/>
        </a:defRPr>
      </a:lvl3pPr>
      <a:lvl4pPr algn="l" rtl="0" eaLnBrk="0" fontAlgn="base" hangingPunct="0">
        <a:spcBef>
          <a:spcPct val="0"/>
        </a:spcBef>
        <a:spcAft>
          <a:spcPct val="0"/>
        </a:spcAft>
        <a:defRPr sz="2600" b="1">
          <a:solidFill>
            <a:schemeClr val="tx1"/>
          </a:solidFill>
          <a:latin typeface="Arial" panose="020B0604020202020204" pitchFamily="34" charset="0"/>
          <a:ea typeface="微软雅黑" panose="020B0503020204020204" pitchFamily="34" charset="-122"/>
          <a:cs typeface="宋体" panose="02010600030101010101" pitchFamily="2" charset="-122"/>
        </a:defRPr>
      </a:lvl4pPr>
      <a:lvl5pPr algn="l" rtl="0" eaLnBrk="0" fontAlgn="base" hangingPunct="0">
        <a:spcBef>
          <a:spcPct val="0"/>
        </a:spcBef>
        <a:spcAft>
          <a:spcPct val="0"/>
        </a:spcAft>
        <a:defRPr sz="2600" b="1">
          <a:solidFill>
            <a:schemeClr val="tx1"/>
          </a:solidFill>
          <a:latin typeface="Arial" panose="020B0604020202020204" pitchFamily="34" charset="0"/>
          <a:ea typeface="微软雅黑" panose="020B0503020204020204" pitchFamily="34" charset="-122"/>
          <a:cs typeface="宋体" panose="02010600030101010101" pitchFamily="2" charset="-122"/>
        </a:defRPr>
      </a:lvl5pPr>
      <a:lvl6pPr marL="424180" algn="l" rtl="0" fontAlgn="base">
        <a:spcBef>
          <a:spcPct val="0"/>
        </a:spcBef>
        <a:spcAft>
          <a:spcPct val="0"/>
        </a:spcAft>
        <a:defRPr sz="2600" b="1">
          <a:solidFill>
            <a:schemeClr val="tx1"/>
          </a:solidFill>
          <a:latin typeface="Arial" panose="020B0604020202020204" pitchFamily="34" charset="0"/>
          <a:ea typeface="微软雅黑" panose="020B0503020204020204" pitchFamily="34" charset="-122"/>
          <a:cs typeface="宋体" panose="02010600030101010101" pitchFamily="2" charset="-122"/>
        </a:defRPr>
      </a:lvl6pPr>
      <a:lvl7pPr marL="848360" algn="l" rtl="0" fontAlgn="base">
        <a:spcBef>
          <a:spcPct val="0"/>
        </a:spcBef>
        <a:spcAft>
          <a:spcPct val="0"/>
        </a:spcAft>
        <a:defRPr sz="2600" b="1">
          <a:solidFill>
            <a:schemeClr val="tx1"/>
          </a:solidFill>
          <a:latin typeface="Arial" panose="020B0604020202020204" pitchFamily="34" charset="0"/>
          <a:ea typeface="微软雅黑" panose="020B0503020204020204" pitchFamily="34" charset="-122"/>
          <a:cs typeface="宋体" panose="02010600030101010101" pitchFamily="2" charset="-122"/>
        </a:defRPr>
      </a:lvl7pPr>
      <a:lvl8pPr marL="1271905" algn="l" rtl="0" fontAlgn="base">
        <a:spcBef>
          <a:spcPct val="0"/>
        </a:spcBef>
        <a:spcAft>
          <a:spcPct val="0"/>
        </a:spcAft>
        <a:defRPr sz="2600" b="1">
          <a:solidFill>
            <a:schemeClr val="tx1"/>
          </a:solidFill>
          <a:latin typeface="Arial" panose="020B0604020202020204" pitchFamily="34" charset="0"/>
          <a:ea typeface="微软雅黑" panose="020B0503020204020204" pitchFamily="34" charset="-122"/>
          <a:cs typeface="宋体" panose="02010600030101010101" pitchFamily="2" charset="-122"/>
        </a:defRPr>
      </a:lvl8pPr>
      <a:lvl9pPr marL="1696085" algn="l" rtl="0" fontAlgn="base">
        <a:spcBef>
          <a:spcPct val="0"/>
        </a:spcBef>
        <a:spcAft>
          <a:spcPct val="0"/>
        </a:spcAft>
        <a:defRPr sz="2600" b="1">
          <a:solidFill>
            <a:schemeClr val="tx1"/>
          </a:solidFill>
          <a:latin typeface="Arial" panose="020B0604020202020204" pitchFamily="34" charset="0"/>
          <a:ea typeface="微软雅黑" panose="020B0503020204020204" pitchFamily="34" charset="-122"/>
          <a:cs typeface="宋体" panose="02010600030101010101" pitchFamily="2" charset="-122"/>
        </a:defRPr>
      </a:lvl9pPr>
    </p:titleStyle>
    <p:bodyStyle>
      <a:lvl1pPr marL="167640" indent="-167640" algn="l" rtl="0" eaLnBrk="0" fontAlgn="ctr" hangingPunct="0">
        <a:lnSpc>
          <a:spcPct val="120000"/>
        </a:lnSpc>
        <a:spcBef>
          <a:spcPct val="20000"/>
        </a:spcBef>
        <a:spcAft>
          <a:spcPct val="0"/>
        </a:spcAft>
        <a:buClr>
          <a:schemeClr val="accent1"/>
        </a:buClr>
        <a:buSzPct val="60000"/>
        <a:buFont typeface="Wingdings" panose="05000000000000000000" pitchFamily="2" charset="2"/>
        <a:buChar char="l"/>
        <a:defRPr sz="1900" b="1">
          <a:solidFill>
            <a:schemeClr val="tx1"/>
          </a:solidFill>
          <a:latin typeface="+mn-lt"/>
          <a:ea typeface="+mn-ea"/>
          <a:cs typeface="+mn-cs"/>
        </a:defRPr>
      </a:lvl1pPr>
      <a:lvl2pPr marL="501015" indent="-167640" algn="l" rtl="0" eaLnBrk="0" fontAlgn="ctr" hangingPunct="0">
        <a:lnSpc>
          <a:spcPct val="120000"/>
        </a:lnSpc>
        <a:spcBef>
          <a:spcPct val="20000"/>
        </a:spcBef>
        <a:spcAft>
          <a:spcPct val="0"/>
        </a:spcAft>
        <a:buClr>
          <a:schemeClr val="accent1"/>
        </a:buClr>
        <a:buSzPct val="60000"/>
        <a:buFont typeface="Wingdings" panose="05000000000000000000" pitchFamily="2" charset="2"/>
        <a:buChar char="l"/>
        <a:defRPr>
          <a:solidFill>
            <a:schemeClr val="tx1"/>
          </a:solidFill>
          <a:latin typeface="+mn-lt"/>
          <a:ea typeface="+mn-ea"/>
          <a:cs typeface="+mn-cs"/>
        </a:defRPr>
      </a:lvl2pPr>
      <a:lvl3pPr marL="829945" indent="-161290" algn="l" rtl="0" eaLnBrk="0" fontAlgn="ctr" hangingPunct="0">
        <a:lnSpc>
          <a:spcPct val="120000"/>
        </a:lnSpc>
        <a:spcBef>
          <a:spcPct val="20000"/>
        </a:spcBef>
        <a:spcAft>
          <a:spcPct val="0"/>
        </a:spcAft>
        <a:buClr>
          <a:schemeClr val="accent1"/>
        </a:buClr>
        <a:buSzPct val="60000"/>
        <a:buFont typeface="Wingdings" panose="05000000000000000000" pitchFamily="2" charset="2"/>
        <a:buChar char="l"/>
        <a:defRPr sz="1400">
          <a:solidFill>
            <a:schemeClr val="tx1"/>
          </a:solidFill>
          <a:latin typeface="+mn-lt"/>
          <a:ea typeface="+mn-ea"/>
          <a:cs typeface="+mn-cs"/>
        </a:defRPr>
      </a:lvl3pPr>
      <a:lvl4pPr marL="1163955" indent="-167640" algn="l" rtl="0" eaLnBrk="0" fontAlgn="ctr" hangingPunct="0">
        <a:lnSpc>
          <a:spcPct val="120000"/>
        </a:lnSpc>
        <a:spcBef>
          <a:spcPct val="20000"/>
        </a:spcBef>
        <a:spcAft>
          <a:spcPct val="0"/>
        </a:spcAft>
        <a:buClr>
          <a:schemeClr val="accent1"/>
        </a:buClr>
        <a:buSzPct val="60000"/>
        <a:buFont typeface="Wingdings" panose="05000000000000000000" pitchFamily="2" charset="2"/>
        <a:buChar char="l"/>
        <a:defRPr sz="1300">
          <a:solidFill>
            <a:schemeClr val="tx1"/>
          </a:solidFill>
          <a:latin typeface="+mn-lt"/>
          <a:ea typeface="+mn-ea"/>
          <a:cs typeface="+mn-cs"/>
        </a:defRPr>
      </a:lvl4pPr>
      <a:lvl5pPr marL="1501140" indent="-170180" algn="l" rtl="0" eaLnBrk="0" fontAlgn="ctr" hangingPunct="0">
        <a:lnSpc>
          <a:spcPct val="120000"/>
        </a:lnSpc>
        <a:spcBef>
          <a:spcPct val="20000"/>
        </a:spcBef>
        <a:spcAft>
          <a:spcPct val="0"/>
        </a:spcAft>
        <a:buClr>
          <a:schemeClr val="accent1"/>
        </a:buClr>
        <a:buSzPct val="60000"/>
        <a:buFont typeface="Wingdings" panose="05000000000000000000" pitchFamily="2" charset="2"/>
        <a:buChar char="l"/>
        <a:defRPr sz="1100">
          <a:solidFill>
            <a:schemeClr val="tx1"/>
          </a:solidFill>
          <a:latin typeface="+mn-lt"/>
          <a:ea typeface="+mn-ea"/>
          <a:cs typeface="+mn-cs"/>
        </a:defRPr>
      </a:lvl5pPr>
      <a:lvl6pPr marL="1925955" indent="-170815" algn="l" rtl="0" fontAlgn="ctr">
        <a:lnSpc>
          <a:spcPct val="120000"/>
        </a:lnSpc>
        <a:spcBef>
          <a:spcPct val="20000"/>
        </a:spcBef>
        <a:spcAft>
          <a:spcPct val="0"/>
        </a:spcAft>
        <a:buClr>
          <a:schemeClr val="accent1"/>
        </a:buClr>
        <a:buSzPct val="60000"/>
        <a:buFont typeface="Wingdings" panose="05000000000000000000" pitchFamily="2" charset="2"/>
        <a:buChar char="l"/>
        <a:defRPr sz="1100">
          <a:solidFill>
            <a:schemeClr val="tx1"/>
          </a:solidFill>
          <a:latin typeface="+mn-lt"/>
          <a:ea typeface="+mn-ea"/>
          <a:cs typeface="+mn-cs"/>
        </a:defRPr>
      </a:lvl6pPr>
      <a:lvl7pPr marL="2350135" indent="-170815" algn="l" rtl="0" fontAlgn="ctr">
        <a:lnSpc>
          <a:spcPct val="120000"/>
        </a:lnSpc>
        <a:spcBef>
          <a:spcPct val="20000"/>
        </a:spcBef>
        <a:spcAft>
          <a:spcPct val="0"/>
        </a:spcAft>
        <a:buClr>
          <a:schemeClr val="accent1"/>
        </a:buClr>
        <a:buSzPct val="60000"/>
        <a:buFont typeface="Wingdings" panose="05000000000000000000" pitchFamily="2" charset="2"/>
        <a:buChar char="l"/>
        <a:defRPr sz="1100">
          <a:solidFill>
            <a:schemeClr val="tx1"/>
          </a:solidFill>
          <a:latin typeface="+mn-lt"/>
          <a:ea typeface="+mn-ea"/>
          <a:cs typeface="+mn-cs"/>
        </a:defRPr>
      </a:lvl7pPr>
      <a:lvl8pPr marL="2773680" indent="-170815" algn="l" rtl="0" fontAlgn="ctr">
        <a:lnSpc>
          <a:spcPct val="120000"/>
        </a:lnSpc>
        <a:spcBef>
          <a:spcPct val="20000"/>
        </a:spcBef>
        <a:spcAft>
          <a:spcPct val="0"/>
        </a:spcAft>
        <a:buClr>
          <a:schemeClr val="accent1"/>
        </a:buClr>
        <a:buSzPct val="60000"/>
        <a:buFont typeface="Wingdings" panose="05000000000000000000" pitchFamily="2" charset="2"/>
        <a:buChar char="l"/>
        <a:defRPr sz="1100">
          <a:solidFill>
            <a:schemeClr val="tx1"/>
          </a:solidFill>
          <a:latin typeface="+mn-lt"/>
          <a:ea typeface="+mn-ea"/>
          <a:cs typeface="+mn-cs"/>
        </a:defRPr>
      </a:lvl8pPr>
      <a:lvl9pPr marL="3197860" indent="-170815" algn="l" rtl="0" fontAlgn="ctr">
        <a:lnSpc>
          <a:spcPct val="120000"/>
        </a:lnSpc>
        <a:spcBef>
          <a:spcPct val="20000"/>
        </a:spcBef>
        <a:spcAft>
          <a:spcPct val="0"/>
        </a:spcAft>
        <a:buClr>
          <a:schemeClr val="accent1"/>
        </a:buClr>
        <a:buSzPct val="60000"/>
        <a:buFont typeface="Wingdings" panose="05000000000000000000" pitchFamily="2" charset="2"/>
        <a:buChar char="l"/>
        <a:defRPr sz="1100">
          <a:solidFill>
            <a:schemeClr val="tx1"/>
          </a:solidFill>
          <a:latin typeface="+mn-lt"/>
          <a:ea typeface="+mn-ea"/>
          <a:cs typeface="+mn-cs"/>
        </a:defRPr>
      </a:lvl9pPr>
    </p:bodyStyle>
    <p:otherStyle>
      <a:defPPr>
        <a:defRPr lang="zh-CN"/>
      </a:defPPr>
      <a:lvl1pPr marL="0" algn="l" defTabSz="847725" rtl="0" eaLnBrk="1" latinLnBrk="0" hangingPunct="1">
        <a:defRPr sz="1700" kern="1200">
          <a:solidFill>
            <a:schemeClr val="tx1"/>
          </a:solidFill>
          <a:latin typeface="+mn-lt"/>
          <a:ea typeface="+mn-ea"/>
          <a:cs typeface="+mn-cs"/>
        </a:defRPr>
      </a:lvl1pPr>
      <a:lvl2pPr marL="424180" algn="l" defTabSz="847725" rtl="0" eaLnBrk="1" latinLnBrk="0" hangingPunct="1">
        <a:defRPr sz="1700" kern="1200">
          <a:solidFill>
            <a:schemeClr val="tx1"/>
          </a:solidFill>
          <a:latin typeface="+mn-lt"/>
          <a:ea typeface="+mn-ea"/>
          <a:cs typeface="+mn-cs"/>
        </a:defRPr>
      </a:lvl2pPr>
      <a:lvl3pPr marL="848360" algn="l" defTabSz="847725" rtl="0" eaLnBrk="1" latinLnBrk="0" hangingPunct="1">
        <a:defRPr sz="1700" kern="1200">
          <a:solidFill>
            <a:schemeClr val="tx1"/>
          </a:solidFill>
          <a:latin typeface="+mn-lt"/>
          <a:ea typeface="+mn-ea"/>
          <a:cs typeface="+mn-cs"/>
        </a:defRPr>
      </a:lvl3pPr>
      <a:lvl4pPr marL="1271905" algn="l" defTabSz="847725" rtl="0" eaLnBrk="1" latinLnBrk="0" hangingPunct="1">
        <a:defRPr sz="1700" kern="1200">
          <a:solidFill>
            <a:schemeClr val="tx1"/>
          </a:solidFill>
          <a:latin typeface="+mn-lt"/>
          <a:ea typeface="+mn-ea"/>
          <a:cs typeface="+mn-cs"/>
        </a:defRPr>
      </a:lvl4pPr>
      <a:lvl5pPr marL="1696085" algn="l" defTabSz="847725" rtl="0" eaLnBrk="1" latinLnBrk="0" hangingPunct="1">
        <a:defRPr sz="1700" kern="1200">
          <a:solidFill>
            <a:schemeClr val="tx1"/>
          </a:solidFill>
          <a:latin typeface="+mn-lt"/>
          <a:ea typeface="+mn-ea"/>
          <a:cs typeface="+mn-cs"/>
        </a:defRPr>
      </a:lvl5pPr>
      <a:lvl6pPr marL="2120265" algn="l" defTabSz="847725" rtl="0" eaLnBrk="1" latinLnBrk="0" hangingPunct="1">
        <a:defRPr sz="1700" kern="1200">
          <a:solidFill>
            <a:schemeClr val="tx1"/>
          </a:solidFill>
          <a:latin typeface="+mn-lt"/>
          <a:ea typeface="+mn-ea"/>
          <a:cs typeface="+mn-cs"/>
        </a:defRPr>
      </a:lvl6pPr>
      <a:lvl7pPr marL="2544445" algn="l" defTabSz="847725" rtl="0" eaLnBrk="1" latinLnBrk="0" hangingPunct="1">
        <a:defRPr sz="1700" kern="1200">
          <a:solidFill>
            <a:schemeClr val="tx1"/>
          </a:solidFill>
          <a:latin typeface="+mn-lt"/>
          <a:ea typeface="+mn-ea"/>
          <a:cs typeface="+mn-cs"/>
        </a:defRPr>
      </a:lvl7pPr>
      <a:lvl8pPr marL="2967990" algn="l" defTabSz="847725" rtl="0" eaLnBrk="1" latinLnBrk="0" hangingPunct="1">
        <a:defRPr sz="1700" kern="1200">
          <a:solidFill>
            <a:schemeClr val="tx1"/>
          </a:solidFill>
          <a:latin typeface="+mn-lt"/>
          <a:ea typeface="+mn-ea"/>
          <a:cs typeface="+mn-cs"/>
        </a:defRPr>
      </a:lvl8pPr>
      <a:lvl9pPr marL="3392170" algn="l" defTabSz="84772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5.xml"/><Relationship Id="rId7" Type="http://schemas.openxmlformats.org/officeDocument/2006/relationships/image" Target="../media/image3.jpeg"/><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23553;&#38754;&#12289;&#22791;&#32771;&#34920;&#12289;&#30446;&#24405;&#24335;&#26679;.pdf"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5.xml"/><Relationship Id="rId5" Type="http://schemas.openxmlformats.org/officeDocument/2006/relationships/image" Target="../media/image3.jpe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6"/>
          <p:cNvSpPr/>
          <p:nvPr/>
        </p:nvSpPr>
        <p:spPr bwMode="auto">
          <a:xfrm>
            <a:off x="4205685" y="496484"/>
            <a:ext cx="1596429" cy="1406379"/>
          </a:xfrm>
          <a:custGeom>
            <a:avLst/>
            <a:gdLst>
              <a:gd name="T0" fmla="*/ 0 w 998"/>
              <a:gd name="T1" fmla="*/ 0 h 861"/>
              <a:gd name="T2" fmla="*/ 998 w 998"/>
              <a:gd name="T3" fmla="*/ 0 h 861"/>
              <a:gd name="T4" fmla="*/ 492 w 998"/>
              <a:gd name="T5" fmla="*/ 861 h 861"/>
              <a:gd name="T6" fmla="*/ 0 w 998"/>
              <a:gd name="T7" fmla="*/ 0 h 861"/>
            </a:gdLst>
            <a:ahLst/>
            <a:cxnLst>
              <a:cxn ang="0">
                <a:pos x="T0" y="T1"/>
              </a:cxn>
              <a:cxn ang="0">
                <a:pos x="T2" y="T3"/>
              </a:cxn>
              <a:cxn ang="0">
                <a:pos x="T4" y="T5"/>
              </a:cxn>
              <a:cxn ang="0">
                <a:pos x="T6" y="T7"/>
              </a:cxn>
            </a:cxnLst>
            <a:rect l="0" t="0" r="r" b="b"/>
            <a:pathLst>
              <a:path w="998" h="861">
                <a:moveTo>
                  <a:pt x="0" y="0"/>
                </a:moveTo>
                <a:lnTo>
                  <a:pt x="998" y="0"/>
                </a:lnTo>
                <a:lnTo>
                  <a:pt x="492" y="861"/>
                </a:lnTo>
                <a:lnTo>
                  <a:pt x="0" y="0"/>
                </a:lnTo>
                <a:close/>
              </a:path>
            </a:pathLst>
          </a:custGeom>
          <a:blipFill dpi="0" rotWithShape="1">
            <a:blip r:embed="rId5" cstate="print">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a:stretch>
              <a:fillRect l="-18752" r="-37862"/>
            </a:stretch>
          </a:blipFill>
          <a:ln w="0">
            <a:noFill/>
            <a:prstDash val="solid"/>
            <a:round/>
          </a:ln>
        </p:spPr>
        <p:txBody>
          <a:bodyPr vert="horz" wrap="square" lIns="91435" tIns="45717" rIns="91435" bIns="45717" numCol="1" anchor="t" anchorCtr="0" compatLnSpc="1"/>
          <a:lstStyle/>
          <a:p>
            <a:endParaRPr lang="zh-CN" altLang="en-US"/>
          </a:p>
        </p:txBody>
      </p:sp>
      <p:sp>
        <p:nvSpPr>
          <p:cNvPr id="15" name="Freeform 9"/>
          <p:cNvSpPr/>
          <p:nvPr/>
        </p:nvSpPr>
        <p:spPr bwMode="auto">
          <a:xfrm>
            <a:off x="6157232" y="496484"/>
            <a:ext cx="2988105" cy="1406379"/>
          </a:xfrm>
          <a:custGeom>
            <a:avLst/>
            <a:gdLst>
              <a:gd name="T0" fmla="*/ 0 w 1868"/>
              <a:gd name="T1" fmla="*/ 0 h 861"/>
              <a:gd name="T2" fmla="*/ 1868 w 1868"/>
              <a:gd name="T3" fmla="*/ 0 h 861"/>
              <a:gd name="T4" fmla="*/ 1868 w 1868"/>
              <a:gd name="T5" fmla="*/ 861 h 861"/>
              <a:gd name="T6" fmla="*/ 494 w 1868"/>
              <a:gd name="T7" fmla="*/ 861 h 861"/>
              <a:gd name="T8" fmla="*/ 0 w 1868"/>
              <a:gd name="T9" fmla="*/ 0 h 861"/>
            </a:gdLst>
            <a:ahLst/>
            <a:cxnLst>
              <a:cxn ang="0">
                <a:pos x="T0" y="T1"/>
              </a:cxn>
              <a:cxn ang="0">
                <a:pos x="T2" y="T3"/>
              </a:cxn>
              <a:cxn ang="0">
                <a:pos x="T4" y="T5"/>
              </a:cxn>
              <a:cxn ang="0">
                <a:pos x="T6" y="T7"/>
              </a:cxn>
              <a:cxn ang="0">
                <a:pos x="T8" y="T9"/>
              </a:cxn>
            </a:cxnLst>
            <a:rect l="0" t="0" r="r" b="b"/>
            <a:pathLst>
              <a:path w="1868" h="861">
                <a:moveTo>
                  <a:pt x="0" y="0"/>
                </a:moveTo>
                <a:lnTo>
                  <a:pt x="1868" y="0"/>
                </a:lnTo>
                <a:lnTo>
                  <a:pt x="1868" y="861"/>
                </a:lnTo>
                <a:lnTo>
                  <a:pt x="494" y="861"/>
                </a:lnTo>
                <a:lnTo>
                  <a:pt x="0" y="0"/>
                </a:lnTo>
                <a:close/>
              </a:path>
            </a:pathLst>
          </a:custGeom>
          <a:solidFill>
            <a:schemeClr val="accent1"/>
          </a:solidFill>
          <a:ln w="0">
            <a:noFill/>
            <a:prstDash val="solid"/>
            <a:round/>
          </a:ln>
        </p:spPr>
        <p:txBody>
          <a:bodyPr vert="horz" wrap="square" lIns="91435" tIns="45717" rIns="91435" bIns="45717" numCol="1" anchor="t" anchorCtr="0" compatLnSpc="1"/>
          <a:lstStyle/>
          <a:p>
            <a:endParaRPr lang="zh-CN" altLang="en-US"/>
          </a:p>
        </p:txBody>
      </p:sp>
      <p:sp>
        <p:nvSpPr>
          <p:cNvPr id="21" name="任意多边形 20"/>
          <p:cNvSpPr/>
          <p:nvPr/>
        </p:nvSpPr>
        <p:spPr bwMode="auto">
          <a:xfrm>
            <a:off x="-1337" y="3239004"/>
            <a:ext cx="6498292" cy="1408012"/>
          </a:xfrm>
          <a:custGeom>
            <a:avLst/>
            <a:gdLst>
              <a:gd name="connsiteX0" fmla="*/ 9784407 w 10507307"/>
              <a:gd name="connsiteY0" fmla="*/ 858166 h 1980017"/>
              <a:gd name="connsiteX1" fmla="*/ 10507307 w 10507307"/>
              <a:gd name="connsiteY1" fmla="*/ 1980017 h 1980017"/>
              <a:gd name="connsiteX2" fmla="*/ 9138223 w 10507307"/>
              <a:gd name="connsiteY2" fmla="*/ 1980017 h 1980017"/>
              <a:gd name="connsiteX3" fmla="*/ 0 w 10507307"/>
              <a:gd name="connsiteY3" fmla="*/ 0 h 1980017"/>
              <a:gd name="connsiteX4" fmla="*/ 8031480 w 10507307"/>
              <a:gd name="connsiteY4" fmla="*/ 0 h 1980017"/>
              <a:gd name="connsiteX5" fmla="*/ 9138223 w 10507307"/>
              <a:gd name="connsiteY5" fmla="*/ 1980017 h 1980017"/>
              <a:gd name="connsiteX6" fmla="*/ 0 w 10507307"/>
              <a:gd name="connsiteY6" fmla="*/ 1980017 h 1980017"/>
              <a:gd name="connsiteX0-1" fmla="*/ 9784407 w 9784407"/>
              <a:gd name="connsiteY0-2" fmla="*/ 858166 h 1980017"/>
              <a:gd name="connsiteX1-3" fmla="*/ 9138223 w 9784407"/>
              <a:gd name="connsiteY1-4" fmla="*/ 1980017 h 1980017"/>
              <a:gd name="connsiteX2-5" fmla="*/ 9784407 w 9784407"/>
              <a:gd name="connsiteY2-6" fmla="*/ 858166 h 1980017"/>
              <a:gd name="connsiteX3-7" fmla="*/ 0 w 9784407"/>
              <a:gd name="connsiteY3-8" fmla="*/ 0 h 1980017"/>
              <a:gd name="connsiteX4-9" fmla="*/ 8031480 w 9784407"/>
              <a:gd name="connsiteY4-10" fmla="*/ 0 h 1980017"/>
              <a:gd name="connsiteX5-11" fmla="*/ 9138223 w 9784407"/>
              <a:gd name="connsiteY5-12" fmla="*/ 1980017 h 1980017"/>
              <a:gd name="connsiteX6-13" fmla="*/ 0 w 9784407"/>
              <a:gd name="connsiteY6-14" fmla="*/ 1980017 h 1980017"/>
              <a:gd name="connsiteX7" fmla="*/ 0 w 9784407"/>
              <a:gd name="connsiteY7" fmla="*/ 0 h 1980017"/>
              <a:gd name="connsiteX0-15" fmla="*/ 0 w 9138223"/>
              <a:gd name="connsiteY0-16" fmla="*/ 0 h 1980017"/>
              <a:gd name="connsiteX1-17" fmla="*/ 8031480 w 9138223"/>
              <a:gd name="connsiteY1-18" fmla="*/ 0 h 1980017"/>
              <a:gd name="connsiteX2-19" fmla="*/ 9138223 w 9138223"/>
              <a:gd name="connsiteY2-20" fmla="*/ 1980017 h 1980017"/>
              <a:gd name="connsiteX3-21" fmla="*/ 0 w 9138223"/>
              <a:gd name="connsiteY3-22" fmla="*/ 1980017 h 1980017"/>
              <a:gd name="connsiteX4-23" fmla="*/ 0 w 9138223"/>
              <a:gd name="connsiteY4-24" fmla="*/ 0 h 198001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38223" h="1980017">
                <a:moveTo>
                  <a:pt x="0" y="0"/>
                </a:moveTo>
                <a:lnTo>
                  <a:pt x="8031480" y="0"/>
                </a:lnTo>
                <a:lnTo>
                  <a:pt x="9138223" y="1980017"/>
                </a:lnTo>
                <a:lnTo>
                  <a:pt x="0" y="1980017"/>
                </a:lnTo>
                <a:lnTo>
                  <a:pt x="0" y="0"/>
                </a:lnTo>
                <a:close/>
              </a:path>
            </a:pathLst>
          </a:custGeom>
          <a:solidFill>
            <a:schemeClr val="accent1"/>
          </a:solidFill>
          <a:ln w="0">
            <a:noFill/>
            <a:prstDash val="solid"/>
            <a:round/>
          </a:ln>
        </p:spPr>
        <p:txBody>
          <a:bodyPr vert="horz" wrap="square" lIns="91435" tIns="45717" rIns="91435" bIns="45717" numCol="1" anchor="t" anchorCtr="0" compatLnSpc="1">
            <a:noAutofit/>
          </a:bodyPr>
          <a:lstStyle/>
          <a:p>
            <a:endParaRPr lang="zh-CN" altLang="en-US"/>
          </a:p>
        </p:txBody>
      </p:sp>
      <p:sp>
        <p:nvSpPr>
          <p:cNvPr id="17" name="Freeform 11"/>
          <p:cNvSpPr/>
          <p:nvPr/>
        </p:nvSpPr>
        <p:spPr bwMode="auto">
          <a:xfrm>
            <a:off x="4437632" y="496484"/>
            <a:ext cx="3032895" cy="2639614"/>
          </a:xfrm>
          <a:custGeom>
            <a:avLst/>
            <a:gdLst>
              <a:gd name="T0" fmla="*/ 949 w 1896"/>
              <a:gd name="T1" fmla="*/ 0 h 1616"/>
              <a:gd name="T2" fmla="*/ 1896 w 1896"/>
              <a:gd name="T3" fmla="*/ 1616 h 1616"/>
              <a:gd name="T4" fmla="*/ 0 w 1896"/>
              <a:gd name="T5" fmla="*/ 1616 h 1616"/>
              <a:gd name="T6" fmla="*/ 949 w 1896"/>
              <a:gd name="T7" fmla="*/ 0 h 1616"/>
            </a:gdLst>
            <a:ahLst/>
            <a:cxnLst>
              <a:cxn ang="0">
                <a:pos x="T0" y="T1"/>
              </a:cxn>
              <a:cxn ang="0">
                <a:pos x="T2" y="T3"/>
              </a:cxn>
              <a:cxn ang="0">
                <a:pos x="T4" y="T5"/>
              </a:cxn>
              <a:cxn ang="0">
                <a:pos x="T6" y="T7"/>
              </a:cxn>
            </a:cxnLst>
            <a:rect l="0" t="0" r="r" b="b"/>
            <a:pathLst>
              <a:path w="1896" h="1616">
                <a:moveTo>
                  <a:pt x="949" y="0"/>
                </a:moveTo>
                <a:lnTo>
                  <a:pt x="1896" y="1616"/>
                </a:lnTo>
                <a:lnTo>
                  <a:pt x="0" y="1616"/>
                </a:lnTo>
                <a:lnTo>
                  <a:pt x="949" y="0"/>
                </a:lnTo>
                <a:close/>
              </a:path>
            </a:pathLst>
          </a:custGeom>
          <a:solidFill>
            <a:schemeClr val="accent2"/>
          </a:solidFill>
          <a:ln w="0">
            <a:noFill/>
            <a:prstDash val="solid"/>
            <a:round/>
          </a:ln>
        </p:spPr>
        <p:txBody>
          <a:bodyPr vert="horz" wrap="square" lIns="91435" tIns="45717" rIns="91435" bIns="45717" numCol="1" anchor="t" anchorCtr="0" compatLnSpc="1"/>
          <a:lstStyle/>
          <a:p>
            <a:endParaRPr lang="zh-CN" altLang="en-US" dirty="0"/>
          </a:p>
        </p:txBody>
      </p:sp>
      <p:sp>
        <p:nvSpPr>
          <p:cNvPr id="10" name="矩形 259"/>
          <p:cNvSpPr>
            <a:spLocks noChangeArrowheads="1"/>
          </p:cNvSpPr>
          <p:nvPr/>
        </p:nvSpPr>
        <p:spPr bwMode="auto">
          <a:xfrm>
            <a:off x="716951" y="1874261"/>
            <a:ext cx="3938598" cy="11079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3600" dirty="0" smtClean="0">
                <a:solidFill>
                  <a:schemeClr val="accent1"/>
                </a:solidFill>
                <a:latin typeface="Arial" panose="020B0604020202020204" pitchFamily="34" charset="0"/>
                <a:cs typeface="Arial" panose="020B0604020202020204" pitchFamily="34" charset="0"/>
              </a:rPr>
              <a:t>建设工程档案管理业务</a:t>
            </a:r>
            <a:r>
              <a:rPr lang="zh-CN" altLang="en-US" sz="3600" dirty="0">
                <a:solidFill>
                  <a:schemeClr val="accent1"/>
                </a:solidFill>
                <a:latin typeface="Arial" panose="020B0604020202020204" pitchFamily="34" charset="0"/>
                <a:cs typeface="Arial" panose="020B0604020202020204" pitchFamily="34" charset="0"/>
              </a:rPr>
              <a:t>培训</a:t>
            </a:r>
          </a:p>
        </p:txBody>
      </p:sp>
      <p:sp>
        <p:nvSpPr>
          <p:cNvPr id="19" name="矩形 259"/>
          <p:cNvSpPr>
            <a:spLocks noChangeArrowheads="1"/>
          </p:cNvSpPr>
          <p:nvPr/>
        </p:nvSpPr>
        <p:spPr bwMode="auto">
          <a:xfrm>
            <a:off x="5228511" y="1895836"/>
            <a:ext cx="1462424" cy="7221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4695" dirty="0">
                <a:solidFill>
                  <a:schemeClr val="bg1"/>
                </a:solidFill>
                <a:latin typeface="Arial" panose="020B0604020202020204" pitchFamily="34" charset="0"/>
                <a:cs typeface="Arial" panose="020B0604020202020204" pitchFamily="34" charset="0"/>
              </a:rPr>
              <a:t>2019</a:t>
            </a:r>
            <a:endParaRPr lang="en-US" altLang="zh-CN" sz="3130" dirty="0">
              <a:solidFill>
                <a:schemeClr val="bg1"/>
              </a:solidFill>
              <a:latin typeface="Arial" panose="020B0604020202020204" pitchFamily="34" charset="0"/>
              <a:cs typeface="Arial" panose="020B0604020202020204" pitchFamily="34" charset="0"/>
            </a:endParaRPr>
          </a:p>
        </p:txBody>
      </p:sp>
      <p:sp>
        <p:nvSpPr>
          <p:cNvPr id="13" name="Freeform 7"/>
          <p:cNvSpPr/>
          <p:nvPr/>
        </p:nvSpPr>
        <p:spPr bwMode="auto">
          <a:xfrm>
            <a:off x="5872498" y="3239004"/>
            <a:ext cx="1598029" cy="1408012"/>
          </a:xfrm>
          <a:custGeom>
            <a:avLst/>
            <a:gdLst>
              <a:gd name="T0" fmla="*/ 0 w 999"/>
              <a:gd name="T1" fmla="*/ 0 h 862"/>
              <a:gd name="T2" fmla="*/ 999 w 999"/>
              <a:gd name="T3" fmla="*/ 0 h 862"/>
              <a:gd name="T4" fmla="*/ 492 w 999"/>
              <a:gd name="T5" fmla="*/ 862 h 862"/>
              <a:gd name="T6" fmla="*/ 0 w 999"/>
              <a:gd name="T7" fmla="*/ 0 h 862"/>
            </a:gdLst>
            <a:ahLst/>
            <a:cxnLst>
              <a:cxn ang="0">
                <a:pos x="T0" y="T1"/>
              </a:cxn>
              <a:cxn ang="0">
                <a:pos x="T2" y="T3"/>
              </a:cxn>
              <a:cxn ang="0">
                <a:pos x="T4" y="T5"/>
              </a:cxn>
              <a:cxn ang="0">
                <a:pos x="T6" y="T7"/>
              </a:cxn>
            </a:cxnLst>
            <a:rect l="0" t="0" r="r" b="b"/>
            <a:pathLst>
              <a:path w="999" h="862">
                <a:moveTo>
                  <a:pt x="0" y="0"/>
                </a:moveTo>
                <a:lnTo>
                  <a:pt x="999" y="0"/>
                </a:lnTo>
                <a:lnTo>
                  <a:pt x="492" y="862"/>
                </a:lnTo>
                <a:lnTo>
                  <a:pt x="0" y="0"/>
                </a:lnTo>
                <a:close/>
              </a:path>
            </a:pathLst>
          </a:custGeom>
          <a:blipFill dpi="0" rotWithShape="1">
            <a:blip r:embed="rId7" cstate="print">
              <a:extLst>
                <a:ext uri="{28A0092B-C50C-407E-A947-70E740481C1C}">
                  <a14:useLocalDpi xmlns:a14="http://schemas.microsoft.com/office/drawing/2010/main" val="0"/>
                </a:ext>
              </a:extLst>
            </a:blip>
            <a:srcRect/>
            <a:stretch>
              <a:fillRect l="-24951" t="-7308" r="-24951" b="-7308"/>
            </a:stretch>
          </a:blipFill>
          <a:ln w="0">
            <a:noFill/>
            <a:prstDash val="solid"/>
            <a:round/>
          </a:ln>
        </p:spPr>
        <p:txBody>
          <a:bodyPr vert="horz" wrap="square" lIns="91435" tIns="45717" rIns="91435" bIns="45717" numCol="1" anchor="t" anchorCtr="0" compatLnSpc="1"/>
          <a:lstStyle/>
          <a:p>
            <a:endParaRPr lang="zh-CN" altLang="en-US"/>
          </a:p>
        </p:txBody>
      </p:sp>
      <p:pic>
        <p:nvPicPr>
          <p:cNvPr id="2" name="Could This Be Lov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cstate="print"/>
          <a:stretch>
            <a:fillRect/>
          </a:stretch>
        </p:blipFill>
        <p:spPr>
          <a:xfrm>
            <a:off x="4355254" y="-1056544"/>
            <a:ext cx="433493" cy="43349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audio>
              <p:cMediaNode vol="80000" numSld="999" showWhenStopped="0">
                <p:cTn id="2" repeatCount="indefinite" fill="remove"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图片 6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71420"/>
            <a:ext cx="9144004" cy="5143500"/>
          </a:xfrm>
          <a:prstGeom prst="rect">
            <a:avLst/>
          </a:prstGeom>
        </p:spPr>
      </p:pic>
      <p:grpSp>
        <p:nvGrpSpPr>
          <p:cNvPr id="64" name="组合 63"/>
          <p:cNvGrpSpPr/>
          <p:nvPr/>
        </p:nvGrpSpPr>
        <p:grpSpPr>
          <a:xfrm>
            <a:off x="1172096" y="901155"/>
            <a:ext cx="7072312" cy="3482975"/>
            <a:chOff x="1358950" y="1173758"/>
            <a:chExt cx="7072312" cy="3482975"/>
          </a:xfrm>
        </p:grpSpPr>
        <p:sp>
          <p:nvSpPr>
            <p:cNvPr id="65" name="Freeform 5"/>
            <p:cNvSpPr/>
            <p:nvPr/>
          </p:nvSpPr>
          <p:spPr bwMode="auto">
            <a:xfrm>
              <a:off x="1358950" y="1173758"/>
              <a:ext cx="7072312" cy="3482975"/>
            </a:xfrm>
            <a:custGeom>
              <a:avLst/>
              <a:gdLst>
                <a:gd name="T0" fmla="*/ 97 w 9549"/>
                <a:gd name="T1" fmla="*/ 0 h 4700"/>
                <a:gd name="T2" fmla="*/ 9452 w 9549"/>
                <a:gd name="T3" fmla="*/ 0 h 4700"/>
                <a:gd name="T4" fmla="*/ 9549 w 9549"/>
                <a:gd name="T5" fmla="*/ 97 h 4700"/>
                <a:gd name="T6" fmla="*/ 9549 w 9549"/>
                <a:gd name="T7" fmla="*/ 4603 h 4700"/>
                <a:gd name="T8" fmla="*/ 9452 w 9549"/>
                <a:gd name="T9" fmla="*/ 4700 h 4700"/>
                <a:gd name="T10" fmla="*/ 97 w 9549"/>
                <a:gd name="T11" fmla="*/ 4700 h 4700"/>
                <a:gd name="T12" fmla="*/ 0 w 9549"/>
                <a:gd name="T13" fmla="*/ 4603 h 4700"/>
                <a:gd name="T14" fmla="*/ 0 w 9549"/>
                <a:gd name="T15" fmla="*/ 97 h 4700"/>
                <a:gd name="T16" fmla="*/ 97 w 9549"/>
                <a:gd name="T17" fmla="*/ 0 h 4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49" h="4700">
                  <a:moveTo>
                    <a:pt x="97" y="0"/>
                  </a:moveTo>
                  <a:lnTo>
                    <a:pt x="9452" y="0"/>
                  </a:lnTo>
                  <a:cubicBezTo>
                    <a:pt x="9505" y="0"/>
                    <a:pt x="9549" y="43"/>
                    <a:pt x="9549" y="97"/>
                  </a:cubicBezTo>
                  <a:lnTo>
                    <a:pt x="9549" y="4603"/>
                  </a:lnTo>
                  <a:cubicBezTo>
                    <a:pt x="9549" y="4656"/>
                    <a:pt x="9505" y="4700"/>
                    <a:pt x="9452" y="4700"/>
                  </a:cubicBezTo>
                  <a:lnTo>
                    <a:pt x="97" y="4700"/>
                  </a:lnTo>
                  <a:cubicBezTo>
                    <a:pt x="44" y="4700"/>
                    <a:pt x="0" y="4656"/>
                    <a:pt x="0" y="4603"/>
                  </a:cubicBezTo>
                  <a:lnTo>
                    <a:pt x="0" y="97"/>
                  </a:lnTo>
                  <a:cubicBezTo>
                    <a:pt x="0" y="43"/>
                    <a:pt x="44" y="0"/>
                    <a:pt x="97" y="0"/>
                  </a:cubicBezTo>
                  <a:close/>
                </a:path>
              </a:pathLst>
            </a:cu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6" name="Freeform 8"/>
            <p:cNvSpPr/>
            <p:nvPr/>
          </p:nvSpPr>
          <p:spPr bwMode="auto">
            <a:xfrm>
              <a:off x="7851825" y="4077295"/>
              <a:ext cx="579437" cy="579438"/>
            </a:xfrm>
            <a:custGeom>
              <a:avLst/>
              <a:gdLst>
                <a:gd name="T0" fmla="*/ 782 w 782"/>
                <a:gd name="T1" fmla="*/ 0 h 782"/>
                <a:gd name="T2" fmla="*/ 782 w 782"/>
                <a:gd name="T3" fmla="*/ 685 h 782"/>
                <a:gd name="T4" fmla="*/ 685 w 782"/>
                <a:gd name="T5" fmla="*/ 782 h 782"/>
                <a:gd name="T6" fmla="*/ 0 w 782"/>
                <a:gd name="T7" fmla="*/ 782 h 782"/>
                <a:gd name="T8" fmla="*/ 782 w 782"/>
                <a:gd name="T9" fmla="*/ 0 h 782"/>
              </a:gdLst>
              <a:ahLst/>
              <a:cxnLst>
                <a:cxn ang="0">
                  <a:pos x="T0" y="T1"/>
                </a:cxn>
                <a:cxn ang="0">
                  <a:pos x="T2" y="T3"/>
                </a:cxn>
                <a:cxn ang="0">
                  <a:pos x="T4" y="T5"/>
                </a:cxn>
                <a:cxn ang="0">
                  <a:pos x="T6" y="T7"/>
                </a:cxn>
                <a:cxn ang="0">
                  <a:pos x="T8" y="T9"/>
                </a:cxn>
              </a:cxnLst>
              <a:rect l="0" t="0" r="r" b="b"/>
              <a:pathLst>
                <a:path w="782" h="782">
                  <a:moveTo>
                    <a:pt x="782" y="0"/>
                  </a:moveTo>
                  <a:lnTo>
                    <a:pt x="782" y="685"/>
                  </a:lnTo>
                  <a:cubicBezTo>
                    <a:pt x="782" y="738"/>
                    <a:pt x="738" y="782"/>
                    <a:pt x="685" y="782"/>
                  </a:cubicBezTo>
                  <a:lnTo>
                    <a:pt x="0" y="782"/>
                  </a:lnTo>
                  <a:lnTo>
                    <a:pt x="782" y="0"/>
                  </a:lnTo>
                  <a:close/>
                </a:path>
              </a:pathLst>
            </a:custGeom>
            <a:solidFill>
              <a:srgbClr val="0F319D"/>
            </a:solidFill>
            <a:ln>
              <a:noFill/>
            </a:ln>
          </p:spPr>
          <p:txBody>
            <a:bodyPr vert="horz" wrap="square" lIns="91440" tIns="45720" rIns="91440" bIns="45720" numCol="1" anchor="t" anchorCtr="0" compatLnSpc="1"/>
            <a:lstStyle/>
            <a:p>
              <a:endParaRPr lang="zh-CN" altLang="en-US">
                <a:solidFill>
                  <a:srgbClr val="FEAE01"/>
                </a:solidFill>
                <a:latin typeface="微软雅黑" panose="020B0503020204020204" pitchFamily="34" charset="-122"/>
                <a:ea typeface="微软雅黑" panose="020B0503020204020204" pitchFamily="34" charset="-122"/>
              </a:endParaRPr>
            </a:p>
          </p:txBody>
        </p:sp>
      </p:grpSp>
      <p:sp>
        <p:nvSpPr>
          <p:cNvPr id="67" name="Freeform 6"/>
          <p:cNvSpPr/>
          <p:nvPr/>
        </p:nvSpPr>
        <p:spPr bwMode="auto">
          <a:xfrm>
            <a:off x="1073671" y="699542"/>
            <a:ext cx="2422525" cy="193675"/>
          </a:xfrm>
          <a:custGeom>
            <a:avLst/>
            <a:gdLst>
              <a:gd name="T0" fmla="*/ 249 w 3270"/>
              <a:gd name="T1" fmla="*/ 261 h 261"/>
              <a:gd name="T2" fmla="*/ 3270 w 3270"/>
              <a:gd name="T3" fmla="*/ 261 h 261"/>
              <a:gd name="T4" fmla="*/ 3022 w 3270"/>
              <a:gd name="T5" fmla="*/ 0 h 261"/>
              <a:gd name="T6" fmla="*/ 0 w 3270"/>
              <a:gd name="T7" fmla="*/ 0 h 261"/>
              <a:gd name="T8" fmla="*/ 249 w 3270"/>
              <a:gd name="T9" fmla="*/ 261 h 261"/>
            </a:gdLst>
            <a:ahLst/>
            <a:cxnLst>
              <a:cxn ang="0">
                <a:pos x="T0" y="T1"/>
              </a:cxn>
              <a:cxn ang="0">
                <a:pos x="T2" y="T3"/>
              </a:cxn>
              <a:cxn ang="0">
                <a:pos x="T4" y="T5"/>
              </a:cxn>
              <a:cxn ang="0">
                <a:pos x="T6" y="T7"/>
              </a:cxn>
              <a:cxn ang="0">
                <a:pos x="T8" y="T9"/>
              </a:cxn>
            </a:cxnLst>
            <a:rect l="0" t="0" r="r" b="b"/>
            <a:pathLst>
              <a:path w="3270" h="261">
                <a:moveTo>
                  <a:pt x="249" y="261"/>
                </a:moveTo>
                <a:lnTo>
                  <a:pt x="3270" y="261"/>
                </a:lnTo>
                <a:lnTo>
                  <a:pt x="3022" y="0"/>
                </a:lnTo>
                <a:lnTo>
                  <a:pt x="0" y="0"/>
                </a:lnTo>
                <a:lnTo>
                  <a:pt x="249" y="261"/>
                </a:lnTo>
                <a:close/>
              </a:path>
            </a:pathLst>
          </a:custGeom>
          <a:solidFill>
            <a:srgbClr val="0F319D"/>
          </a:solidFill>
          <a:ln>
            <a:noFill/>
          </a:ln>
        </p:spPr>
        <p:txBody>
          <a:bodyPr vert="horz" wrap="square" lIns="91440" tIns="45720" rIns="91440" bIns="45720" numCol="1" anchor="t" anchorCtr="0" compatLnSpc="1"/>
          <a:lstStyle/>
          <a:p>
            <a:endParaRPr lang="zh-CN" altLang="en-US">
              <a:solidFill>
                <a:srgbClr val="FEAE01"/>
              </a:solidFill>
              <a:latin typeface="微软雅黑" panose="020B0503020204020204" pitchFamily="34" charset="-122"/>
              <a:ea typeface="微软雅黑" panose="020B0503020204020204" pitchFamily="34" charset="-122"/>
            </a:endParaRPr>
          </a:p>
        </p:txBody>
      </p:sp>
      <p:sp>
        <p:nvSpPr>
          <p:cNvPr id="68" name="Freeform 7"/>
          <p:cNvSpPr/>
          <p:nvPr/>
        </p:nvSpPr>
        <p:spPr bwMode="auto">
          <a:xfrm>
            <a:off x="1073671" y="699542"/>
            <a:ext cx="2238375" cy="1554163"/>
          </a:xfrm>
          <a:custGeom>
            <a:avLst/>
            <a:gdLst>
              <a:gd name="T0" fmla="*/ 3022 w 3022"/>
              <a:gd name="T1" fmla="*/ 0 h 2098"/>
              <a:gd name="T2" fmla="*/ 0 w 3022"/>
              <a:gd name="T3" fmla="*/ 0 h 2098"/>
              <a:gd name="T4" fmla="*/ 0 w 3022"/>
              <a:gd name="T5" fmla="*/ 2098 h 2098"/>
              <a:gd name="T6" fmla="*/ 2165 w 3022"/>
              <a:gd name="T7" fmla="*/ 2098 h 2098"/>
              <a:gd name="T8" fmla="*/ 3022 w 3022"/>
              <a:gd name="T9" fmla="*/ 0 h 2098"/>
            </a:gdLst>
            <a:ahLst/>
            <a:cxnLst>
              <a:cxn ang="0">
                <a:pos x="T0" y="T1"/>
              </a:cxn>
              <a:cxn ang="0">
                <a:pos x="T2" y="T3"/>
              </a:cxn>
              <a:cxn ang="0">
                <a:pos x="T4" y="T5"/>
              </a:cxn>
              <a:cxn ang="0">
                <a:pos x="T6" y="T7"/>
              </a:cxn>
              <a:cxn ang="0">
                <a:pos x="T8" y="T9"/>
              </a:cxn>
            </a:cxnLst>
            <a:rect l="0" t="0" r="r" b="b"/>
            <a:pathLst>
              <a:path w="3022" h="2098">
                <a:moveTo>
                  <a:pt x="3022" y="0"/>
                </a:moveTo>
                <a:lnTo>
                  <a:pt x="0" y="0"/>
                </a:lnTo>
                <a:lnTo>
                  <a:pt x="0" y="2098"/>
                </a:lnTo>
                <a:lnTo>
                  <a:pt x="2165" y="2098"/>
                </a:lnTo>
                <a:lnTo>
                  <a:pt x="3022" y="0"/>
                </a:lnTo>
                <a:close/>
              </a:path>
            </a:pathLst>
          </a:custGeom>
          <a:solidFill>
            <a:srgbClr val="0070C0"/>
          </a:solidFill>
          <a:ln>
            <a:noFill/>
          </a:ln>
        </p:spPr>
        <p:txBody>
          <a:bodyPr vert="horz" wrap="square" lIns="91440" tIns="45720" rIns="91440" bIns="45720" numCol="1" anchor="t" anchorCtr="0" compatLnSpc="1"/>
          <a:lstStyle/>
          <a:p>
            <a:endParaRPr lang="zh-CN" altLang="en-US">
              <a:solidFill>
                <a:srgbClr val="FEAE01"/>
              </a:solidFill>
              <a:latin typeface="微软雅黑" panose="020B0503020204020204" pitchFamily="34" charset="-122"/>
              <a:ea typeface="微软雅黑" panose="020B0503020204020204" pitchFamily="34" charset="-122"/>
            </a:endParaRPr>
          </a:p>
        </p:txBody>
      </p:sp>
      <p:sp>
        <p:nvSpPr>
          <p:cNvPr id="69" name="Freeform 9"/>
          <p:cNvSpPr>
            <a:spLocks noEditPoints="1"/>
          </p:cNvSpPr>
          <p:nvPr/>
        </p:nvSpPr>
        <p:spPr bwMode="auto">
          <a:xfrm>
            <a:off x="7966596" y="4130130"/>
            <a:ext cx="198437" cy="198438"/>
          </a:xfrm>
          <a:custGeom>
            <a:avLst/>
            <a:gdLst>
              <a:gd name="T0" fmla="*/ 146 w 268"/>
              <a:gd name="T1" fmla="*/ 226 h 268"/>
              <a:gd name="T2" fmla="*/ 125 w 268"/>
              <a:gd name="T3" fmla="*/ 209 h 268"/>
              <a:gd name="T4" fmla="*/ 177 w 268"/>
              <a:gd name="T5" fmla="*/ 148 h 268"/>
              <a:gd name="T6" fmla="*/ 43 w 268"/>
              <a:gd name="T7" fmla="*/ 148 h 268"/>
              <a:gd name="T8" fmla="*/ 43 w 268"/>
              <a:gd name="T9" fmla="*/ 120 h 268"/>
              <a:gd name="T10" fmla="*/ 177 w 268"/>
              <a:gd name="T11" fmla="*/ 120 h 268"/>
              <a:gd name="T12" fmla="*/ 125 w 268"/>
              <a:gd name="T13" fmla="*/ 60 h 268"/>
              <a:gd name="T14" fmla="*/ 146 w 268"/>
              <a:gd name="T15" fmla="*/ 42 h 268"/>
              <a:gd name="T16" fmla="*/ 224 w 268"/>
              <a:gd name="T17" fmla="*/ 134 h 268"/>
              <a:gd name="T18" fmla="*/ 146 w 268"/>
              <a:gd name="T19" fmla="*/ 226 h 268"/>
              <a:gd name="T20" fmla="*/ 134 w 268"/>
              <a:gd name="T21" fmla="*/ 0 h 268"/>
              <a:gd name="T22" fmla="*/ 268 w 268"/>
              <a:gd name="T23" fmla="*/ 134 h 268"/>
              <a:gd name="T24" fmla="*/ 134 w 268"/>
              <a:gd name="T25" fmla="*/ 268 h 268"/>
              <a:gd name="T26" fmla="*/ 0 w 268"/>
              <a:gd name="T27" fmla="*/ 134 h 268"/>
              <a:gd name="T28" fmla="*/ 134 w 268"/>
              <a:gd name="T29" fmla="*/ 0 h 268"/>
              <a:gd name="T30" fmla="*/ 134 w 268"/>
              <a:gd name="T31" fmla="*/ 17 h 268"/>
              <a:gd name="T32" fmla="*/ 250 w 268"/>
              <a:gd name="T33" fmla="*/ 134 h 268"/>
              <a:gd name="T34" fmla="*/ 134 w 268"/>
              <a:gd name="T35" fmla="*/ 251 h 268"/>
              <a:gd name="T36" fmla="*/ 17 w 268"/>
              <a:gd name="T37" fmla="*/ 134 h 268"/>
              <a:gd name="T38" fmla="*/ 134 w 268"/>
              <a:gd name="T39" fmla="*/ 1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8" h="268">
                <a:moveTo>
                  <a:pt x="146" y="226"/>
                </a:moveTo>
                <a:lnTo>
                  <a:pt x="125" y="209"/>
                </a:lnTo>
                <a:lnTo>
                  <a:pt x="177" y="148"/>
                </a:lnTo>
                <a:lnTo>
                  <a:pt x="43" y="148"/>
                </a:lnTo>
                <a:lnTo>
                  <a:pt x="43" y="120"/>
                </a:lnTo>
                <a:lnTo>
                  <a:pt x="177" y="120"/>
                </a:lnTo>
                <a:lnTo>
                  <a:pt x="125" y="60"/>
                </a:lnTo>
                <a:lnTo>
                  <a:pt x="146" y="42"/>
                </a:lnTo>
                <a:lnTo>
                  <a:pt x="224" y="134"/>
                </a:lnTo>
                <a:lnTo>
                  <a:pt x="146" y="226"/>
                </a:lnTo>
                <a:close/>
                <a:moveTo>
                  <a:pt x="134" y="0"/>
                </a:moveTo>
                <a:cubicBezTo>
                  <a:pt x="208" y="0"/>
                  <a:pt x="268" y="60"/>
                  <a:pt x="268" y="134"/>
                </a:cubicBezTo>
                <a:cubicBezTo>
                  <a:pt x="268" y="208"/>
                  <a:pt x="208" y="268"/>
                  <a:pt x="134" y="268"/>
                </a:cubicBezTo>
                <a:cubicBezTo>
                  <a:pt x="60" y="268"/>
                  <a:pt x="0" y="208"/>
                  <a:pt x="0" y="134"/>
                </a:cubicBezTo>
                <a:cubicBezTo>
                  <a:pt x="0" y="60"/>
                  <a:pt x="60" y="0"/>
                  <a:pt x="134" y="0"/>
                </a:cubicBezTo>
                <a:close/>
                <a:moveTo>
                  <a:pt x="134" y="17"/>
                </a:moveTo>
                <a:cubicBezTo>
                  <a:pt x="198" y="17"/>
                  <a:pt x="250" y="70"/>
                  <a:pt x="250" y="134"/>
                </a:cubicBezTo>
                <a:cubicBezTo>
                  <a:pt x="250" y="199"/>
                  <a:pt x="198" y="251"/>
                  <a:pt x="134" y="251"/>
                </a:cubicBezTo>
                <a:cubicBezTo>
                  <a:pt x="69" y="251"/>
                  <a:pt x="17" y="199"/>
                  <a:pt x="17" y="134"/>
                </a:cubicBezTo>
                <a:cubicBezTo>
                  <a:pt x="17" y="70"/>
                  <a:pt x="69" y="17"/>
                  <a:pt x="134" y="1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FEAE01"/>
              </a:solidFill>
              <a:latin typeface="微软雅黑" panose="020B0503020204020204" pitchFamily="34" charset="-122"/>
              <a:ea typeface="微软雅黑" panose="020B0503020204020204" pitchFamily="34" charset="-122"/>
            </a:endParaRPr>
          </a:p>
        </p:txBody>
      </p:sp>
      <p:sp>
        <p:nvSpPr>
          <p:cNvPr id="70" name="TextBox 69"/>
          <p:cNvSpPr txBox="1"/>
          <p:nvPr/>
        </p:nvSpPr>
        <p:spPr>
          <a:xfrm>
            <a:off x="1683547" y="864839"/>
            <a:ext cx="698793" cy="1323439"/>
          </a:xfrm>
          <a:prstGeom prst="rect">
            <a:avLst/>
          </a:prstGeom>
          <a:noFill/>
        </p:spPr>
        <p:txBody>
          <a:bodyPr wrap="square" rtlCol="0">
            <a:spAutoFit/>
          </a:bodyPr>
          <a:lstStyle/>
          <a:p>
            <a:r>
              <a:rPr lang="en-US" altLang="zh-CN" sz="8000" dirty="0">
                <a:solidFill>
                  <a:srgbClr val="F8F8F8"/>
                </a:solidFill>
                <a:latin typeface="微软雅黑" panose="020B0503020204020204" pitchFamily="34" charset="-122"/>
                <a:ea typeface="微软雅黑" panose="020B0503020204020204" pitchFamily="34" charset="-122"/>
              </a:rPr>
              <a:t>3</a:t>
            </a:r>
            <a:endParaRPr lang="zh-CN" altLang="en-US" sz="8000" b="1" dirty="0">
              <a:solidFill>
                <a:srgbClr val="F8F8F8"/>
              </a:solidFill>
              <a:latin typeface="微软雅黑" panose="020B0503020204020204" pitchFamily="34" charset="-122"/>
              <a:ea typeface="微软雅黑" panose="020B0503020204020204" pitchFamily="34" charset="-122"/>
            </a:endParaRPr>
          </a:p>
        </p:txBody>
      </p:sp>
      <p:sp>
        <p:nvSpPr>
          <p:cNvPr id="71" name="TextBox 70"/>
          <p:cNvSpPr txBox="1"/>
          <p:nvPr/>
        </p:nvSpPr>
        <p:spPr>
          <a:xfrm>
            <a:off x="2051720" y="2491031"/>
            <a:ext cx="6293348" cy="584775"/>
          </a:xfrm>
          <a:prstGeom prst="rect">
            <a:avLst/>
          </a:prstGeom>
          <a:noFill/>
        </p:spPr>
        <p:txBody>
          <a:bodyPr wrap="square" rtlCol="0">
            <a:spAutoFit/>
          </a:bodyPr>
          <a:lstStyle/>
          <a:p>
            <a:r>
              <a:rPr lang="zh-CN" altLang="en-US" sz="3200" dirty="0" smtClean="0">
                <a:solidFill>
                  <a:srgbClr val="2B2A30"/>
                </a:solidFill>
                <a:latin typeface="微软雅黑" panose="020B0503020204020204" pitchFamily="34" charset="-122"/>
                <a:ea typeface="微软雅黑" panose="020B0503020204020204" pitchFamily="34" charset="-122"/>
              </a:rPr>
              <a:t>工程文件</a:t>
            </a:r>
            <a:r>
              <a:rPr lang="zh-CN" altLang="en-US" sz="3200" dirty="0">
                <a:solidFill>
                  <a:srgbClr val="2B2A30"/>
                </a:solidFill>
                <a:latin typeface="微软雅黑" panose="020B0503020204020204" pitchFamily="34" charset="-122"/>
                <a:ea typeface="微软雅黑" panose="020B0503020204020204" pitchFamily="34" charset="-122"/>
              </a:rPr>
              <a:t>的管理及整理归档</a:t>
            </a:r>
            <a:endParaRPr lang="zh-CN" altLang="en-US" sz="3200" b="1" dirty="0">
              <a:solidFill>
                <a:srgbClr val="2B2A30"/>
              </a:solidFill>
              <a:latin typeface="微软雅黑" panose="020B0503020204020204" pitchFamily="34" charset="-122"/>
              <a:ea typeface="微软雅黑" panose="020B0503020204020204" pitchFamily="34" charset="-122"/>
            </a:endParaRPr>
          </a:p>
        </p:txBody>
      </p:sp>
      <p:sp>
        <p:nvSpPr>
          <p:cNvPr id="72" name="Rectangle 13"/>
          <p:cNvSpPr>
            <a:spLocks noChangeArrowheads="1"/>
          </p:cNvSpPr>
          <p:nvPr/>
        </p:nvSpPr>
        <p:spPr bwMode="auto">
          <a:xfrm>
            <a:off x="1164213" y="1580206"/>
            <a:ext cx="566502"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p>
            <a:pPr>
              <a:buFontTx/>
              <a:buNone/>
            </a:pPr>
            <a:r>
              <a:rPr lang="zh-CN" altLang="zh-CN" sz="2300" dirty="0" smtClean="0">
                <a:solidFill>
                  <a:srgbClr val="FFFFFF"/>
                </a:solidFill>
                <a:latin typeface="微软雅黑" panose="020B0503020204020204" pitchFamily="34" charset="-122"/>
                <a:ea typeface="微软雅黑" panose="020B0503020204020204" pitchFamily="34" charset="-122"/>
              </a:rPr>
              <a:t>Part</a:t>
            </a:r>
            <a:endParaRPr lang="zh-CN" altLang="zh-CN" dirty="0" smtClean="0">
              <a:solidFill>
                <a:srgbClr val="FEAE0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ext Box 55"/>
          <p:cNvSpPr txBox="1">
            <a:spLocks noChangeArrowheads="1"/>
          </p:cNvSpPr>
          <p:nvPr/>
        </p:nvSpPr>
        <p:spPr bwMode="auto">
          <a:xfrm>
            <a:off x="952843" y="139511"/>
            <a:ext cx="3878614"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b="0" i="0" dirty="0">
                <a:latin typeface="方正毡笔黑简体" panose="03000509000000000000" pitchFamily="65" charset="-122"/>
                <a:ea typeface="方正毡笔黑简体" panose="03000509000000000000" pitchFamily="65" charset="-122"/>
              </a:rPr>
              <a:t>一、工程文件管理措施</a:t>
            </a:r>
          </a:p>
        </p:txBody>
      </p:sp>
      <p:sp>
        <p:nvSpPr>
          <p:cNvPr id="15" name="KSO_GT2.1.1"/>
          <p:cNvSpPr txBox="1"/>
          <p:nvPr/>
        </p:nvSpPr>
        <p:spPr>
          <a:xfrm>
            <a:off x="5824185" y="3393424"/>
            <a:ext cx="2852271" cy="1174287"/>
          </a:xfrm>
          <a:prstGeom prst="rect">
            <a:avLst/>
          </a:prstGeom>
          <a:noFill/>
        </p:spPr>
        <p:txBody>
          <a:bodyPr lIns="100790" tIns="50396" rIns="100790" bIns="50396" anchor="ctr"/>
          <a:lstStyle/>
          <a:p>
            <a:pPr algn="just">
              <a:lnSpc>
                <a:spcPct val="130000"/>
              </a:lnSpc>
              <a:defRPr/>
            </a:pPr>
            <a:r>
              <a:rPr lang="zh-CN" altLang="en-US" sz="1200" b="0" kern="0" dirty="0">
                <a:solidFill>
                  <a:schemeClr val="tx1">
                    <a:lumMod val="85000"/>
                    <a:lumOff val="15000"/>
                  </a:schemeClr>
                </a:solidFill>
                <a:latin typeface="微软雅黑" panose="020B0503020204020204" pitchFamily="34" charset="-122"/>
                <a:ea typeface="微软雅黑" panose="020B0503020204020204" pitchFamily="34" charset="-122"/>
              </a:rPr>
              <a:t>⑴订立合同时参加</a:t>
            </a:r>
          </a:p>
          <a:p>
            <a:pPr algn="just">
              <a:lnSpc>
                <a:spcPct val="130000"/>
              </a:lnSpc>
              <a:defRPr/>
            </a:pPr>
            <a:r>
              <a:rPr lang="zh-CN" altLang="en-US" sz="1200" b="0" kern="0" dirty="0">
                <a:solidFill>
                  <a:schemeClr val="tx1">
                    <a:lumMod val="85000"/>
                    <a:lumOff val="15000"/>
                  </a:schemeClr>
                </a:solidFill>
                <a:latin typeface="微软雅黑" panose="020B0503020204020204" pitchFamily="34" charset="-122"/>
                <a:ea typeface="微软雅黑" panose="020B0503020204020204" pitchFamily="34" charset="-122"/>
              </a:rPr>
              <a:t>⑵参加设备与技术资料开箱验收</a:t>
            </a:r>
          </a:p>
          <a:p>
            <a:pPr algn="just">
              <a:lnSpc>
                <a:spcPct val="130000"/>
              </a:lnSpc>
              <a:defRPr/>
            </a:pPr>
            <a:r>
              <a:rPr lang="zh-CN" altLang="en-US" sz="1200" b="0" kern="0" dirty="0">
                <a:solidFill>
                  <a:schemeClr val="tx1">
                    <a:lumMod val="85000"/>
                    <a:lumOff val="15000"/>
                  </a:schemeClr>
                </a:solidFill>
                <a:latin typeface="微软雅黑" panose="020B0503020204020204" pitchFamily="34" charset="-122"/>
                <a:ea typeface="微软雅黑" panose="020B0503020204020204" pitchFamily="34" charset="-122"/>
              </a:rPr>
              <a:t>⑶参加单位工程的项目验收</a:t>
            </a:r>
          </a:p>
        </p:txBody>
      </p:sp>
      <p:sp>
        <p:nvSpPr>
          <p:cNvPr id="16" name="椭圆 15"/>
          <p:cNvSpPr/>
          <p:nvPr/>
        </p:nvSpPr>
        <p:spPr>
          <a:xfrm>
            <a:off x="1165782" y="2165705"/>
            <a:ext cx="2110548" cy="2110770"/>
          </a:xfrm>
          <a:prstGeom prst="ellipse">
            <a:avLst/>
          </a:prstGeom>
          <a:noFill/>
          <a:ln w="127000" cap="flat" cmpd="thinThick" algn="ctr">
            <a:solidFill>
              <a:srgbClr val="0070C0"/>
            </a:solidFill>
            <a:prstDash val="solid"/>
            <a:miter lim="800000"/>
          </a:ln>
          <a:effectLst/>
        </p:spPr>
        <p:txBody>
          <a:bodyPr lIns="0" tIns="0" rIns="0" bIns="0" anchor="ctr"/>
          <a:lstStyle/>
          <a:p>
            <a:pPr algn="ctr">
              <a:defRPr/>
            </a:pPr>
            <a:r>
              <a:rPr lang="en-US" altLang="zh-CN" sz="2000" b="0" kern="0" dirty="0">
                <a:latin typeface="微软雅黑" panose="020B0503020204020204" pitchFamily="34" charset="-122"/>
                <a:ea typeface="微软雅黑" panose="020B0503020204020204" pitchFamily="34" charset="-122"/>
              </a:rPr>
              <a:t>2</a:t>
            </a:r>
            <a:r>
              <a:rPr lang="zh-CN" altLang="en-US" sz="2000" b="0" kern="0" dirty="0">
                <a:latin typeface="微软雅黑" panose="020B0503020204020204" pitchFamily="34" charset="-122"/>
                <a:ea typeface="微软雅黑" panose="020B0503020204020204" pitchFamily="34" charset="-122"/>
              </a:rPr>
              <a:t>、将工程项目档案管理落实“三同时”制度</a:t>
            </a:r>
          </a:p>
        </p:txBody>
      </p:sp>
      <p:cxnSp>
        <p:nvCxnSpPr>
          <p:cNvPr id="17" name="肘形连接符 27"/>
          <p:cNvCxnSpPr>
            <a:cxnSpLocks noChangeShapeType="1"/>
          </p:cNvCxnSpPr>
          <p:nvPr/>
        </p:nvCxnSpPr>
        <p:spPr bwMode="auto">
          <a:xfrm flipV="1">
            <a:off x="3335257" y="2778005"/>
            <a:ext cx="1380759" cy="439210"/>
          </a:xfrm>
          <a:prstGeom prst="bentConnector3">
            <a:avLst>
              <a:gd name="adj1" fmla="val 50000"/>
            </a:avLst>
          </a:prstGeom>
          <a:noFill/>
          <a:ln w="38100" algn="ctr">
            <a:solidFill>
              <a:srgbClr val="0070C0"/>
            </a:solidFill>
            <a:miter lim="800000"/>
            <a:headEnd type="oval" w="med" len="med"/>
            <a:tailEnd type="triangle" w="med" len="med"/>
          </a:ln>
          <a:extLst>
            <a:ext uri="{909E8E84-426E-40DD-AFC4-6F175D3DCCD1}">
              <a14:hiddenFill xmlns:a14="http://schemas.microsoft.com/office/drawing/2010/main">
                <a:noFill/>
              </a14:hiddenFill>
            </a:ext>
          </a:extLst>
        </p:spPr>
      </p:cxnSp>
      <p:sp>
        <p:nvSpPr>
          <p:cNvPr id="18" name="KSO_GT1.1.1"/>
          <p:cNvSpPr txBox="1"/>
          <p:nvPr/>
        </p:nvSpPr>
        <p:spPr>
          <a:xfrm>
            <a:off x="4644008" y="2030769"/>
            <a:ext cx="4320479" cy="1334997"/>
          </a:xfrm>
          <a:prstGeom prst="rect">
            <a:avLst/>
          </a:prstGeom>
          <a:noFill/>
        </p:spPr>
        <p:txBody>
          <a:bodyPr lIns="100790" tIns="50396" rIns="100790" bIns="50396" anchor="ctr"/>
          <a:lstStyle/>
          <a:p>
            <a:pPr algn="just">
              <a:lnSpc>
                <a:spcPct val="130000"/>
              </a:lnSpc>
              <a:defRPr/>
            </a:pPr>
            <a:r>
              <a:rPr lang="zh-CN" altLang="en-US" sz="1200" b="0" kern="0" dirty="0">
                <a:solidFill>
                  <a:schemeClr val="tx1">
                    <a:lumMod val="85000"/>
                    <a:lumOff val="15000"/>
                  </a:schemeClr>
                </a:solidFill>
                <a:latin typeface="微软雅黑" panose="020B0503020204020204" pitchFamily="34" charset="-122"/>
                <a:ea typeface="微软雅黑" panose="020B0503020204020204" pitchFamily="34" charset="-122"/>
              </a:rPr>
              <a:t>⑴项目建设一开始就建立档案工程同步进行，工程合同应明确各参建单位档案项目档案套数、时间、费用、质量及违约责任</a:t>
            </a:r>
          </a:p>
          <a:p>
            <a:pPr algn="just">
              <a:lnSpc>
                <a:spcPct val="130000"/>
              </a:lnSpc>
              <a:defRPr/>
            </a:pPr>
            <a:r>
              <a:rPr lang="zh-CN" altLang="en-US" sz="1200" b="0" kern="0" dirty="0">
                <a:solidFill>
                  <a:schemeClr val="tx1">
                    <a:lumMod val="85000"/>
                    <a:lumOff val="15000"/>
                  </a:schemeClr>
                </a:solidFill>
                <a:latin typeface="微软雅黑" panose="020B0503020204020204" pitchFamily="34" charset="-122"/>
                <a:ea typeface="微软雅黑" panose="020B0503020204020204" pitchFamily="34" charset="-122"/>
              </a:rPr>
              <a:t>⑵项目档案的收集、整 理、归档和项目建设立项准备建设和竣工验收同步进行</a:t>
            </a:r>
          </a:p>
          <a:p>
            <a:pPr algn="just">
              <a:lnSpc>
                <a:spcPct val="130000"/>
              </a:lnSpc>
              <a:defRPr/>
            </a:pPr>
            <a:r>
              <a:rPr lang="zh-CN" altLang="en-US" sz="1200" b="0" kern="0" dirty="0">
                <a:solidFill>
                  <a:schemeClr val="tx1">
                    <a:lumMod val="85000"/>
                    <a:lumOff val="15000"/>
                  </a:schemeClr>
                </a:solidFill>
                <a:latin typeface="微软雅黑" panose="020B0503020204020204" pitchFamily="34" charset="-122"/>
                <a:ea typeface="微软雅黑" panose="020B0503020204020204" pitchFamily="34" charset="-122"/>
              </a:rPr>
              <a:t>⑶项目竣工验收时应同时形多套合格的项目竣工档案</a:t>
            </a:r>
          </a:p>
        </p:txBody>
      </p:sp>
      <p:cxnSp>
        <p:nvCxnSpPr>
          <p:cNvPr id="19" name="肘形连接符 8"/>
          <p:cNvCxnSpPr>
            <a:cxnSpLocks noChangeShapeType="1"/>
          </p:cNvCxnSpPr>
          <p:nvPr/>
        </p:nvCxnSpPr>
        <p:spPr bwMode="auto">
          <a:xfrm flipV="1">
            <a:off x="4142178" y="3943034"/>
            <a:ext cx="1725966" cy="549017"/>
          </a:xfrm>
          <a:prstGeom prst="bentConnector3">
            <a:avLst>
              <a:gd name="adj1" fmla="val 29667"/>
            </a:avLst>
          </a:prstGeom>
          <a:noFill/>
          <a:ln w="38100" algn="ctr">
            <a:solidFill>
              <a:srgbClr val="0070C0"/>
            </a:solidFill>
            <a:miter lim="800000"/>
            <a:headEnd type="oval" w="med" len="med"/>
            <a:tailEnd type="triangle" w="med" len="med"/>
          </a:ln>
          <a:extLst>
            <a:ext uri="{909E8E84-426E-40DD-AFC4-6F175D3DCCD1}">
              <a14:hiddenFill xmlns:a14="http://schemas.microsoft.com/office/drawing/2010/main">
                <a:noFill/>
              </a14:hiddenFill>
            </a:ext>
          </a:extLst>
        </p:spPr>
      </p:cxnSp>
      <p:sp>
        <p:nvSpPr>
          <p:cNvPr id="20" name="椭圆 19"/>
          <p:cNvSpPr/>
          <p:nvPr/>
        </p:nvSpPr>
        <p:spPr>
          <a:xfrm>
            <a:off x="667995" y="915566"/>
            <a:ext cx="1662679" cy="1661011"/>
          </a:xfrm>
          <a:prstGeom prst="ellipse">
            <a:avLst/>
          </a:prstGeom>
          <a:noFill/>
          <a:ln w="127000" cap="flat" cmpd="thinThick" algn="ctr">
            <a:solidFill>
              <a:srgbClr val="0070C0"/>
            </a:solidFill>
            <a:prstDash val="solid"/>
            <a:miter lim="800000"/>
          </a:ln>
          <a:effectLst/>
        </p:spPr>
        <p:txBody>
          <a:bodyPr lIns="0" tIns="0" rIns="0" bIns="0" anchor="ctr"/>
          <a:lstStyle/>
          <a:p>
            <a:pPr algn="ctr">
              <a:defRPr/>
            </a:pPr>
            <a:r>
              <a:rPr lang="en-US" altLang="zh-CN" sz="1600" b="0" kern="0" dirty="0">
                <a:latin typeface="微软雅黑" panose="020B0503020204020204" pitchFamily="34" charset="-122"/>
                <a:ea typeface="微软雅黑" panose="020B0503020204020204" pitchFamily="34" charset="-122"/>
              </a:rPr>
              <a:t>1</a:t>
            </a:r>
            <a:r>
              <a:rPr lang="zh-CN" altLang="en-US" sz="1600" b="0" kern="0" dirty="0">
                <a:latin typeface="微软雅黑" panose="020B0503020204020204" pitchFamily="34" charset="-122"/>
                <a:ea typeface="微软雅黑" panose="020B0503020204020204" pitchFamily="34" charset="-122"/>
              </a:rPr>
              <a:t>、将工程项目档案管理落实“三纳入”制度</a:t>
            </a:r>
          </a:p>
        </p:txBody>
      </p:sp>
      <p:sp>
        <p:nvSpPr>
          <p:cNvPr id="21" name="KSO_GT2.1.1"/>
          <p:cNvSpPr txBox="1"/>
          <p:nvPr/>
        </p:nvSpPr>
        <p:spPr>
          <a:xfrm>
            <a:off x="4139952" y="915566"/>
            <a:ext cx="4674856" cy="955135"/>
          </a:xfrm>
          <a:prstGeom prst="rect">
            <a:avLst/>
          </a:prstGeom>
          <a:noFill/>
        </p:spPr>
        <p:txBody>
          <a:bodyPr lIns="100790" tIns="50396" rIns="100790" bIns="50396" anchor="ctr"/>
          <a:lstStyle/>
          <a:p>
            <a:pPr algn="just">
              <a:lnSpc>
                <a:spcPct val="130000"/>
              </a:lnSpc>
              <a:defRPr/>
            </a:pPr>
            <a:r>
              <a:rPr lang="zh-CN" altLang="en-US" sz="1200" b="0" kern="0" dirty="0">
                <a:solidFill>
                  <a:schemeClr val="tx1">
                    <a:lumMod val="85000"/>
                    <a:lumOff val="15000"/>
                  </a:schemeClr>
                </a:solidFill>
                <a:latin typeface="微软雅黑" panose="020B0503020204020204" pitchFamily="34" charset="-122"/>
                <a:ea typeface="微软雅黑" panose="020B0503020204020204" pitchFamily="34" charset="-122"/>
              </a:rPr>
              <a:t>⑴将工程项目档案管理纳入建设工程项目的管理程序中</a:t>
            </a:r>
          </a:p>
          <a:p>
            <a:pPr algn="just">
              <a:lnSpc>
                <a:spcPct val="130000"/>
              </a:lnSpc>
              <a:defRPr/>
            </a:pPr>
            <a:r>
              <a:rPr lang="zh-CN" altLang="en-US" sz="1200" b="0" kern="0" dirty="0">
                <a:solidFill>
                  <a:schemeClr val="tx1">
                    <a:lumMod val="85000"/>
                    <a:lumOff val="15000"/>
                  </a:schemeClr>
                </a:solidFill>
                <a:latin typeface="微软雅黑" panose="020B0503020204020204" pitchFamily="34" charset="-122"/>
                <a:ea typeface="微软雅黑" panose="020B0503020204020204" pitchFamily="34" charset="-122"/>
              </a:rPr>
              <a:t>⑵将工程项目档案管理纳入到工程质量管理体系中</a:t>
            </a:r>
          </a:p>
          <a:p>
            <a:pPr algn="just">
              <a:lnSpc>
                <a:spcPct val="130000"/>
              </a:lnSpc>
              <a:defRPr/>
            </a:pPr>
            <a:r>
              <a:rPr lang="zh-CN" altLang="en-US" sz="1200" b="0" kern="0" dirty="0">
                <a:solidFill>
                  <a:schemeClr val="tx1">
                    <a:lumMod val="85000"/>
                    <a:lumOff val="15000"/>
                  </a:schemeClr>
                </a:solidFill>
                <a:latin typeface="微软雅黑" panose="020B0503020204020204" pitchFamily="34" charset="-122"/>
                <a:ea typeface="微软雅黑" panose="020B0503020204020204" pitchFamily="34" charset="-122"/>
              </a:rPr>
              <a:t>⑶将工程项目档案管理纳入有关部门及有关人员的职责中</a:t>
            </a:r>
          </a:p>
        </p:txBody>
      </p:sp>
      <p:cxnSp>
        <p:nvCxnSpPr>
          <p:cNvPr id="22" name="肘形连接符 11"/>
          <p:cNvCxnSpPr>
            <a:cxnSpLocks noChangeShapeType="1"/>
          </p:cNvCxnSpPr>
          <p:nvPr/>
        </p:nvCxnSpPr>
        <p:spPr bwMode="auto">
          <a:xfrm flipV="1">
            <a:off x="2411760" y="1347614"/>
            <a:ext cx="1724416" cy="549017"/>
          </a:xfrm>
          <a:prstGeom prst="bentConnector3">
            <a:avLst>
              <a:gd name="adj1" fmla="val 29667"/>
            </a:avLst>
          </a:prstGeom>
          <a:noFill/>
          <a:ln w="38100" algn="ctr">
            <a:solidFill>
              <a:srgbClr val="0070C0"/>
            </a:solidFill>
            <a:miter lim="800000"/>
            <a:headEnd type="oval" w="med" len="med"/>
            <a:tailEnd type="triangle" w="med" len="med"/>
          </a:ln>
          <a:extLst>
            <a:ext uri="{909E8E84-426E-40DD-AFC4-6F175D3DCCD1}">
              <a14:hiddenFill xmlns:a14="http://schemas.microsoft.com/office/drawing/2010/main">
                <a:noFill/>
              </a14:hiddenFill>
            </a:ext>
          </a:extLst>
        </p:spPr>
      </p:cxnSp>
      <p:sp>
        <p:nvSpPr>
          <p:cNvPr id="14" name="椭圆 13"/>
          <p:cNvSpPr/>
          <p:nvPr/>
        </p:nvSpPr>
        <p:spPr>
          <a:xfrm>
            <a:off x="2579915" y="3461548"/>
            <a:ext cx="1560037" cy="1558474"/>
          </a:xfrm>
          <a:prstGeom prst="ellipse">
            <a:avLst/>
          </a:prstGeom>
          <a:noFill/>
          <a:ln w="127000" cap="flat" cmpd="thinThick" algn="ctr">
            <a:solidFill>
              <a:srgbClr val="0070C0"/>
            </a:solidFill>
            <a:prstDash val="solid"/>
            <a:miter lim="800000"/>
          </a:ln>
          <a:effectLst/>
        </p:spPr>
        <p:txBody>
          <a:bodyPr lIns="0" tIns="0" rIns="0" bIns="0" anchor="ctr"/>
          <a:lstStyle/>
          <a:p>
            <a:pPr algn="ctr">
              <a:defRPr/>
            </a:pPr>
            <a:r>
              <a:rPr lang="en-US" altLang="zh-CN" sz="1400" b="0" kern="0" dirty="0">
                <a:latin typeface="微软雅黑" panose="020B0503020204020204" pitchFamily="34" charset="-122"/>
                <a:ea typeface="微软雅黑" panose="020B0503020204020204" pitchFamily="34" charset="-122"/>
              </a:rPr>
              <a:t>3</a:t>
            </a:r>
            <a:r>
              <a:rPr lang="zh-CN" altLang="en-US" sz="1400" b="0" kern="0" dirty="0">
                <a:latin typeface="微软雅黑" panose="020B0503020204020204" pitchFamily="34" charset="-122"/>
                <a:ea typeface="微软雅黑" panose="020B0503020204020204" pitchFamily="34" charset="-122"/>
              </a:rPr>
              <a:t>、将工程项目档案管理人员落实“三同时”制度</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ext Box 55"/>
          <p:cNvSpPr txBox="1">
            <a:spLocks noChangeArrowheads="1"/>
          </p:cNvSpPr>
          <p:nvPr/>
        </p:nvSpPr>
        <p:spPr bwMode="auto">
          <a:xfrm>
            <a:off x="952843" y="139511"/>
            <a:ext cx="3878614"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b="0" i="0" dirty="0">
                <a:latin typeface="方正毡笔黑简体" panose="03000509000000000000" pitchFamily="65" charset="-122"/>
                <a:ea typeface="方正毡笔黑简体" panose="03000509000000000000" pitchFamily="65" charset="-122"/>
              </a:rPr>
              <a:t>一、工程文件管理措施</a:t>
            </a:r>
          </a:p>
        </p:txBody>
      </p:sp>
      <p:sp>
        <p:nvSpPr>
          <p:cNvPr id="15" name="KSO_GT2.1.1"/>
          <p:cNvSpPr txBox="1"/>
          <p:nvPr/>
        </p:nvSpPr>
        <p:spPr>
          <a:xfrm>
            <a:off x="5824185" y="3393424"/>
            <a:ext cx="2852271" cy="1174287"/>
          </a:xfrm>
          <a:prstGeom prst="rect">
            <a:avLst/>
          </a:prstGeom>
          <a:noFill/>
        </p:spPr>
        <p:txBody>
          <a:bodyPr lIns="100790" tIns="50396" rIns="100790" bIns="50396" anchor="ctr"/>
          <a:lstStyle/>
          <a:p>
            <a:pPr algn="just">
              <a:lnSpc>
                <a:spcPct val="130000"/>
              </a:lnSpc>
              <a:defRPr/>
            </a:pPr>
            <a:r>
              <a:rPr lang="zh-CN" altLang="en-US" sz="1200" b="0" kern="0" dirty="0">
                <a:solidFill>
                  <a:schemeClr val="tx1">
                    <a:lumMod val="85000"/>
                    <a:lumOff val="15000"/>
                  </a:schemeClr>
                </a:solidFill>
                <a:latin typeface="微软雅黑" panose="020B0503020204020204" pitchFamily="34" charset="-122"/>
                <a:ea typeface="微软雅黑" panose="020B0503020204020204" pitchFamily="34" charset="-122"/>
              </a:rPr>
              <a:t>项目档案的形成涉及到多个部门 受部门调整 保管条件及工程建设周期长 建立合理网络 把档案收集管理工作延伸到单位各个部门 定期向档案管理部门移交档案 形成档案收集</a:t>
            </a:r>
            <a:r>
              <a:rPr lang="zh-CN" altLang="en-US" sz="1200" b="0" kern="0" dirty="0" smtClean="0">
                <a:solidFill>
                  <a:schemeClr val="tx1">
                    <a:lumMod val="85000"/>
                    <a:lumOff val="15000"/>
                  </a:schemeClr>
                </a:solidFill>
                <a:latin typeface="微软雅黑" panose="020B0503020204020204" pitchFamily="34" charset="-122"/>
                <a:ea typeface="微软雅黑" panose="020B0503020204020204" pitchFamily="34" charset="-122"/>
              </a:rPr>
              <a:t>程序化。</a:t>
            </a:r>
            <a:endParaRPr lang="zh-CN" altLang="en-US" sz="1200" b="0" kern="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6" name="椭圆 15"/>
          <p:cNvSpPr/>
          <p:nvPr/>
        </p:nvSpPr>
        <p:spPr>
          <a:xfrm>
            <a:off x="1165782" y="2165705"/>
            <a:ext cx="2110548" cy="2110770"/>
          </a:xfrm>
          <a:prstGeom prst="ellipse">
            <a:avLst/>
          </a:prstGeom>
          <a:noFill/>
          <a:ln w="127000" cap="flat" cmpd="thinThick" algn="ctr">
            <a:solidFill>
              <a:srgbClr val="0070C0"/>
            </a:solidFill>
            <a:prstDash val="solid"/>
            <a:miter lim="800000"/>
          </a:ln>
          <a:effectLst/>
        </p:spPr>
        <p:txBody>
          <a:bodyPr lIns="0" tIns="0" rIns="0" bIns="0" anchor="ctr"/>
          <a:lstStyle/>
          <a:p>
            <a:pPr algn="ctr">
              <a:defRPr/>
            </a:pPr>
            <a:r>
              <a:rPr lang="en-US" altLang="zh-CN" sz="2000" b="0" kern="0" dirty="0">
                <a:latin typeface="微软雅黑" panose="020B0503020204020204" pitchFamily="34" charset="-122"/>
                <a:ea typeface="微软雅黑" panose="020B0503020204020204" pitchFamily="34" charset="-122"/>
              </a:rPr>
              <a:t>5</a:t>
            </a:r>
            <a:r>
              <a:rPr lang="zh-CN" altLang="en-US" sz="2000" b="0" kern="0" dirty="0">
                <a:latin typeface="微软雅黑" panose="020B0503020204020204" pitchFamily="34" charset="-122"/>
                <a:ea typeface="微软雅黑" panose="020B0503020204020204" pitchFamily="34" charset="-122"/>
              </a:rPr>
              <a:t>、落实安全的档案保管场所和专兼职档案人员</a:t>
            </a:r>
          </a:p>
        </p:txBody>
      </p:sp>
      <p:cxnSp>
        <p:nvCxnSpPr>
          <p:cNvPr id="17" name="肘形连接符 27"/>
          <p:cNvCxnSpPr>
            <a:cxnSpLocks noChangeShapeType="1"/>
          </p:cNvCxnSpPr>
          <p:nvPr/>
        </p:nvCxnSpPr>
        <p:spPr bwMode="auto">
          <a:xfrm flipV="1">
            <a:off x="3335257" y="2778005"/>
            <a:ext cx="1380759" cy="439210"/>
          </a:xfrm>
          <a:prstGeom prst="bentConnector3">
            <a:avLst>
              <a:gd name="adj1" fmla="val 50000"/>
            </a:avLst>
          </a:prstGeom>
          <a:noFill/>
          <a:ln w="38100" algn="ctr">
            <a:solidFill>
              <a:srgbClr val="0070C0"/>
            </a:solidFill>
            <a:miter lim="800000"/>
            <a:headEnd type="oval" w="med" len="med"/>
            <a:tailEnd type="triangle" w="med" len="med"/>
          </a:ln>
          <a:extLst>
            <a:ext uri="{909E8E84-426E-40DD-AFC4-6F175D3DCCD1}">
              <a14:hiddenFill xmlns:a14="http://schemas.microsoft.com/office/drawing/2010/main">
                <a:noFill/>
              </a14:hiddenFill>
            </a:ext>
          </a:extLst>
        </p:spPr>
      </p:cxnSp>
      <p:sp>
        <p:nvSpPr>
          <p:cNvPr id="18" name="KSO_GT1.1.1"/>
          <p:cNvSpPr txBox="1"/>
          <p:nvPr/>
        </p:nvSpPr>
        <p:spPr>
          <a:xfrm>
            <a:off x="4644009" y="2030769"/>
            <a:ext cx="3600400" cy="1334997"/>
          </a:xfrm>
          <a:prstGeom prst="rect">
            <a:avLst/>
          </a:prstGeom>
          <a:noFill/>
        </p:spPr>
        <p:txBody>
          <a:bodyPr lIns="100790" tIns="50396" rIns="100790" bIns="50396" anchor="ctr"/>
          <a:lstStyle/>
          <a:p>
            <a:pPr algn="just">
              <a:lnSpc>
                <a:spcPct val="130000"/>
              </a:lnSpc>
              <a:defRPr/>
            </a:pPr>
            <a:r>
              <a:rPr lang="zh-CN" altLang="en-US" sz="1200" b="0" kern="0" dirty="0">
                <a:solidFill>
                  <a:schemeClr val="tx1">
                    <a:lumMod val="85000"/>
                    <a:lumOff val="15000"/>
                  </a:schemeClr>
                </a:solidFill>
                <a:latin typeface="微软雅黑" panose="020B0503020204020204" pitchFamily="34" charset="-122"/>
                <a:ea typeface="微软雅黑" panose="020B0503020204020204" pitchFamily="34" charset="-122"/>
              </a:rPr>
              <a:t>项目文件产生项目的建设全过程 周期长 应落实安全场所和专兼职档案</a:t>
            </a:r>
            <a:r>
              <a:rPr lang="zh-CN" altLang="en-US" sz="1200" b="0" kern="0" dirty="0" smtClean="0">
                <a:solidFill>
                  <a:schemeClr val="tx1">
                    <a:lumMod val="85000"/>
                    <a:lumOff val="15000"/>
                  </a:schemeClr>
                </a:solidFill>
                <a:latin typeface="微软雅黑" panose="020B0503020204020204" pitchFamily="34" charset="-122"/>
                <a:ea typeface="微软雅黑" panose="020B0503020204020204" pitchFamily="34" charset="-122"/>
              </a:rPr>
              <a:t>人员。</a:t>
            </a:r>
            <a:endParaRPr lang="zh-CN" altLang="en-US" sz="1200" b="0" kern="0" dirty="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19" name="肘形连接符 8"/>
          <p:cNvCxnSpPr>
            <a:cxnSpLocks noChangeShapeType="1"/>
          </p:cNvCxnSpPr>
          <p:nvPr/>
        </p:nvCxnSpPr>
        <p:spPr bwMode="auto">
          <a:xfrm flipV="1">
            <a:off x="4142178" y="3943034"/>
            <a:ext cx="1725966" cy="549017"/>
          </a:xfrm>
          <a:prstGeom prst="bentConnector3">
            <a:avLst>
              <a:gd name="adj1" fmla="val 29667"/>
            </a:avLst>
          </a:prstGeom>
          <a:noFill/>
          <a:ln w="38100" algn="ctr">
            <a:solidFill>
              <a:srgbClr val="0070C0"/>
            </a:solidFill>
            <a:miter lim="800000"/>
            <a:headEnd type="oval" w="med" len="med"/>
            <a:tailEnd type="triangle" w="med" len="med"/>
          </a:ln>
          <a:extLst>
            <a:ext uri="{909E8E84-426E-40DD-AFC4-6F175D3DCCD1}">
              <a14:hiddenFill xmlns:a14="http://schemas.microsoft.com/office/drawing/2010/main">
                <a:noFill/>
              </a14:hiddenFill>
            </a:ext>
          </a:extLst>
        </p:spPr>
      </p:cxnSp>
      <p:sp>
        <p:nvSpPr>
          <p:cNvPr id="20" name="椭圆 19"/>
          <p:cNvSpPr/>
          <p:nvPr/>
        </p:nvSpPr>
        <p:spPr>
          <a:xfrm>
            <a:off x="667995" y="915566"/>
            <a:ext cx="1662679" cy="1661011"/>
          </a:xfrm>
          <a:prstGeom prst="ellipse">
            <a:avLst/>
          </a:prstGeom>
          <a:noFill/>
          <a:ln w="127000" cap="flat" cmpd="thinThick" algn="ctr">
            <a:solidFill>
              <a:srgbClr val="0070C0"/>
            </a:solidFill>
            <a:prstDash val="solid"/>
            <a:miter lim="800000"/>
          </a:ln>
          <a:effectLst/>
        </p:spPr>
        <p:txBody>
          <a:bodyPr lIns="0" tIns="0" rIns="0" bIns="0" anchor="ctr"/>
          <a:lstStyle/>
          <a:p>
            <a:pPr algn="ctr">
              <a:defRPr/>
            </a:pPr>
            <a:r>
              <a:rPr lang="en-US" altLang="zh-CN" b="0" kern="0" dirty="0">
                <a:latin typeface="微软雅黑" panose="020B0503020204020204" pitchFamily="34" charset="-122"/>
                <a:ea typeface="微软雅黑" panose="020B0503020204020204" pitchFamily="34" charset="-122"/>
              </a:rPr>
              <a:t>4</a:t>
            </a:r>
            <a:r>
              <a:rPr lang="zh-CN" altLang="en-US" b="0" kern="0" dirty="0">
                <a:latin typeface="微软雅黑" panose="020B0503020204020204" pitchFamily="34" charset="-122"/>
                <a:ea typeface="微软雅黑" panose="020B0503020204020204" pitchFamily="34" charset="-122"/>
              </a:rPr>
              <a:t>、建立健全项目档案管理制度</a:t>
            </a:r>
            <a:endParaRPr lang="zh-CN" altLang="en-US" sz="1800" b="0" kern="0" dirty="0">
              <a:latin typeface="微软雅黑" panose="020B0503020204020204" pitchFamily="34" charset="-122"/>
              <a:ea typeface="微软雅黑" panose="020B0503020204020204" pitchFamily="34" charset="-122"/>
            </a:endParaRPr>
          </a:p>
        </p:txBody>
      </p:sp>
      <p:sp>
        <p:nvSpPr>
          <p:cNvPr id="21" name="KSO_GT2.1.1"/>
          <p:cNvSpPr txBox="1"/>
          <p:nvPr/>
        </p:nvSpPr>
        <p:spPr>
          <a:xfrm>
            <a:off x="4139952" y="915566"/>
            <a:ext cx="4104456" cy="955135"/>
          </a:xfrm>
          <a:prstGeom prst="rect">
            <a:avLst/>
          </a:prstGeom>
          <a:noFill/>
        </p:spPr>
        <p:txBody>
          <a:bodyPr lIns="100790" tIns="50396" rIns="100790" bIns="50396" anchor="ctr"/>
          <a:lstStyle/>
          <a:p>
            <a:pPr algn="just">
              <a:lnSpc>
                <a:spcPct val="130000"/>
              </a:lnSpc>
              <a:defRPr/>
            </a:pPr>
            <a:r>
              <a:rPr lang="zh-CN" altLang="en-US" sz="1200" b="0" kern="0" dirty="0">
                <a:solidFill>
                  <a:schemeClr val="tx1">
                    <a:lumMod val="85000"/>
                    <a:lumOff val="15000"/>
                  </a:schemeClr>
                </a:solidFill>
                <a:latin typeface="微软雅黑" panose="020B0503020204020204" pitchFamily="34" charset="-122"/>
                <a:ea typeface="微软雅黑" panose="020B0503020204020204" pitchFamily="34" charset="-122"/>
              </a:rPr>
              <a:t>档案搜集制度、汇总制度、保密制度、利用制度、借阅制度、项目档案的归档范围等</a:t>
            </a:r>
            <a:r>
              <a:rPr lang="zh-CN" altLang="en-US" sz="1200" b="0" kern="0" dirty="0" smtClean="0">
                <a:solidFill>
                  <a:schemeClr val="tx1">
                    <a:lumMod val="85000"/>
                    <a:lumOff val="15000"/>
                  </a:schemeClr>
                </a:solidFill>
                <a:latin typeface="微软雅黑" panose="020B0503020204020204" pitchFamily="34" charset="-122"/>
                <a:ea typeface="微软雅黑" panose="020B0503020204020204" pitchFamily="34" charset="-122"/>
              </a:rPr>
              <a:t>制度。</a:t>
            </a:r>
            <a:endParaRPr lang="zh-CN" altLang="en-US" sz="1200" b="0" kern="0" dirty="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22" name="肘形连接符 11"/>
          <p:cNvCxnSpPr>
            <a:cxnSpLocks noChangeShapeType="1"/>
          </p:cNvCxnSpPr>
          <p:nvPr/>
        </p:nvCxnSpPr>
        <p:spPr bwMode="auto">
          <a:xfrm flipV="1">
            <a:off x="2411760" y="1347614"/>
            <a:ext cx="1724416" cy="549017"/>
          </a:xfrm>
          <a:prstGeom prst="bentConnector3">
            <a:avLst>
              <a:gd name="adj1" fmla="val 29667"/>
            </a:avLst>
          </a:prstGeom>
          <a:noFill/>
          <a:ln w="38100" algn="ctr">
            <a:solidFill>
              <a:srgbClr val="0070C0"/>
            </a:solidFill>
            <a:miter lim="800000"/>
            <a:headEnd type="oval" w="med" len="med"/>
            <a:tailEnd type="triangle" w="med" len="med"/>
          </a:ln>
          <a:extLst>
            <a:ext uri="{909E8E84-426E-40DD-AFC4-6F175D3DCCD1}">
              <a14:hiddenFill xmlns:a14="http://schemas.microsoft.com/office/drawing/2010/main">
                <a:noFill/>
              </a14:hiddenFill>
            </a:ext>
          </a:extLst>
        </p:spPr>
      </p:cxnSp>
      <p:sp>
        <p:nvSpPr>
          <p:cNvPr id="14" name="椭圆 13"/>
          <p:cNvSpPr/>
          <p:nvPr/>
        </p:nvSpPr>
        <p:spPr>
          <a:xfrm>
            <a:off x="2579915" y="3461548"/>
            <a:ext cx="1560037" cy="1558474"/>
          </a:xfrm>
          <a:prstGeom prst="ellipse">
            <a:avLst/>
          </a:prstGeom>
          <a:noFill/>
          <a:ln w="127000" cap="flat" cmpd="thinThick" algn="ctr">
            <a:solidFill>
              <a:srgbClr val="0070C0"/>
            </a:solidFill>
            <a:prstDash val="solid"/>
            <a:miter lim="800000"/>
          </a:ln>
          <a:effectLst/>
        </p:spPr>
        <p:txBody>
          <a:bodyPr lIns="0" tIns="0" rIns="0" bIns="0" anchor="ctr"/>
          <a:lstStyle/>
          <a:p>
            <a:pPr algn="ctr">
              <a:defRPr/>
            </a:pPr>
            <a:r>
              <a:rPr lang="en-US" altLang="zh-CN" sz="1600" b="0" kern="0" dirty="0">
                <a:latin typeface="微软雅黑" panose="020B0503020204020204" pitchFamily="34" charset="-122"/>
                <a:ea typeface="微软雅黑" panose="020B0503020204020204" pitchFamily="34" charset="-122"/>
              </a:rPr>
              <a:t>6</a:t>
            </a:r>
            <a:r>
              <a:rPr lang="zh-CN" altLang="en-US" sz="1600" b="0" kern="0" dirty="0">
                <a:latin typeface="微软雅黑" panose="020B0503020204020204" pitchFamily="34" charset="-122"/>
                <a:ea typeface="微软雅黑" panose="020B0503020204020204" pitchFamily="34" charset="-122"/>
              </a:rPr>
              <a:t>、建立合理的档案管理网络组织</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Box 55"/>
          <p:cNvSpPr txBox="1">
            <a:spLocks noChangeArrowheads="1"/>
          </p:cNvSpPr>
          <p:nvPr/>
        </p:nvSpPr>
        <p:spPr bwMode="auto">
          <a:xfrm>
            <a:off x="755576" y="139511"/>
            <a:ext cx="6355461" cy="46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400" b="0" i="0" dirty="0">
                <a:latin typeface="方正毡笔黑简体" panose="03000509000000000000" pitchFamily="65" charset="-122"/>
                <a:ea typeface="方正毡笔黑简体" panose="03000509000000000000" pitchFamily="65" charset="-122"/>
              </a:rPr>
              <a:t>二、建设工程文件管理各参见单位职责</a:t>
            </a:r>
          </a:p>
        </p:txBody>
      </p:sp>
      <p:sp>
        <p:nvSpPr>
          <p:cNvPr id="20" name="Freeform 5"/>
          <p:cNvSpPr/>
          <p:nvPr/>
        </p:nvSpPr>
        <p:spPr bwMode="auto">
          <a:xfrm rot="5400000">
            <a:off x="2478292" y="-693060"/>
            <a:ext cx="4157490" cy="7230725"/>
          </a:xfrm>
          <a:custGeom>
            <a:avLst/>
            <a:gdLst>
              <a:gd name="T0" fmla="*/ 3697717 w 2676"/>
              <a:gd name="T1" fmla="*/ 0 h 920"/>
              <a:gd name="T2" fmla="*/ 63269 w 2676"/>
              <a:gd name="T3" fmla="*/ 0 h 920"/>
              <a:gd name="T4" fmla="*/ 0 w 2676"/>
              <a:gd name="T5" fmla="*/ 124541 h 920"/>
              <a:gd name="T6" fmla="*/ 0 w 2676"/>
              <a:gd name="T7" fmla="*/ 852411 h 920"/>
              <a:gd name="T8" fmla="*/ 220738 w 2676"/>
              <a:gd name="T9" fmla="*/ 852411 h 920"/>
              <a:gd name="T10" fmla="*/ 220738 w 2676"/>
              <a:gd name="T11" fmla="*/ 359784 h 920"/>
              <a:gd name="T12" fmla="*/ 684710 w 2676"/>
              <a:gd name="T13" fmla="*/ 1273082 h 920"/>
              <a:gd name="T14" fmla="*/ 222144 w 2676"/>
              <a:gd name="T15" fmla="*/ 2183612 h 920"/>
              <a:gd name="T16" fmla="*/ 222144 w 2676"/>
              <a:gd name="T17" fmla="*/ 1690984 h 920"/>
              <a:gd name="T18" fmla="*/ 0 w 2676"/>
              <a:gd name="T19" fmla="*/ 1690984 h 920"/>
              <a:gd name="T20" fmla="*/ 0 w 2676"/>
              <a:gd name="T21" fmla="*/ 2418855 h 920"/>
              <a:gd name="T22" fmla="*/ 63269 w 2676"/>
              <a:gd name="T23" fmla="*/ 2546163 h 920"/>
              <a:gd name="T24" fmla="*/ 3697717 w 2676"/>
              <a:gd name="T25" fmla="*/ 2546163 h 920"/>
              <a:gd name="T26" fmla="*/ 3762392 w 2676"/>
              <a:gd name="T27" fmla="*/ 2418855 h 920"/>
              <a:gd name="T28" fmla="*/ 3762392 w 2676"/>
              <a:gd name="T29" fmla="*/ 124541 h 920"/>
              <a:gd name="T30" fmla="*/ 3697717 w 2676"/>
              <a:gd name="T31" fmla="*/ 0 h 9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76" h="920">
                <a:moveTo>
                  <a:pt x="2630" y="0"/>
                </a:moveTo>
                <a:cubicBezTo>
                  <a:pt x="45" y="0"/>
                  <a:pt x="45" y="0"/>
                  <a:pt x="45" y="0"/>
                </a:cubicBezTo>
                <a:cubicBezTo>
                  <a:pt x="20" y="0"/>
                  <a:pt x="0" y="20"/>
                  <a:pt x="0" y="45"/>
                </a:cubicBezTo>
                <a:cubicBezTo>
                  <a:pt x="0" y="308"/>
                  <a:pt x="0" y="308"/>
                  <a:pt x="0" y="308"/>
                </a:cubicBezTo>
                <a:cubicBezTo>
                  <a:pt x="157" y="308"/>
                  <a:pt x="157" y="308"/>
                  <a:pt x="157" y="308"/>
                </a:cubicBezTo>
                <a:cubicBezTo>
                  <a:pt x="157" y="130"/>
                  <a:pt x="157" y="130"/>
                  <a:pt x="157" y="130"/>
                </a:cubicBezTo>
                <a:cubicBezTo>
                  <a:pt x="487" y="460"/>
                  <a:pt x="487" y="460"/>
                  <a:pt x="487" y="460"/>
                </a:cubicBezTo>
                <a:cubicBezTo>
                  <a:pt x="158" y="789"/>
                  <a:pt x="158" y="789"/>
                  <a:pt x="158" y="789"/>
                </a:cubicBezTo>
                <a:cubicBezTo>
                  <a:pt x="158" y="611"/>
                  <a:pt x="158" y="611"/>
                  <a:pt x="158" y="611"/>
                </a:cubicBezTo>
                <a:cubicBezTo>
                  <a:pt x="0" y="611"/>
                  <a:pt x="0" y="611"/>
                  <a:pt x="0" y="611"/>
                </a:cubicBezTo>
                <a:cubicBezTo>
                  <a:pt x="0" y="874"/>
                  <a:pt x="0" y="874"/>
                  <a:pt x="0" y="874"/>
                </a:cubicBezTo>
                <a:cubicBezTo>
                  <a:pt x="0" y="899"/>
                  <a:pt x="20" y="920"/>
                  <a:pt x="45" y="920"/>
                </a:cubicBezTo>
                <a:cubicBezTo>
                  <a:pt x="2630" y="920"/>
                  <a:pt x="2630" y="920"/>
                  <a:pt x="2630" y="920"/>
                </a:cubicBezTo>
                <a:cubicBezTo>
                  <a:pt x="2656" y="920"/>
                  <a:pt x="2676" y="899"/>
                  <a:pt x="2676" y="874"/>
                </a:cubicBezTo>
                <a:cubicBezTo>
                  <a:pt x="2676" y="45"/>
                  <a:pt x="2676" y="45"/>
                  <a:pt x="2676" y="45"/>
                </a:cubicBezTo>
                <a:cubicBezTo>
                  <a:pt x="2676" y="20"/>
                  <a:pt x="2656" y="0"/>
                  <a:pt x="2630" y="0"/>
                </a:cubicBezTo>
                <a:close/>
              </a:path>
            </a:pathLst>
          </a:cu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2700000" scaled="1"/>
            <a:tileRect/>
          </a:gradFill>
          <a:ln>
            <a:noFill/>
          </a:ln>
        </p:spPr>
        <p:txBody>
          <a:bodyPr wrap="none" anchor="ctr"/>
          <a:lstStyle/>
          <a:p>
            <a:endParaRPr lang="zh-CN" altLang="en-US"/>
          </a:p>
        </p:txBody>
      </p:sp>
      <p:sp>
        <p:nvSpPr>
          <p:cNvPr id="24" name="WordArt 8"/>
          <p:cNvSpPr>
            <a:spLocks noChangeArrowheads="1" noChangeShapeType="1" noTextEdit="1"/>
          </p:cNvSpPr>
          <p:nvPr/>
        </p:nvSpPr>
        <p:spPr bwMode="auto">
          <a:xfrm>
            <a:off x="3563888" y="843558"/>
            <a:ext cx="1905000" cy="317500"/>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Plain">
              <a:avLst>
                <a:gd name="adj" fmla="val 50000"/>
              </a:avLst>
            </a:prstTxWarp>
          </a:bodyPr>
          <a:lstStyle/>
          <a:p>
            <a:r>
              <a:rPr lang="en-US" altLang="zh-CN" sz="3600" b="1" kern="10" dirty="0" smtClean="0">
                <a:solidFill>
                  <a:srgbClr val="0070C0"/>
                </a:solidFill>
                <a:latin typeface="Arial" panose="020B0604020202020204"/>
                <a:cs typeface="Arial" panose="020B0604020202020204"/>
              </a:rPr>
              <a:t>1</a:t>
            </a:r>
            <a:r>
              <a:rPr lang="zh-CN" altLang="en-US" sz="3600" b="1" kern="10" dirty="0" smtClean="0">
                <a:solidFill>
                  <a:srgbClr val="0070C0"/>
                </a:solidFill>
                <a:latin typeface="Arial" panose="020B0604020202020204"/>
                <a:cs typeface="Arial" panose="020B0604020202020204"/>
              </a:rPr>
              <a:t>、建设单位职责</a:t>
            </a:r>
            <a:endParaRPr lang="zh-CN" altLang="en-US" sz="3600" b="1" kern="10" dirty="0">
              <a:solidFill>
                <a:srgbClr val="0070C0"/>
              </a:solidFill>
              <a:latin typeface="Arial" panose="020B0604020202020204"/>
              <a:cs typeface="Arial" panose="020B0604020202020204"/>
            </a:endParaRPr>
          </a:p>
        </p:txBody>
      </p:sp>
      <p:sp>
        <p:nvSpPr>
          <p:cNvPr id="27" name="Rectangle 11"/>
          <p:cNvSpPr>
            <a:spLocks noChangeArrowheads="1"/>
          </p:cNvSpPr>
          <p:nvPr/>
        </p:nvSpPr>
        <p:spPr bwMode="auto">
          <a:xfrm>
            <a:off x="1403648" y="1837729"/>
            <a:ext cx="6377458" cy="2462213"/>
          </a:xfrm>
          <a:prstGeom prst="rect">
            <a:avLst/>
          </a:prstGeom>
          <a:noFill/>
          <a:ln>
            <a:noFill/>
          </a:ln>
          <a:effectLst/>
          <a:extLst>
            <a:ext uri="{909E8E84-426E-40DD-AFC4-6F175D3DCCD1}">
              <a14:hiddenFill xmlns:a14="http://schemas.microsoft.com/office/drawing/2010/main">
                <a:gradFill rotWithShape="1">
                  <a:gsLst>
                    <a:gs pos="0">
                      <a:srgbClr val="DDDDDD"/>
                    </a:gs>
                    <a:gs pos="100000">
                      <a:srgbClr val="FFFFFF"/>
                    </a:gs>
                  </a:gsLst>
                  <a:lin ang="5400000" scaled="1"/>
                </a:gradFill>
              </a14:hiddenFill>
            </a:ext>
            <a:ext uri="{91240B29-F687-4F45-9708-019B960494DF}">
              <a14:hiddenLine xmlns:a14="http://schemas.microsoft.com/office/drawing/2010/main" w="9525">
                <a:solidFill>
                  <a:srgbClr val="007EEA"/>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lgn="l" fontAlgn="base">
              <a:defRPr>
                <a:solidFill>
                  <a:schemeClr val="tx1"/>
                </a:solidFill>
                <a:latin typeface="Arial" panose="020B0604020202020204" pitchFamily="34" charset="0"/>
              </a:defRPr>
            </a:lvl1pPr>
            <a:lvl2pPr marL="742950" indent="-285750" algn="l" fontAlgn="base">
              <a:defRPr>
                <a:solidFill>
                  <a:schemeClr val="tx1"/>
                </a:solidFill>
                <a:latin typeface="Arial" panose="020B0604020202020204" pitchFamily="34" charset="0"/>
              </a:defRPr>
            </a:lvl2pPr>
            <a:lvl3pPr marL="1143000" indent="-228600" algn="l" fontAlgn="base">
              <a:defRPr>
                <a:solidFill>
                  <a:schemeClr val="tx1"/>
                </a:solidFill>
                <a:latin typeface="Arial" panose="020B0604020202020204" pitchFamily="34" charset="0"/>
              </a:defRPr>
            </a:lvl3pPr>
            <a:lvl4pPr marL="1600200" indent="-228600" algn="l" fontAlgn="base">
              <a:defRPr>
                <a:solidFill>
                  <a:schemeClr val="tx1"/>
                </a:solidFill>
                <a:latin typeface="Arial" panose="020B0604020202020204" pitchFamily="34" charset="0"/>
              </a:defRPr>
            </a:lvl4pPr>
            <a:lvl5pPr marL="2057400" indent="-228600" algn="l" fontAlgn="base">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hangingPunct="1">
              <a:spcBef>
                <a:spcPct val="50000"/>
              </a:spcBef>
              <a:buClrTx/>
              <a:buSzTx/>
            </a:pPr>
            <a:r>
              <a:rPr lang="zh-CN" altLang="en-US" sz="1400" dirty="0">
                <a:solidFill>
                  <a:srgbClr val="FFFFFF"/>
                </a:solidFill>
                <a:latin typeface="微软雅黑" panose="020B0503020204020204" pitchFamily="34" charset="-122"/>
              </a:rPr>
              <a:t>（</a:t>
            </a:r>
            <a:r>
              <a:rPr lang="en-US" altLang="zh-CN" sz="1400" dirty="0">
                <a:solidFill>
                  <a:srgbClr val="FFFFFF"/>
                </a:solidFill>
                <a:latin typeface="微软雅黑" panose="020B0503020204020204" pitchFamily="34" charset="-122"/>
              </a:rPr>
              <a:t>1</a:t>
            </a:r>
            <a:r>
              <a:rPr lang="zh-CN" altLang="en-US" sz="1400" dirty="0">
                <a:solidFill>
                  <a:srgbClr val="FFFFFF"/>
                </a:solidFill>
                <a:latin typeface="微软雅黑" panose="020B0503020204020204" pitchFamily="34" charset="-122"/>
              </a:rPr>
              <a:t>）在工程招标及与勘察、设计、监理、施工等单位签订协议、合同时，应对工程资料的套数、费用、质量、移交时间等提出明确要求；</a:t>
            </a:r>
          </a:p>
          <a:p>
            <a:pPr algn="ctr" eaLnBrk="1" hangingPunct="1">
              <a:spcBef>
                <a:spcPct val="50000"/>
              </a:spcBef>
              <a:buClrTx/>
              <a:buSzTx/>
            </a:pPr>
            <a:r>
              <a:rPr lang="zh-CN" altLang="en-US" sz="1400" dirty="0">
                <a:solidFill>
                  <a:srgbClr val="FFFFFF"/>
                </a:solidFill>
                <a:latin typeface="微软雅黑" panose="020B0503020204020204" pitchFamily="34" charset="-122"/>
              </a:rPr>
              <a:t>（</a:t>
            </a:r>
            <a:r>
              <a:rPr lang="en-US" altLang="zh-CN" sz="1400" dirty="0">
                <a:solidFill>
                  <a:srgbClr val="FFFFFF"/>
                </a:solidFill>
                <a:latin typeface="微软雅黑" panose="020B0503020204020204" pitchFamily="34" charset="-122"/>
              </a:rPr>
              <a:t>2</a:t>
            </a:r>
            <a:r>
              <a:rPr lang="zh-CN" altLang="en-US" sz="1400" dirty="0">
                <a:solidFill>
                  <a:srgbClr val="FFFFFF"/>
                </a:solidFill>
                <a:latin typeface="微软雅黑" panose="020B0503020204020204" pitchFamily="34" charset="-122"/>
              </a:rPr>
              <a:t>）收集和整理工程准备阶段、竣工验收阶段形成的资料，并应进行立卷归档；</a:t>
            </a:r>
          </a:p>
          <a:p>
            <a:pPr algn="ctr" eaLnBrk="1" hangingPunct="1">
              <a:spcBef>
                <a:spcPct val="50000"/>
              </a:spcBef>
              <a:buClrTx/>
              <a:buSzTx/>
            </a:pPr>
            <a:r>
              <a:rPr lang="zh-CN" altLang="en-US" sz="1400" dirty="0">
                <a:solidFill>
                  <a:srgbClr val="FFFFFF"/>
                </a:solidFill>
                <a:latin typeface="微软雅黑" panose="020B0503020204020204" pitchFamily="34" charset="-122"/>
              </a:rPr>
              <a:t>（</a:t>
            </a:r>
            <a:r>
              <a:rPr lang="en-US" altLang="zh-CN" sz="1400" dirty="0">
                <a:solidFill>
                  <a:srgbClr val="FFFFFF"/>
                </a:solidFill>
                <a:latin typeface="微软雅黑" panose="020B0503020204020204" pitchFamily="34" charset="-122"/>
              </a:rPr>
              <a:t>3</a:t>
            </a:r>
            <a:r>
              <a:rPr lang="zh-CN" altLang="en-US" sz="1400" dirty="0">
                <a:solidFill>
                  <a:srgbClr val="FFFFFF"/>
                </a:solidFill>
                <a:latin typeface="微软雅黑" panose="020B0503020204020204" pitchFamily="34" charset="-122"/>
              </a:rPr>
              <a:t>）负责组织、监督和检查勘察、设计、施工、监理等单位的工程资料的形成、积累和立卷归档工作；也可委托监理单位监督、检查工程资料的形成、积累和立卷归档工作；</a:t>
            </a:r>
          </a:p>
          <a:p>
            <a:pPr algn="ctr" eaLnBrk="1" hangingPunct="1">
              <a:spcBef>
                <a:spcPct val="50000"/>
              </a:spcBef>
              <a:buClrTx/>
              <a:buSzTx/>
            </a:pPr>
            <a:r>
              <a:rPr lang="zh-CN" altLang="en-US" sz="1400" dirty="0">
                <a:solidFill>
                  <a:srgbClr val="FFFFFF"/>
                </a:solidFill>
                <a:latin typeface="微软雅黑" panose="020B0503020204020204" pitchFamily="34" charset="-122"/>
              </a:rPr>
              <a:t>（</a:t>
            </a:r>
            <a:r>
              <a:rPr lang="en-US" altLang="zh-CN" sz="1400" dirty="0">
                <a:solidFill>
                  <a:srgbClr val="FFFFFF"/>
                </a:solidFill>
                <a:latin typeface="微软雅黑" panose="020B0503020204020204" pitchFamily="34" charset="-122"/>
              </a:rPr>
              <a:t>4</a:t>
            </a:r>
            <a:r>
              <a:rPr lang="zh-CN" altLang="en-US" sz="1400" dirty="0">
                <a:solidFill>
                  <a:srgbClr val="FFFFFF"/>
                </a:solidFill>
                <a:latin typeface="微软雅黑" panose="020B0503020204020204" pitchFamily="34" charset="-122"/>
              </a:rPr>
              <a:t>）收集和汇总勘察、设计、施工、监理等单位立卷归档的工程档案</a:t>
            </a:r>
          </a:p>
          <a:p>
            <a:pPr algn="ctr" eaLnBrk="1" hangingPunct="1">
              <a:spcBef>
                <a:spcPct val="50000"/>
              </a:spcBef>
              <a:buClrTx/>
              <a:buSzTx/>
            </a:pPr>
            <a:r>
              <a:rPr lang="zh-CN" altLang="en-US" sz="1400" dirty="0">
                <a:solidFill>
                  <a:srgbClr val="FFFFFF"/>
                </a:solidFill>
                <a:latin typeface="微软雅黑" panose="020B0503020204020204" pitchFamily="34" charset="-122"/>
              </a:rPr>
              <a:t>（</a:t>
            </a:r>
            <a:r>
              <a:rPr lang="en-US" altLang="zh-CN" sz="1400" dirty="0">
                <a:solidFill>
                  <a:srgbClr val="FFFFFF"/>
                </a:solidFill>
                <a:latin typeface="微软雅黑" panose="020B0503020204020204" pitchFamily="34" charset="-122"/>
              </a:rPr>
              <a:t>5</a:t>
            </a:r>
            <a:r>
              <a:rPr lang="zh-CN" altLang="en-US" sz="1400" dirty="0">
                <a:solidFill>
                  <a:srgbClr val="FFFFFF"/>
                </a:solidFill>
                <a:latin typeface="微软雅黑" panose="020B0503020204020204" pitchFamily="34" charset="-122"/>
              </a:rPr>
              <a:t>）在组织工程竣工验收前，应提请当地城建档案管理部门对工程档案进行预验收；未取得工程档案验收认可文件，不得组织工程竣工验收；</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Box 55"/>
          <p:cNvSpPr txBox="1">
            <a:spLocks noChangeArrowheads="1"/>
          </p:cNvSpPr>
          <p:nvPr/>
        </p:nvSpPr>
        <p:spPr bwMode="auto">
          <a:xfrm>
            <a:off x="755576" y="139511"/>
            <a:ext cx="6355461" cy="46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400" b="0" i="0" dirty="0">
                <a:latin typeface="方正毡笔黑简体" panose="03000509000000000000" pitchFamily="65" charset="-122"/>
                <a:ea typeface="方正毡笔黑简体" panose="03000509000000000000" pitchFamily="65" charset="-122"/>
              </a:rPr>
              <a:t>二、建设工程文件管理各参见单位职责</a:t>
            </a:r>
          </a:p>
        </p:txBody>
      </p:sp>
      <p:sp>
        <p:nvSpPr>
          <p:cNvPr id="20" name="Freeform 5"/>
          <p:cNvSpPr/>
          <p:nvPr/>
        </p:nvSpPr>
        <p:spPr bwMode="auto">
          <a:xfrm rot="5400000">
            <a:off x="2478292" y="-693060"/>
            <a:ext cx="4157490" cy="7230725"/>
          </a:xfrm>
          <a:custGeom>
            <a:avLst/>
            <a:gdLst>
              <a:gd name="T0" fmla="*/ 3697717 w 2676"/>
              <a:gd name="T1" fmla="*/ 0 h 920"/>
              <a:gd name="T2" fmla="*/ 63269 w 2676"/>
              <a:gd name="T3" fmla="*/ 0 h 920"/>
              <a:gd name="T4" fmla="*/ 0 w 2676"/>
              <a:gd name="T5" fmla="*/ 124541 h 920"/>
              <a:gd name="T6" fmla="*/ 0 w 2676"/>
              <a:gd name="T7" fmla="*/ 852411 h 920"/>
              <a:gd name="T8" fmla="*/ 220738 w 2676"/>
              <a:gd name="T9" fmla="*/ 852411 h 920"/>
              <a:gd name="T10" fmla="*/ 220738 w 2676"/>
              <a:gd name="T11" fmla="*/ 359784 h 920"/>
              <a:gd name="T12" fmla="*/ 684710 w 2676"/>
              <a:gd name="T13" fmla="*/ 1273082 h 920"/>
              <a:gd name="T14" fmla="*/ 222144 w 2676"/>
              <a:gd name="T15" fmla="*/ 2183612 h 920"/>
              <a:gd name="T16" fmla="*/ 222144 w 2676"/>
              <a:gd name="T17" fmla="*/ 1690984 h 920"/>
              <a:gd name="T18" fmla="*/ 0 w 2676"/>
              <a:gd name="T19" fmla="*/ 1690984 h 920"/>
              <a:gd name="T20" fmla="*/ 0 w 2676"/>
              <a:gd name="T21" fmla="*/ 2418855 h 920"/>
              <a:gd name="T22" fmla="*/ 63269 w 2676"/>
              <a:gd name="T23" fmla="*/ 2546163 h 920"/>
              <a:gd name="T24" fmla="*/ 3697717 w 2676"/>
              <a:gd name="T25" fmla="*/ 2546163 h 920"/>
              <a:gd name="T26" fmla="*/ 3762392 w 2676"/>
              <a:gd name="T27" fmla="*/ 2418855 h 920"/>
              <a:gd name="T28" fmla="*/ 3762392 w 2676"/>
              <a:gd name="T29" fmla="*/ 124541 h 920"/>
              <a:gd name="T30" fmla="*/ 3697717 w 2676"/>
              <a:gd name="T31" fmla="*/ 0 h 9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76" h="920">
                <a:moveTo>
                  <a:pt x="2630" y="0"/>
                </a:moveTo>
                <a:cubicBezTo>
                  <a:pt x="45" y="0"/>
                  <a:pt x="45" y="0"/>
                  <a:pt x="45" y="0"/>
                </a:cubicBezTo>
                <a:cubicBezTo>
                  <a:pt x="20" y="0"/>
                  <a:pt x="0" y="20"/>
                  <a:pt x="0" y="45"/>
                </a:cubicBezTo>
                <a:cubicBezTo>
                  <a:pt x="0" y="308"/>
                  <a:pt x="0" y="308"/>
                  <a:pt x="0" y="308"/>
                </a:cubicBezTo>
                <a:cubicBezTo>
                  <a:pt x="157" y="308"/>
                  <a:pt x="157" y="308"/>
                  <a:pt x="157" y="308"/>
                </a:cubicBezTo>
                <a:cubicBezTo>
                  <a:pt x="157" y="130"/>
                  <a:pt x="157" y="130"/>
                  <a:pt x="157" y="130"/>
                </a:cubicBezTo>
                <a:cubicBezTo>
                  <a:pt x="487" y="460"/>
                  <a:pt x="487" y="460"/>
                  <a:pt x="487" y="460"/>
                </a:cubicBezTo>
                <a:cubicBezTo>
                  <a:pt x="158" y="789"/>
                  <a:pt x="158" y="789"/>
                  <a:pt x="158" y="789"/>
                </a:cubicBezTo>
                <a:cubicBezTo>
                  <a:pt x="158" y="611"/>
                  <a:pt x="158" y="611"/>
                  <a:pt x="158" y="611"/>
                </a:cubicBezTo>
                <a:cubicBezTo>
                  <a:pt x="0" y="611"/>
                  <a:pt x="0" y="611"/>
                  <a:pt x="0" y="611"/>
                </a:cubicBezTo>
                <a:cubicBezTo>
                  <a:pt x="0" y="874"/>
                  <a:pt x="0" y="874"/>
                  <a:pt x="0" y="874"/>
                </a:cubicBezTo>
                <a:cubicBezTo>
                  <a:pt x="0" y="899"/>
                  <a:pt x="20" y="920"/>
                  <a:pt x="45" y="920"/>
                </a:cubicBezTo>
                <a:cubicBezTo>
                  <a:pt x="2630" y="920"/>
                  <a:pt x="2630" y="920"/>
                  <a:pt x="2630" y="920"/>
                </a:cubicBezTo>
                <a:cubicBezTo>
                  <a:pt x="2656" y="920"/>
                  <a:pt x="2676" y="899"/>
                  <a:pt x="2676" y="874"/>
                </a:cubicBezTo>
                <a:cubicBezTo>
                  <a:pt x="2676" y="45"/>
                  <a:pt x="2676" y="45"/>
                  <a:pt x="2676" y="45"/>
                </a:cubicBezTo>
                <a:cubicBezTo>
                  <a:pt x="2676" y="20"/>
                  <a:pt x="2656" y="0"/>
                  <a:pt x="2630" y="0"/>
                </a:cubicBezTo>
                <a:close/>
              </a:path>
            </a:pathLst>
          </a:cu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2700000" scaled="1"/>
            <a:tileRect/>
          </a:gradFill>
          <a:ln>
            <a:noFill/>
          </a:ln>
        </p:spPr>
        <p:txBody>
          <a:bodyPr wrap="none" anchor="ctr"/>
          <a:lstStyle/>
          <a:p>
            <a:endParaRPr lang="zh-CN" altLang="en-US"/>
          </a:p>
        </p:txBody>
      </p:sp>
      <p:sp>
        <p:nvSpPr>
          <p:cNvPr id="24" name="WordArt 8"/>
          <p:cNvSpPr>
            <a:spLocks noChangeArrowheads="1" noChangeShapeType="1" noTextEdit="1"/>
          </p:cNvSpPr>
          <p:nvPr/>
        </p:nvSpPr>
        <p:spPr bwMode="auto">
          <a:xfrm>
            <a:off x="3563888" y="843558"/>
            <a:ext cx="1905000" cy="317500"/>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Plain">
              <a:avLst>
                <a:gd name="adj" fmla="val 50000"/>
              </a:avLst>
            </a:prstTxWarp>
          </a:bodyPr>
          <a:lstStyle/>
          <a:p>
            <a:r>
              <a:rPr lang="en-US" altLang="zh-CN" sz="3600" b="1" kern="10" dirty="0" smtClean="0">
                <a:solidFill>
                  <a:srgbClr val="0070C0"/>
                </a:solidFill>
                <a:latin typeface="Arial" panose="020B0604020202020204"/>
                <a:cs typeface="Arial" panose="020B0604020202020204"/>
              </a:rPr>
              <a:t>1</a:t>
            </a:r>
            <a:r>
              <a:rPr lang="zh-CN" altLang="en-US" sz="3600" b="1" kern="10" dirty="0" smtClean="0">
                <a:solidFill>
                  <a:srgbClr val="0070C0"/>
                </a:solidFill>
                <a:latin typeface="Arial" panose="020B0604020202020204"/>
                <a:cs typeface="Arial" panose="020B0604020202020204"/>
              </a:rPr>
              <a:t>、建设单位职责</a:t>
            </a:r>
            <a:endParaRPr lang="zh-CN" altLang="en-US" sz="3600" b="1" kern="10" dirty="0">
              <a:solidFill>
                <a:srgbClr val="0070C0"/>
              </a:solidFill>
              <a:latin typeface="Arial" panose="020B0604020202020204"/>
              <a:cs typeface="Arial" panose="020B0604020202020204"/>
            </a:endParaRPr>
          </a:p>
        </p:txBody>
      </p:sp>
      <p:sp>
        <p:nvSpPr>
          <p:cNvPr id="27" name="Rectangle 11"/>
          <p:cNvSpPr>
            <a:spLocks noChangeArrowheads="1"/>
          </p:cNvSpPr>
          <p:nvPr/>
        </p:nvSpPr>
        <p:spPr bwMode="auto">
          <a:xfrm>
            <a:off x="1403648" y="2160894"/>
            <a:ext cx="6377458" cy="1815882"/>
          </a:xfrm>
          <a:prstGeom prst="rect">
            <a:avLst/>
          </a:prstGeom>
          <a:noFill/>
          <a:ln>
            <a:noFill/>
          </a:ln>
          <a:effectLst/>
          <a:extLst>
            <a:ext uri="{909E8E84-426E-40DD-AFC4-6F175D3DCCD1}">
              <a14:hiddenFill xmlns:a14="http://schemas.microsoft.com/office/drawing/2010/main">
                <a:gradFill rotWithShape="1">
                  <a:gsLst>
                    <a:gs pos="0">
                      <a:srgbClr val="DDDDDD"/>
                    </a:gs>
                    <a:gs pos="100000">
                      <a:srgbClr val="FFFFFF"/>
                    </a:gs>
                  </a:gsLst>
                  <a:lin ang="5400000" scaled="1"/>
                </a:gradFill>
              </a14:hiddenFill>
            </a:ext>
            <a:ext uri="{91240B29-F687-4F45-9708-019B960494DF}">
              <a14:hiddenLine xmlns:a14="http://schemas.microsoft.com/office/drawing/2010/main" w="9525">
                <a:solidFill>
                  <a:srgbClr val="007EEA"/>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lgn="l" fontAlgn="base">
              <a:defRPr>
                <a:solidFill>
                  <a:schemeClr val="tx1"/>
                </a:solidFill>
                <a:latin typeface="Arial" panose="020B0604020202020204" pitchFamily="34" charset="0"/>
              </a:defRPr>
            </a:lvl1pPr>
            <a:lvl2pPr marL="742950" indent="-285750" algn="l" fontAlgn="base">
              <a:defRPr>
                <a:solidFill>
                  <a:schemeClr val="tx1"/>
                </a:solidFill>
                <a:latin typeface="Arial" panose="020B0604020202020204" pitchFamily="34" charset="0"/>
              </a:defRPr>
            </a:lvl2pPr>
            <a:lvl3pPr marL="1143000" indent="-228600" algn="l" fontAlgn="base">
              <a:defRPr>
                <a:solidFill>
                  <a:schemeClr val="tx1"/>
                </a:solidFill>
                <a:latin typeface="Arial" panose="020B0604020202020204" pitchFamily="34" charset="0"/>
              </a:defRPr>
            </a:lvl3pPr>
            <a:lvl4pPr marL="1600200" indent="-228600" algn="l" fontAlgn="base">
              <a:defRPr>
                <a:solidFill>
                  <a:schemeClr val="tx1"/>
                </a:solidFill>
                <a:latin typeface="Arial" panose="020B0604020202020204" pitchFamily="34" charset="0"/>
              </a:defRPr>
            </a:lvl4pPr>
            <a:lvl5pPr marL="2057400" indent="-228600" algn="l" fontAlgn="base">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spcBef>
                <a:spcPct val="50000"/>
              </a:spcBef>
            </a:pPr>
            <a:r>
              <a:rPr lang="zh-CN" altLang="en-US" sz="1400" dirty="0">
                <a:solidFill>
                  <a:srgbClr val="FFFFFF"/>
                </a:solidFill>
                <a:latin typeface="微软雅黑" panose="020B0503020204020204" pitchFamily="34" charset="-122"/>
              </a:rPr>
              <a:t>（</a:t>
            </a:r>
            <a:r>
              <a:rPr lang="en-US" altLang="zh-CN" sz="1400" dirty="0">
                <a:solidFill>
                  <a:srgbClr val="FFFFFF"/>
                </a:solidFill>
                <a:latin typeface="微软雅黑" panose="020B0503020204020204" pitchFamily="34" charset="-122"/>
              </a:rPr>
              <a:t>6</a:t>
            </a:r>
            <a:r>
              <a:rPr lang="zh-CN" altLang="en-US" sz="1400" dirty="0">
                <a:solidFill>
                  <a:srgbClr val="FFFFFF"/>
                </a:solidFill>
                <a:latin typeface="微软雅黑" panose="020B0503020204020204" pitchFamily="34" charset="-122"/>
              </a:rPr>
              <a:t>）对列入当地城建档案管理部门接收范围的工程，工程竣工验收</a:t>
            </a:r>
            <a:r>
              <a:rPr lang="en-US" altLang="zh-CN" sz="1400" dirty="0">
                <a:solidFill>
                  <a:srgbClr val="FFFFFF"/>
                </a:solidFill>
                <a:latin typeface="微软雅黑" panose="020B0503020204020204" pitchFamily="34" charset="-122"/>
              </a:rPr>
              <a:t>3</a:t>
            </a:r>
            <a:r>
              <a:rPr lang="zh-CN" altLang="en-US" sz="1400" dirty="0">
                <a:solidFill>
                  <a:srgbClr val="FFFFFF"/>
                </a:solidFill>
                <a:latin typeface="微软雅黑" panose="020B0503020204020204" pitchFamily="34" charset="-122"/>
              </a:rPr>
              <a:t>个月内，向当地城建档案管理部门移交一套符合规定的工程资料；</a:t>
            </a:r>
          </a:p>
          <a:p>
            <a:pPr algn="ctr">
              <a:spcBef>
                <a:spcPct val="50000"/>
              </a:spcBef>
            </a:pPr>
            <a:r>
              <a:rPr lang="zh-CN" altLang="en-US" sz="1400" dirty="0">
                <a:solidFill>
                  <a:srgbClr val="FFFFFF"/>
                </a:solidFill>
                <a:latin typeface="微软雅黑" panose="020B0503020204020204" pitchFamily="34" charset="-122"/>
              </a:rPr>
              <a:t>（</a:t>
            </a:r>
            <a:r>
              <a:rPr lang="en-US" altLang="zh-CN" sz="1400" dirty="0">
                <a:solidFill>
                  <a:srgbClr val="FFFFFF"/>
                </a:solidFill>
                <a:latin typeface="微软雅黑" panose="020B0503020204020204" pitchFamily="34" charset="-122"/>
              </a:rPr>
              <a:t>7</a:t>
            </a:r>
            <a:r>
              <a:rPr lang="zh-CN" altLang="en-US" sz="1400" dirty="0">
                <a:solidFill>
                  <a:srgbClr val="FFFFFF"/>
                </a:solidFill>
                <a:latin typeface="微软雅黑" panose="020B0503020204020204" pitchFamily="34" charset="-122"/>
              </a:rPr>
              <a:t>）必须向参与工程建设的勘察、设计、施工、监理等单位提供与建设工程有关的原始资料，原始资料必须真实、准确、齐全；</a:t>
            </a:r>
          </a:p>
          <a:p>
            <a:pPr algn="ctr">
              <a:spcBef>
                <a:spcPct val="50000"/>
              </a:spcBef>
            </a:pPr>
            <a:r>
              <a:rPr lang="zh-CN" altLang="en-US" sz="1400" dirty="0">
                <a:solidFill>
                  <a:srgbClr val="FFFFFF"/>
                </a:solidFill>
                <a:latin typeface="微软雅黑" panose="020B0503020204020204" pitchFamily="34" charset="-122"/>
              </a:rPr>
              <a:t>（</a:t>
            </a:r>
            <a:r>
              <a:rPr lang="en-US" altLang="zh-CN" sz="1400" dirty="0">
                <a:solidFill>
                  <a:srgbClr val="FFFFFF"/>
                </a:solidFill>
                <a:latin typeface="微软雅黑" panose="020B0503020204020204" pitchFamily="34" charset="-122"/>
              </a:rPr>
              <a:t>8</a:t>
            </a:r>
            <a:r>
              <a:rPr lang="zh-CN" altLang="en-US" sz="1400" dirty="0">
                <a:solidFill>
                  <a:srgbClr val="FFFFFF"/>
                </a:solidFill>
                <a:latin typeface="微软雅黑" panose="020B0503020204020204" pitchFamily="34" charset="-122"/>
              </a:rPr>
              <a:t>）可委托承包单位、监理单位组织工程档案的编制工作；负责组织竣工图的绘制工作，也可委托承包单位、监理单位、设计单位完成，收费标准按照所在地相关文件执行。</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Box 55"/>
          <p:cNvSpPr txBox="1">
            <a:spLocks noChangeArrowheads="1"/>
          </p:cNvSpPr>
          <p:nvPr/>
        </p:nvSpPr>
        <p:spPr bwMode="auto">
          <a:xfrm>
            <a:off x="755576" y="139511"/>
            <a:ext cx="6355461" cy="46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400" b="0" i="0" dirty="0">
                <a:latin typeface="方正毡笔黑简体" panose="03000509000000000000" pitchFamily="65" charset="-122"/>
                <a:ea typeface="方正毡笔黑简体" panose="03000509000000000000" pitchFamily="65" charset="-122"/>
              </a:rPr>
              <a:t>二、建设工程文件管理各参见单位职责</a:t>
            </a:r>
          </a:p>
        </p:txBody>
      </p:sp>
      <p:sp>
        <p:nvSpPr>
          <p:cNvPr id="20" name="Freeform 5"/>
          <p:cNvSpPr/>
          <p:nvPr/>
        </p:nvSpPr>
        <p:spPr bwMode="auto">
          <a:xfrm rot="5400000">
            <a:off x="2478292" y="-693060"/>
            <a:ext cx="4157490" cy="7230725"/>
          </a:xfrm>
          <a:custGeom>
            <a:avLst/>
            <a:gdLst>
              <a:gd name="T0" fmla="*/ 3697717 w 2676"/>
              <a:gd name="T1" fmla="*/ 0 h 920"/>
              <a:gd name="T2" fmla="*/ 63269 w 2676"/>
              <a:gd name="T3" fmla="*/ 0 h 920"/>
              <a:gd name="T4" fmla="*/ 0 w 2676"/>
              <a:gd name="T5" fmla="*/ 124541 h 920"/>
              <a:gd name="T6" fmla="*/ 0 w 2676"/>
              <a:gd name="T7" fmla="*/ 852411 h 920"/>
              <a:gd name="T8" fmla="*/ 220738 w 2676"/>
              <a:gd name="T9" fmla="*/ 852411 h 920"/>
              <a:gd name="T10" fmla="*/ 220738 w 2676"/>
              <a:gd name="T11" fmla="*/ 359784 h 920"/>
              <a:gd name="T12" fmla="*/ 684710 w 2676"/>
              <a:gd name="T13" fmla="*/ 1273082 h 920"/>
              <a:gd name="T14" fmla="*/ 222144 w 2676"/>
              <a:gd name="T15" fmla="*/ 2183612 h 920"/>
              <a:gd name="T16" fmla="*/ 222144 w 2676"/>
              <a:gd name="T17" fmla="*/ 1690984 h 920"/>
              <a:gd name="T18" fmla="*/ 0 w 2676"/>
              <a:gd name="T19" fmla="*/ 1690984 h 920"/>
              <a:gd name="T20" fmla="*/ 0 w 2676"/>
              <a:gd name="T21" fmla="*/ 2418855 h 920"/>
              <a:gd name="T22" fmla="*/ 63269 w 2676"/>
              <a:gd name="T23" fmla="*/ 2546163 h 920"/>
              <a:gd name="T24" fmla="*/ 3697717 w 2676"/>
              <a:gd name="T25" fmla="*/ 2546163 h 920"/>
              <a:gd name="T26" fmla="*/ 3762392 w 2676"/>
              <a:gd name="T27" fmla="*/ 2418855 h 920"/>
              <a:gd name="T28" fmla="*/ 3762392 w 2676"/>
              <a:gd name="T29" fmla="*/ 124541 h 920"/>
              <a:gd name="T30" fmla="*/ 3697717 w 2676"/>
              <a:gd name="T31" fmla="*/ 0 h 9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76" h="920">
                <a:moveTo>
                  <a:pt x="2630" y="0"/>
                </a:moveTo>
                <a:cubicBezTo>
                  <a:pt x="45" y="0"/>
                  <a:pt x="45" y="0"/>
                  <a:pt x="45" y="0"/>
                </a:cubicBezTo>
                <a:cubicBezTo>
                  <a:pt x="20" y="0"/>
                  <a:pt x="0" y="20"/>
                  <a:pt x="0" y="45"/>
                </a:cubicBezTo>
                <a:cubicBezTo>
                  <a:pt x="0" y="308"/>
                  <a:pt x="0" y="308"/>
                  <a:pt x="0" y="308"/>
                </a:cubicBezTo>
                <a:cubicBezTo>
                  <a:pt x="157" y="308"/>
                  <a:pt x="157" y="308"/>
                  <a:pt x="157" y="308"/>
                </a:cubicBezTo>
                <a:cubicBezTo>
                  <a:pt x="157" y="130"/>
                  <a:pt x="157" y="130"/>
                  <a:pt x="157" y="130"/>
                </a:cubicBezTo>
                <a:cubicBezTo>
                  <a:pt x="487" y="460"/>
                  <a:pt x="487" y="460"/>
                  <a:pt x="487" y="460"/>
                </a:cubicBezTo>
                <a:cubicBezTo>
                  <a:pt x="158" y="789"/>
                  <a:pt x="158" y="789"/>
                  <a:pt x="158" y="789"/>
                </a:cubicBezTo>
                <a:cubicBezTo>
                  <a:pt x="158" y="611"/>
                  <a:pt x="158" y="611"/>
                  <a:pt x="158" y="611"/>
                </a:cubicBezTo>
                <a:cubicBezTo>
                  <a:pt x="0" y="611"/>
                  <a:pt x="0" y="611"/>
                  <a:pt x="0" y="611"/>
                </a:cubicBezTo>
                <a:cubicBezTo>
                  <a:pt x="0" y="874"/>
                  <a:pt x="0" y="874"/>
                  <a:pt x="0" y="874"/>
                </a:cubicBezTo>
                <a:cubicBezTo>
                  <a:pt x="0" y="899"/>
                  <a:pt x="20" y="920"/>
                  <a:pt x="45" y="920"/>
                </a:cubicBezTo>
                <a:cubicBezTo>
                  <a:pt x="2630" y="920"/>
                  <a:pt x="2630" y="920"/>
                  <a:pt x="2630" y="920"/>
                </a:cubicBezTo>
                <a:cubicBezTo>
                  <a:pt x="2656" y="920"/>
                  <a:pt x="2676" y="899"/>
                  <a:pt x="2676" y="874"/>
                </a:cubicBezTo>
                <a:cubicBezTo>
                  <a:pt x="2676" y="45"/>
                  <a:pt x="2676" y="45"/>
                  <a:pt x="2676" y="45"/>
                </a:cubicBezTo>
                <a:cubicBezTo>
                  <a:pt x="2676" y="20"/>
                  <a:pt x="2656" y="0"/>
                  <a:pt x="2630" y="0"/>
                </a:cubicBezTo>
                <a:close/>
              </a:path>
            </a:pathLst>
          </a:cu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2700000" scaled="1"/>
            <a:tileRect/>
          </a:gradFill>
          <a:ln>
            <a:noFill/>
          </a:ln>
        </p:spPr>
        <p:txBody>
          <a:bodyPr wrap="none" anchor="ctr"/>
          <a:lstStyle/>
          <a:p>
            <a:endParaRPr lang="zh-CN" altLang="en-US"/>
          </a:p>
        </p:txBody>
      </p:sp>
      <p:sp>
        <p:nvSpPr>
          <p:cNvPr id="24" name="WordArt 8"/>
          <p:cNvSpPr>
            <a:spLocks noChangeArrowheads="1" noChangeShapeType="1" noTextEdit="1"/>
          </p:cNvSpPr>
          <p:nvPr/>
        </p:nvSpPr>
        <p:spPr bwMode="auto">
          <a:xfrm>
            <a:off x="3563888" y="843558"/>
            <a:ext cx="1905000" cy="317500"/>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Plain">
              <a:avLst>
                <a:gd name="adj" fmla="val 50000"/>
              </a:avLst>
            </a:prstTxWarp>
          </a:bodyPr>
          <a:lstStyle/>
          <a:p>
            <a:r>
              <a:rPr lang="en-US" altLang="zh-CN" sz="3600" kern="10" dirty="0">
                <a:solidFill>
                  <a:srgbClr val="0070C0"/>
                </a:solidFill>
                <a:latin typeface="Arial" panose="020B0604020202020204"/>
                <a:cs typeface="Arial" panose="020B0604020202020204"/>
              </a:rPr>
              <a:t>2</a:t>
            </a:r>
            <a:r>
              <a:rPr lang="zh-CN" altLang="en-US" sz="3600" b="1" kern="10" dirty="0" smtClean="0">
                <a:solidFill>
                  <a:srgbClr val="0070C0"/>
                </a:solidFill>
                <a:latin typeface="Arial" panose="020B0604020202020204"/>
                <a:cs typeface="Arial" panose="020B0604020202020204"/>
              </a:rPr>
              <a:t>、施工单位职责</a:t>
            </a:r>
            <a:endParaRPr lang="zh-CN" altLang="en-US" sz="3600" b="1" kern="10" dirty="0">
              <a:solidFill>
                <a:srgbClr val="0070C0"/>
              </a:solidFill>
              <a:latin typeface="Arial" panose="020B0604020202020204"/>
              <a:cs typeface="Arial" panose="020B0604020202020204"/>
            </a:endParaRPr>
          </a:p>
        </p:txBody>
      </p:sp>
      <p:sp>
        <p:nvSpPr>
          <p:cNvPr id="27" name="Rectangle 11"/>
          <p:cNvSpPr>
            <a:spLocks noChangeArrowheads="1"/>
          </p:cNvSpPr>
          <p:nvPr/>
        </p:nvSpPr>
        <p:spPr bwMode="auto">
          <a:xfrm>
            <a:off x="1115616" y="1945451"/>
            <a:ext cx="6912768" cy="2246769"/>
          </a:xfrm>
          <a:prstGeom prst="rect">
            <a:avLst/>
          </a:prstGeom>
          <a:noFill/>
          <a:ln>
            <a:noFill/>
          </a:ln>
          <a:effectLst/>
          <a:extLst>
            <a:ext uri="{909E8E84-426E-40DD-AFC4-6F175D3DCCD1}">
              <a14:hiddenFill xmlns:a14="http://schemas.microsoft.com/office/drawing/2010/main">
                <a:gradFill rotWithShape="1">
                  <a:gsLst>
                    <a:gs pos="0">
                      <a:srgbClr val="DDDDDD"/>
                    </a:gs>
                    <a:gs pos="100000">
                      <a:srgbClr val="FFFFFF"/>
                    </a:gs>
                  </a:gsLst>
                  <a:lin ang="5400000" scaled="1"/>
                </a:gradFill>
              </a14:hiddenFill>
            </a:ext>
            <a:ext uri="{91240B29-F687-4F45-9708-019B960494DF}">
              <a14:hiddenLine xmlns:a14="http://schemas.microsoft.com/office/drawing/2010/main" w="9525">
                <a:solidFill>
                  <a:srgbClr val="007EEA"/>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lgn="l" fontAlgn="base">
              <a:defRPr>
                <a:solidFill>
                  <a:schemeClr val="tx1"/>
                </a:solidFill>
                <a:latin typeface="Arial" panose="020B0604020202020204" pitchFamily="34" charset="0"/>
              </a:defRPr>
            </a:lvl1pPr>
            <a:lvl2pPr marL="742950" indent="-285750" algn="l" fontAlgn="base">
              <a:defRPr>
                <a:solidFill>
                  <a:schemeClr val="tx1"/>
                </a:solidFill>
                <a:latin typeface="Arial" panose="020B0604020202020204" pitchFamily="34" charset="0"/>
              </a:defRPr>
            </a:lvl2pPr>
            <a:lvl3pPr marL="1143000" indent="-228600" algn="l" fontAlgn="base">
              <a:defRPr>
                <a:solidFill>
                  <a:schemeClr val="tx1"/>
                </a:solidFill>
                <a:latin typeface="Arial" panose="020B0604020202020204" pitchFamily="34" charset="0"/>
              </a:defRPr>
            </a:lvl3pPr>
            <a:lvl4pPr marL="1600200" indent="-228600" algn="l" fontAlgn="base">
              <a:defRPr>
                <a:solidFill>
                  <a:schemeClr val="tx1"/>
                </a:solidFill>
                <a:latin typeface="Arial" panose="020B0604020202020204" pitchFamily="34" charset="0"/>
              </a:defRPr>
            </a:lvl4pPr>
            <a:lvl5pPr marL="2057400" indent="-228600" algn="l" fontAlgn="base">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spcBef>
                <a:spcPct val="50000"/>
              </a:spcBef>
            </a:pPr>
            <a:r>
              <a:rPr lang="zh-CN" altLang="en-US" sz="1400" dirty="0">
                <a:solidFill>
                  <a:srgbClr val="FFFFFF"/>
                </a:solidFill>
                <a:latin typeface="微软雅黑" panose="020B0503020204020204" pitchFamily="34" charset="-122"/>
              </a:rPr>
              <a:t>（</a:t>
            </a:r>
            <a:r>
              <a:rPr lang="en-US" altLang="zh-CN" sz="1400" dirty="0">
                <a:solidFill>
                  <a:srgbClr val="FFFFFF"/>
                </a:solidFill>
                <a:latin typeface="微软雅黑" panose="020B0503020204020204" pitchFamily="34" charset="-122"/>
              </a:rPr>
              <a:t>1</a:t>
            </a:r>
            <a:r>
              <a:rPr lang="zh-CN" altLang="en-US" sz="1400" dirty="0">
                <a:solidFill>
                  <a:srgbClr val="FFFFFF"/>
                </a:solidFill>
                <a:latin typeface="微软雅黑" panose="020B0503020204020204" pitchFamily="34" charset="-122"/>
              </a:rPr>
              <a:t>）实行技术负责人负责制，逐级建立、健全施工资料管理岗位责任制，配备专职档案管理员，负责施工资料的管理工作。</a:t>
            </a:r>
          </a:p>
          <a:p>
            <a:pPr algn="ctr">
              <a:spcBef>
                <a:spcPct val="50000"/>
              </a:spcBef>
            </a:pPr>
            <a:r>
              <a:rPr lang="zh-CN" altLang="en-US" sz="1400" dirty="0">
                <a:solidFill>
                  <a:srgbClr val="FFFFFF"/>
                </a:solidFill>
                <a:latin typeface="微软雅黑" panose="020B0503020204020204" pitchFamily="34" charset="-122"/>
              </a:rPr>
              <a:t>（</a:t>
            </a:r>
            <a:r>
              <a:rPr lang="en-US" altLang="zh-CN" sz="1400" dirty="0">
                <a:solidFill>
                  <a:srgbClr val="FFFFFF"/>
                </a:solidFill>
                <a:latin typeface="微软雅黑" panose="020B0503020204020204" pitchFamily="34" charset="-122"/>
              </a:rPr>
              <a:t>2</a:t>
            </a:r>
            <a:r>
              <a:rPr lang="zh-CN" altLang="en-US" sz="1400" dirty="0">
                <a:solidFill>
                  <a:srgbClr val="FFFFFF"/>
                </a:solidFill>
                <a:latin typeface="微软雅黑" panose="020B0503020204020204" pitchFamily="34" charset="-122"/>
              </a:rPr>
              <a:t>）建设工程实行总承包的，总承包单位负责收集、汇总各分包单位形成的工程档案，各分包单位应将本单位形成的工程资料整理、立卷后及时移交总承包单位。</a:t>
            </a:r>
          </a:p>
          <a:p>
            <a:pPr algn="ctr">
              <a:spcBef>
                <a:spcPct val="50000"/>
              </a:spcBef>
            </a:pPr>
            <a:r>
              <a:rPr lang="zh-CN" altLang="en-US" sz="1400" dirty="0">
                <a:solidFill>
                  <a:srgbClr val="FFFFFF"/>
                </a:solidFill>
                <a:latin typeface="微软雅黑" panose="020B0503020204020204" pitchFamily="34" charset="-122"/>
              </a:rPr>
              <a:t>（</a:t>
            </a:r>
            <a:r>
              <a:rPr lang="en-US" altLang="zh-CN" sz="1400" dirty="0">
                <a:solidFill>
                  <a:srgbClr val="FFFFFF"/>
                </a:solidFill>
                <a:latin typeface="微软雅黑" panose="020B0503020204020204" pitchFamily="34" charset="-122"/>
              </a:rPr>
              <a:t>3</a:t>
            </a:r>
            <a:r>
              <a:rPr lang="zh-CN" altLang="en-US" sz="1400" dirty="0">
                <a:solidFill>
                  <a:srgbClr val="FFFFFF"/>
                </a:solidFill>
                <a:latin typeface="微软雅黑" panose="020B0503020204020204" pitchFamily="34" charset="-122"/>
              </a:rPr>
              <a:t>）可以按照施工合同的约定，接受建设单位的委托进行工程档案的组织、编制工作；</a:t>
            </a:r>
          </a:p>
          <a:p>
            <a:pPr algn="ctr">
              <a:spcBef>
                <a:spcPct val="50000"/>
              </a:spcBef>
            </a:pPr>
            <a:r>
              <a:rPr lang="zh-CN" altLang="en-US" sz="1400" dirty="0">
                <a:solidFill>
                  <a:srgbClr val="FFFFFF"/>
                </a:solidFill>
                <a:latin typeface="微软雅黑" panose="020B0503020204020204" pitchFamily="34" charset="-122"/>
              </a:rPr>
              <a:t>（</a:t>
            </a:r>
            <a:r>
              <a:rPr lang="en-US" altLang="zh-CN" sz="1400" dirty="0">
                <a:solidFill>
                  <a:srgbClr val="FFFFFF"/>
                </a:solidFill>
                <a:latin typeface="微软雅黑" panose="020B0503020204020204" pitchFamily="34" charset="-122"/>
              </a:rPr>
              <a:t>4</a:t>
            </a:r>
            <a:r>
              <a:rPr lang="zh-CN" altLang="en-US" sz="1400" dirty="0">
                <a:solidFill>
                  <a:srgbClr val="FFFFFF"/>
                </a:solidFill>
                <a:latin typeface="微软雅黑" panose="020B0503020204020204" pitchFamily="34" charset="-122"/>
              </a:rPr>
              <a:t>）按要求在竣工前将施工资料整理汇总完毕，再移交建设单位进行工程竣工验收；</a:t>
            </a:r>
          </a:p>
          <a:p>
            <a:pPr algn="ctr">
              <a:spcBef>
                <a:spcPct val="50000"/>
              </a:spcBef>
            </a:pPr>
            <a:r>
              <a:rPr lang="zh-CN" altLang="en-US" sz="1400" dirty="0">
                <a:solidFill>
                  <a:srgbClr val="FFFFFF"/>
                </a:solidFill>
                <a:latin typeface="微软雅黑" panose="020B0503020204020204" pitchFamily="34" charset="-122"/>
              </a:rPr>
              <a:t>（</a:t>
            </a:r>
            <a:r>
              <a:rPr lang="en-US" altLang="zh-CN" sz="1400" dirty="0">
                <a:solidFill>
                  <a:srgbClr val="FFFFFF"/>
                </a:solidFill>
                <a:latin typeface="微软雅黑" panose="020B0503020204020204" pitchFamily="34" charset="-122"/>
              </a:rPr>
              <a:t>5</a:t>
            </a:r>
            <a:r>
              <a:rPr lang="zh-CN" altLang="en-US" sz="1400" dirty="0">
                <a:solidFill>
                  <a:srgbClr val="FFFFFF"/>
                </a:solidFill>
                <a:latin typeface="微软雅黑" panose="020B0503020204020204" pitchFamily="34" charset="-122"/>
              </a:rPr>
              <a:t>）负责编制的施工资料的套数不得</a:t>
            </a:r>
            <a:r>
              <a:rPr lang="zh-CN" altLang="en-US" sz="1400" dirty="0" smtClean="0">
                <a:solidFill>
                  <a:srgbClr val="FFFFFF"/>
                </a:solidFill>
                <a:latin typeface="微软雅黑" panose="020B0503020204020204" pitchFamily="34" charset="-122"/>
              </a:rPr>
              <a:t>少于合同约定套数，</a:t>
            </a:r>
            <a:r>
              <a:rPr lang="zh-CN" altLang="en-US" sz="1400" dirty="0">
                <a:solidFill>
                  <a:srgbClr val="FFFFFF"/>
                </a:solidFill>
                <a:latin typeface="微软雅黑" panose="020B0503020204020204" pitchFamily="34" charset="-122"/>
              </a:rPr>
              <a:t>但应有完整施工资料移交建设单位及自行保存，保存期可根据</a:t>
            </a:r>
            <a:r>
              <a:rPr lang="en-US" altLang="zh-CN" sz="1400" dirty="0">
                <a:solidFill>
                  <a:srgbClr val="FFFFFF"/>
                </a:solidFill>
                <a:latin typeface="微软雅黑" panose="020B0503020204020204" pitchFamily="34" charset="-122"/>
              </a:rPr>
              <a:t>《</a:t>
            </a:r>
            <a:r>
              <a:rPr lang="zh-CN" altLang="en-US" sz="1400" dirty="0">
                <a:solidFill>
                  <a:srgbClr val="FFFFFF"/>
                </a:solidFill>
                <a:latin typeface="微软雅黑" panose="020B0503020204020204" pitchFamily="34" charset="-122"/>
              </a:rPr>
              <a:t>归档整理规范</a:t>
            </a:r>
            <a:r>
              <a:rPr lang="en-US" altLang="zh-CN" sz="1400" dirty="0">
                <a:solidFill>
                  <a:srgbClr val="FFFFFF"/>
                </a:solidFill>
                <a:latin typeface="微软雅黑" panose="020B0503020204020204" pitchFamily="34" charset="-122"/>
              </a:rPr>
              <a:t>》</a:t>
            </a:r>
            <a:r>
              <a:rPr lang="zh-CN" altLang="en-US" sz="1400" dirty="0">
                <a:solidFill>
                  <a:srgbClr val="FFFFFF"/>
                </a:solidFill>
                <a:latin typeface="微软雅黑" panose="020B0503020204020204" pitchFamily="34" charset="-122"/>
              </a:rPr>
              <a:t>有关要求</a:t>
            </a:r>
            <a:r>
              <a:rPr lang="zh-CN" altLang="en-US" sz="1400" dirty="0" smtClean="0">
                <a:solidFill>
                  <a:srgbClr val="FFFFFF"/>
                </a:solidFill>
                <a:latin typeface="微软雅黑" panose="020B0503020204020204" pitchFamily="34" charset="-122"/>
              </a:rPr>
              <a:t>确定。</a:t>
            </a:r>
            <a:endParaRPr lang="zh-CN" altLang="en-US" sz="1400" dirty="0">
              <a:solidFill>
                <a:srgbClr val="FFFFFF"/>
              </a:solidFill>
              <a:latin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Box 55"/>
          <p:cNvSpPr txBox="1">
            <a:spLocks noChangeArrowheads="1"/>
          </p:cNvSpPr>
          <p:nvPr/>
        </p:nvSpPr>
        <p:spPr bwMode="auto">
          <a:xfrm>
            <a:off x="755576" y="139511"/>
            <a:ext cx="6355461" cy="46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400" b="0" i="0" dirty="0">
                <a:latin typeface="方正毡笔黑简体" panose="03000509000000000000" pitchFamily="65" charset="-122"/>
                <a:ea typeface="方正毡笔黑简体" panose="03000509000000000000" pitchFamily="65" charset="-122"/>
              </a:rPr>
              <a:t>二、建设工程文件管理各参见单位职责</a:t>
            </a:r>
          </a:p>
        </p:txBody>
      </p:sp>
      <p:sp>
        <p:nvSpPr>
          <p:cNvPr id="20" name="Freeform 5"/>
          <p:cNvSpPr/>
          <p:nvPr/>
        </p:nvSpPr>
        <p:spPr bwMode="auto">
          <a:xfrm rot="5400000">
            <a:off x="2478292" y="-693060"/>
            <a:ext cx="4157490" cy="7230725"/>
          </a:xfrm>
          <a:custGeom>
            <a:avLst/>
            <a:gdLst>
              <a:gd name="T0" fmla="*/ 3697717 w 2676"/>
              <a:gd name="T1" fmla="*/ 0 h 920"/>
              <a:gd name="T2" fmla="*/ 63269 w 2676"/>
              <a:gd name="T3" fmla="*/ 0 h 920"/>
              <a:gd name="T4" fmla="*/ 0 w 2676"/>
              <a:gd name="T5" fmla="*/ 124541 h 920"/>
              <a:gd name="T6" fmla="*/ 0 w 2676"/>
              <a:gd name="T7" fmla="*/ 852411 h 920"/>
              <a:gd name="T8" fmla="*/ 220738 w 2676"/>
              <a:gd name="T9" fmla="*/ 852411 h 920"/>
              <a:gd name="T10" fmla="*/ 220738 w 2676"/>
              <a:gd name="T11" fmla="*/ 359784 h 920"/>
              <a:gd name="T12" fmla="*/ 684710 w 2676"/>
              <a:gd name="T13" fmla="*/ 1273082 h 920"/>
              <a:gd name="T14" fmla="*/ 222144 w 2676"/>
              <a:gd name="T15" fmla="*/ 2183612 h 920"/>
              <a:gd name="T16" fmla="*/ 222144 w 2676"/>
              <a:gd name="T17" fmla="*/ 1690984 h 920"/>
              <a:gd name="T18" fmla="*/ 0 w 2676"/>
              <a:gd name="T19" fmla="*/ 1690984 h 920"/>
              <a:gd name="T20" fmla="*/ 0 w 2676"/>
              <a:gd name="T21" fmla="*/ 2418855 h 920"/>
              <a:gd name="T22" fmla="*/ 63269 w 2676"/>
              <a:gd name="T23" fmla="*/ 2546163 h 920"/>
              <a:gd name="T24" fmla="*/ 3697717 w 2676"/>
              <a:gd name="T25" fmla="*/ 2546163 h 920"/>
              <a:gd name="T26" fmla="*/ 3762392 w 2676"/>
              <a:gd name="T27" fmla="*/ 2418855 h 920"/>
              <a:gd name="T28" fmla="*/ 3762392 w 2676"/>
              <a:gd name="T29" fmla="*/ 124541 h 920"/>
              <a:gd name="T30" fmla="*/ 3697717 w 2676"/>
              <a:gd name="T31" fmla="*/ 0 h 9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76" h="920">
                <a:moveTo>
                  <a:pt x="2630" y="0"/>
                </a:moveTo>
                <a:cubicBezTo>
                  <a:pt x="45" y="0"/>
                  <a:pt x="45" y="0"/>
                  <a:pt x="45" y="0"/>
                </a:cubicBezTo>
                <a:cubicBezTo>
                  <a:pt x="20" y="0"/>
                  <a:pt x="0" y="20"/>
                  <a:pt x="0" y="45"/>
                </a:cubicBezTo>
                <a:cubicBezTo>
                  <a:pt x="0" y="308"/>
                  <a:pt x="0" y="308"/>
                  <a:pt x="0" y="308"/>
                </a:cubicBezTo>
                <a:cubicBezTo>
                  <a:pt x="157" y="308"/>
                  <a:pt x="157" y="308"/>
                  <a:pt x="157" y="308"/>
                </a:cubicBezTo>
                <a:cubicBezTo>
                  <a:pt x="157" y="130"/>
                  <a:pt x="157" y="130"/>
                  <a:pt x="157" y="130"/>
                </a:cubicBezTo>
                <a:cubicBezTo>
                  <a:pt x="487" y="460"/>
                  <a:pt x="487" y="460"/>
                  <a:pt x="487" y="460"/>
                </a:cubicBezTo>
                <a:cubicBezTo>
                  <a:pt x="158" y="789"/>
                  <a:pt x="158" y="789"/>
                  <a:pt x="158" y="789"/>
                </a:cubicBezTo>
                <a:cubicBezTo>
                  <a:pt x="158" y="611"/>
                  <a:pt x="158" y="611"/>
                  <a:pt x="158" y="611"/>
                </a:cubicBezTo>
                <a:cubicBezTo>
                  <a:pt x="0" y="611"/>
                  <a:pt x="0" y="611"/>
                  <a:pt x="0" y="611"/>
                </a:cubicBezTo>
                <a:cubicBezTo>
                  <a:pt x="0" y="874"/>
                  <a:pt x="0" y="874"/>
                  <a:pt x="0" y="874"/>
                </a:cubicBezTo>
                <a:cubicBezTo>
                  <a:pt x="0" y="899"/>
                  <a:pt x="20" y="920"/>
                  <a:pt x="45" y="920"/>
                </a:cubicBezTo>
                <a:cubicBezTo>
                  <a:pt x="2630" y="920"/>
                  <a:pt x="2630" y="920"/>
                  <a:pt x="2630" y="920"/>
                </a:cubicBezTo>
                <a:cubicBezTo>
                  <a:pt x="2656" y="920"/>
                  <a:pt x="2676" y="899"/>
                  <a:pt x="2676" y="874"/>
                </a:cubicBezTo>
                <a:cubicBezTo>
                  <a:pt x="2676" y="45"/>
                  <a:pt x="2676" y="45"/>
                  <a:pt x="2676" y="45"/>
                </a:cubicBezTo>
                <a:cubicBezTo>
                  <a:pt x="2676" y="20"/>
                  <a:pt x="2656" y="0"/>
                  <a:pt x="2630" y="0"/>
                </a:cubicBezTo>
                <a:close/>
              </a:path>
            </a:pathLst>
          </a:cu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2700000" scaled="1"/>
            <a:tileRect/>
          </a:gradFill>
          <a:ln>
            <a:noFill/>
          </a:ln>
        </p:spPr>
        <p:txBody>
          <a:bodyPr wrap="none" anchor="ctr"/>
          <a:lstStyle/>
          <a:p>
            <a:endParaRPr lang="zh-CN" altLang="en-US"/>
          </a:p>
        </p:txBody>
      </p:sp>
      <p:sp>
        <p:nvSpPr>
          <p:cNvPr id="24" name="WordArt 8"/>
          <p:cNvSpPr>
            <a:spLocks noChangeArrowheads="1" noChangeShapeType="1" noTextEdit="1"/>
          </p:cNvSpPr>
          <p:nvPr/>
        </p:nvSpPr>
        <p:spPr bwMode="auto">
          <a:xfrm>
            <a:off x="3563888" y="843558"/>
            <a:ext cx="1905000" cy="317500"/>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Plain">
              <a:avLst>
                <a:gd name="adj" fmla="val 50000"/>
              </a:avLst>
            </a:prstTxWarp>
          </a:bodyPr>
          <a:lstStyle/>
          <a:p>
            <a:r>
              <a:rPr lang="en-US" altLang="zh-CN" sz="3600" kern="10" dirty="0" smtClean="0">
                <a:solidFill>
                  <a:srgbClr val="0070C0"/>
                </a:solidFill>
                <a:latin typeface="Arial" panose="020B0604020202020204"/>
                <a:cs typeface="Arial" panose="020B0604020202020204"/>
              </a:rPr>
              <a:t>3</a:t>
            </a:r>
            <a:r>
              <a:rPr lang="zh-CN" altLang="en-US" sz="3600" b="1" kern="10" dirty="0" smtClean="0">
                <a:solidFill>
                  <a:srgbClr val="0070C0"/>
                </a:solidFill>
                <a:latin typeface="Arial" panose="020B0604020202020204"/>
                <a:cs typeface="Arial" panose="020B0604020202020204"/>
              </a:rPr>
              <a:t>、监理单位职责</a:t>
            </a:r>
            <a:endParaRPr lang="zh-CN" altLang="en-US" sz="3600" b="1" kern="10" dirty="0">
              <a:solidFill>
                <a:srgbClr val="0070C0"/>
              </a:solidFill>
              <a:latin typeface="Arial" panose="020B0604020202020204"/>
              <a:cs typeface="Arial" panose="020B0604020202020204"/>
            </a:endParaRPr>
          </a:p>
        </p:txBody>
      </p:sp>
      <p:sp>
        <p:nvSpPr>
          <p:cNvPr id="27" name="Rectangle 11"/>
          <p:cNvSpPr>
            <a:spLocks noChangeArrowheads="1"/>
          </p:cNvSpPr>
          <p:nvPr/>
        </p:nvSpPr>
        <p:spPr bwMode="auto">
          <a:xfrm>
            <a:off x="1115616" y="1730588"/>
            <a:ext cx="6912768" cy="2785378"/>
          </a:xfrm>
          <a:prstGeom prst="rect">
            <a:avLst/>
          </a:prstGeom>
          <a:noFill/>
          <a:ln>
            <a:noFill/>
          </a:ln>
          <a:effectLst/>
          <a:extLst>
            <a:ext uri="{909E8E84-426E-40DD-AFC4-6F175D3DCCD1}">
              <a14:hiddenFill xmlns:a14="http://schemas.microsoft.com/office/drawing/2010/main">
                <a:gradFill rotWithShape="1">
                  <a:gsLst>
                    <a:gs pos="0">
                      <a:srgbClr val="DDDDDD"/>
                    </a:gs>
                    <a:gs pos="100000">
                      <a:srgbClr val="FFFFFF"/>
                    </a:gs>
                  </a:gsLst>
                  <a:lin ang="5400000" scaled="1"/>
                </a:gradFill>
              </a14:hiddenFill>
            </a:ext>
            <a:ext uri="{91240B29-F687-4F45-9708-019B960494DF}">
              <a14:hiddenLine xmlns:a14="http://schemas.microsoft.com/office/drawing/2010/main" w="9525">
                <a:solidFill>
                  <a:srgbClr val="007EEA"/>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lgn="l" fontAlgn="base">
              <a:defRPr>
                <a:solidFill>
                  <a:schemeClr val="tx1"/>
                </a:solidFill>
                <a:latin typeface="Arial" panose="020B0604020202020204" pitchFamily="34" charset="0"/>
              </a:defRPr>
            </a:lvl1pPr>
            <a:lvl2pPr marL="742950" indent="-285750" algn="l" fontAlgn="base">
              <a:defRPr>
                <a:solidFill>
                  <a:schemeClr val="tx1"/>
                </a:solidFill>
                <a:latin typeface="Arial" panose="020B0604020202020204" pitchFamily="34" charset="0"/>
              </a:defRPr>
            </a:lvl2pPr>
            <a:lvl3pPr marL="1143000" indent="-228600" algn="l" fontAlgn="base">
              <a:defRPr>
                <a:solidFill>
                  <a:schemeClr val="tx1"/>
                </a:solidFill>
                <a:latin typeface="Arial" panose="020B0604020202020204" pitchFamily="34" charset="0"/>
              </a:defRPr>
            </a:lvl3pPr>
            <a:lvl4pPr marL="1600200" indent="-228600" algn="l" fontAlgn="base">
              <a:defRPr>
                <a:solidFill>
                  <a:schemeClr val="tx1"/>
                </a:solidFill>
                <a:latin typeface="Arial" panose="020B0604020202020204" pitchFamily="34" charset="0"/>
              </a:defRPr>
            </a:lvl4pPr>
            <a:lvl5pPr marL="2057400" indent="-228600" algn="l" fontAlgn="base">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spcBef>
                <a:spcPct val="50000"/>
              </a:spcBef>
            </a:pPr>
            <a:r>
              <a:rPr lang="zh-CN" altLang="en-US" sz="1400" dirty="0">
                <a:solidFill>
                  <a:srgbClr val="FFFFFF"/>
                </a:solidFill>
                <a:latin typeface="微软雅黑" panose="020B0503020204020204" pitchFamily="34" charset="-122"/>
              </a:rPr>
              <a:t>（</a:t>
            </a:r>
            <a:r>
              <a:rPr lang="en-US" altLang="zh-CN" sz="1400" dirty="0">
                <a:solidFill>
                  <a:srgbClr val="FFFFFF"/>
                </a:solidFill>
                <a:latin typeface="微软雅黑" panose="020B0503020204020204" pitchFamily="34" charset="-122"/>
              </a:rPr>
              <a:t>1</a:t>
            </a:r>
            <a:r>
              <a:rPr lang="zh-CN" altLang="en-US" sz="1400" dirty="0">
                <a:solidFill>
                  <a:srgbClr val="FFFFFF"/>
                </a:solidFill>
                <a:latin typeface="微软雅黑" panose="020B0503020204020204" pitchFamily="34" charset="-122"/>
              </a:rPr>
              <a:t>）应设专人负责监理资料的收集、整理和归档工作，在项目监理部，监理资料的管理应由总监理工程师负责，并指定专人具体实施，监理资料应在各阶段监理工作结束后及时整理归档；</a:t>
            </a:r>
          </a:p>
          <a:p>
            <a:pPr algn="ctr">
              <a:spcBef>
                <a:spcPct val="50000"/>
              </a:spcBef>
            </a:pPr>
            <a:r>
              <a:rPr lang="zh-CN" altLang="en-US" sz="1400" dirty="0">
                <a:solidFill>
                  <a:srgbClr val="FFFFFF"/>
                </a:solidFill>
                <a:latin typeface="微软雅黑" panose="020B0503020204020204" pitchFamily="34" charset="-122"/>
              </a:rPr>
              <a:t>（</a:t>
            </a:r>
            <a:r>
              <a:rPr lang="en-US" altLang="zh-CN" sz="1400" dirty="0">
                <a:solidFill>
                  <a:srgbClr val="FFFFFF"/>
                </a:solidFill>
                <a:latin typeface="微软雅黑" panose="020B0503020204020204" pitchFamily="34" charset="-122"/>
              </a:rPr>
              <a:t>2</a:t>
            </a:r>
            <a:r>
              <a:rPr lang="zh-CN" altLang="en-US" sz="1400" dirty="0">
                <a:solidFill>
                  <a:srgbClr val="FFFFFF"/>
                </a:solidFill>
                <a:latin typeface="微软雅黑" panose="020B0503020204020204" pitchFamily="34" charset="-122"/>
              </a:rPr>
              <a:t>）监理资料必须及时整理、真实完整、分类有序。在设计阶段，对勘察、测绘、设计单位的工程资料的形成、积累和立卷归档进行监督、检查；在施工阶段，对施工单位的工程资料的形成、积累、立卷归档进行监督、检查；</a:t>
            </a:r>
          </a:p>
          <a:p>
            <a:pPr algn="ctr">
              <a:spcBef>
                <a:spcPct val="50000"/>
              </a:spcBef>
            </a:pPr>
            <a:r>
              <a:rPr lang="zh-CN" altLang="en-US" sz="1400" dirty="0">
                <a:solidFill>
                  <a:srgbClr val="FFFFFF"/>
                </a:solidFill>
                <a:latin typeface="微软雅黑" panose="020B0503020204020204" pitchFamily="34" charset="-122"/>
              </a:rPr>
              <a:t>（</a:t>
            </a:r>
            <a:r>
              <a:rPr lang="en-US" altLang="zh-CN" sz="1400" dirty="0">
                <a:solidFill>
                  <a:srgbClr val="FFFFFF"/>
                </a:solidFill>
                <a:latin typeface="微软雅黑" panose="020B0503020204020204" pitchFamily="34" charset="-122"/>
              </a:rPr>
              <a:t>3</a:t>
            </a:r>
            <a:r>
              <a:rPr lang="zh-CN" altLang="en-US" sz="1400" dirty="0">
                <a:solidFill>
                  <a:srgbClr val="FFFFFF"/>
                </a:solidFill>
                <a:latin typeface="微软雅黑" panose="020B0503020204020204" pitchFamily="34" charset="-122"/>
              </a:rPr>
              <a:t>）可以按照委托监理合同的约定，接受建设单位的委托，监督、检查工程资料的形成积累和立卷归档工作；</a:t>
            </a:r>
          </a:p>
          <a:p>
            <a:pPr algn="ctr">
              <a:spcBef>
                <a:spcPct val="50000"/>
              </a:spcBef>
            </a:pPr>
            <a:r>
              <a:rPr lang="zh-CN" altLang="en-US" sz="1400" dirty="0">
                <a:solidFill>
                  <a:srgbClr val="FFFFFF"/>
                </a:solidFill>
                <a:latin typeface="微软雅黑" panose="020B0503020204020204" pitchFamily="34" charset="-122"/>
              </a:rPr>
              <a:t>（</a:t>
            </a:r>
            <a:r>
              <a:rPr lang="en-US" altLang="zh-CN" sz="1400" dirty="0">
                <a:solidFill>
                  <a:srgbClr val="FFFFFF"/>
                </a:solidFill>
                <a:latin typeface="微软雅黑" panose="020B0503020204020204" pitchFamily="34" charset="-122"/>
              </a:rPr>
              <a:t>4</a:t>
            </a:r>
            <a:r>
              <a:rPr lang="zh-CN" altLang="en-US" sz="1400" dirty="0">
                <a:solidFill>
                  <a:srgbClr val="FFFFFF"/>
                </a:solidFill>
                <a:latin typeface="微软雅黑" panose="020B0503020204020204" pitchFamily="34" charset="-122"/>
              </a:rPr>
              <a:t>）编制的监理资料的套数、提交内容、提交时间，应按照现行</a:t>
            </a:r>
            <a:r>
              <a:rPr lang="en-US" altLang="zh-CN" sz="1400" dirty="0">
                <a:solidFill>
                  <a:srgbClr val="FFFFFF"/>
                </a:solidFill>
                <a:latin typeface="微软雅黑" panose="020B0503020204020204" pitchFamily="34" charset="-122"/>
              </a:rPr>
              <a:t>《</a:t>
            </a:r>
            <a:r>
              <a:rPr lang="zh-CN" altLang="en-US" sz="1400" dirty="0">
                <a:solidFill>
                  <a:srgbClr val="FFFFFF"/>
                </a:solidFill>
                <a:latin typeface="微软雅黑" panose="020B0503020204020204" pitchFamily="34" charset="-122"/>
              </a:rPr>
              <a:t>归档整理规范</a:t>
            </a:r>
            <a:r>
              <a:rPr lang="en-US" altLang="zh-CN" sz="1400" dirty="0">
                <a:solidFill>
                  <a:srgbClr val="FFFFFF"/>
                </a:solidFill>
                <a:latin typeface="微软雅黑" panose="020B0503020204020204" pitchFamily="34" charset="-122"/>
              </a:rPr>
              <a:t>》</a:t>
            </a:r>
            <a:r>
              <a:rPr lang="zh-CN" altLang="en-US" sz="1400" dirty="0">
                <a:solidFill>
                  <a:srgbClr val="FFFFFF"/>
                </a:solidFill>
                <a:latin typeface="微软雅黑" panose="020B0503020204020204" pitchFamily="34" charset="-122"/>
              </a:rPr>
              <a:t>和各地城建档案管理部门的要求，编制移交清单，双方签字、盖章后，及时移交建设单位，由建设单位收集和汇总。</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Box 55"/>
          <p:cNvSpPr txBox="1">
            <a:spLocks noChangeArrowheads="1"/>
          </p:cNvSpPr>
          <p:nvPr/>
        </p:nvSpPr>
        <p:spPr bwMode="auto">
          <a:xfrm>
            <a:off x="755576" y="139511"/>
            <a:ext cx="6355461" cy="46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400" b="0" i="0" dirty="0">
                <a:latin typeface="方正毡笔黑简体" panose="03000509000000000000" pitchFamily="65" charset="-122"/>
                <a:ea typeface="方正毡笔黑简体" panose="03000509000000000000" pitchFamily="65" charset="-122"/>
              </a:rPr>
              <a:t>二、建设工程文件管理各参见单位职责</a:t>
            </a:r>
          </a:p>
        </p:txBody>
      </p:sp>
      <p:sp>
        <p:nvSpPr>
          <p:cNvPr id="20" name="Freeform 5"/>
          <p:cNvSpPr/>
          <p:nvPr/>
        </p:nvSpPr>
        <p:spPr bwMode="auto">
          <a:xfrm rot="5400000">
            <a:off x="2478292" y="-693060"/>
            <a:ext cx="4157490" cy="7230725"/>
          </a:xfrm>
          <a:custGeom>
            <a:avLst/>
            <a:gdLst>
              <a:gd name="T0" fmla="*/ 3697717 w 2676"/>
              <a:gd name="T1" fmla="*/ 0 h 920"/>
              <a:gd name="T2" fmla="*/ 63269 w 2676"/>
              <a:gd name="T3" fmla="*/ 0 h 920"/>
              <a:gd name="T4" fmla="*/ 0 w 2676"/>
              <a:gd name="T5" fmla="*/ 124541 h 920"/>
              <a:gd name="T6" fmla="*/ 0 w 2676"/>
              <a:gd name="T7" fmla="*/ 852411 h 920"/>
              <a:gd name="T8" fmla="*/ 220738 w 2676"/>
              <a:gd name="T9" fmla="*/ 852411 h 920"/>
              <a:gd name="T10" fmla="*/ 220738 w 2676"/>
              <a:gd name="T11" fmla="*/ 359784 h 920"/>
              <a:gd name="T12" fmla="*/ 684710 w 2676"/>
              <a:gd name="T13" fmla="*/ 1273082 h 920"/>
              <a:gd name="T14" fmla="*/ 222144 w 2676"/>
              <a:gd name="T15" fmla="*/ 2183612 h 920"/>
              <a:gd name="T16" fmla="*/ 222144 w 2676"/>
              <a:gd name="T17" fmla="*/ 1690984 h 920"/>
              <a:gd name="T18" fmla="*/ 0 w 2676"/>
              <a:gd name="T19" fmla="*/ 1690984 h 920"/>
              <a:gd name="T20" fmla="*/ 0 w 2676"/>
              <a:gd name="T21" fmla="*/ 2418855 h 920"/>
              <a:gd name="T22" fmla="*/ 63269 w 2676"/>
              <a:gd name="T23" fmla="*/ 2546163 h 920"/>
              <a:gd name="T24" fmla="*/ 3697717 w 2676"/>
              <a:gd name="T25" fmla="*/ 2546163 h 920"/>
              <a:gd name="T26" fmla="*/ 3762392 w 2676"/>
              <a:gd name="T27" fmla="*/ 2418855 h 920"/>
              <a:gd name="T28" fmla="*/ 3762392 w 2676"/>
              <a:gd name="T29" fmla="*/ 124541 h 920"/>
              <a:gd name="T30" fmla="*/ 3697717 w 2676"/>
              <a:gd name="T31" fmla="*/ 0 h 9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76" h="920">
                <a:moveTo>
                  <a:pt x="2630" y="0"/>
                </a:moveTo>
                <a:cubicBezTo>
                  <a:pt x="45" y="0"/>
                  <a:pt x="45" y="0"/>
                  <a:pt x="45" y="0"/>
                </a:cubicBezTo>
                <a:cubicBezTo>
                  <a:pt x="20" y="0"/>
                  <a:pt x="0" y="20"/>
                  <a:pt x="0" y="45"/>
                </a:cubicBezTo>
                <a:cubicBezTo>
                  <a:pt x="0" y="308"/>
                  <a:pt x="0" y="308"/>
                  <a:pt x="0" y="308"/>
                </a:cubicBezTo>
                <a:cubicBezTo>
                  <a:pt x="157" y="308"/>
                  <a:pt x="157" y="308"/>
                  <a:pt x="157" y="308"/>
                </a:cubicBezTo>
                <a:cubicBezTo>
                  <a:pt x="157" y="130"/>
                  <a:pt x="157" y="130"/>
                  <a:pt x="157" y="130"/>
                </a:cubicBezTo>
                <a:cubicBezTo>
                  <a:pt x="487" y="460"/>
                  <a:pt x="487" y="460"/>
                  <a:pt x="487" y="460"/>
                </a:cubicBezTo>
                <a:cubicBezTo>
                  <a:pt x="158" y="789"/>
                  <a:pt x="158" y="789"/>
                  <a:pt x="158" y="789"/>
                </a:cubicBezTo>
                <a:cubicBezTo>
                  <a:pt x="158" y="611"/>
                  <a:pt x="158" y="611"/>
                  <a:pt x="158" y="611"/>
                </a:cubicBezTo>
                <a:cubicBezTo>
                  <a:pt x="0" y="611"/>
                  <a:pt x="0" y="611"/>
                  <a:pt x="0" y="611"/>
                </a:cubicBezTo>
                <a:cubicBezTo>
                  <a:pt x="0" y="874"/>
                  <a:pt x="0" y="874"/>
                  <a:pt x="0" y="874"/>
                </a:cubicBezTo>
                <a:cubicBezTo>
                  <a:pt x="0" y="899"/>
                  <a:pt x="20" y="920"/>
                  <a:pt x="45" y="920"/>
                </a:cubicBezTo>
                <a:cubicBezTo>
                  <a:pt x="2630" y="920"/>
                  <a:pt x="2630" y="920"/>
                  <a:pt x="2630" y="920"/>
                </a:cubicBezTo>
                <a:cubicBezTo>
                  <a:pt x="2656" y="920"/>
                  <a:pt x="2676" y="899"/>
                  <a:pt x="2676" y="874"/>
                </a:cubicBezTo>
                <a:cubicBezTo>
                  <a:pt x="2676" y="45"/>
                  <a:pt x="2676" y="45"/>
                  <a:pt x="2676" y="45"/>
                </a:cubicBezTo>
                <a:cubicBezTo>
                  <a:pt x="2676" y="20"/>
                  <a:pt x="2656" y="0"/>
                  <a:pt x="2630" y="0"/>
                </a:cubicBezTo>
                <a:close/>
              </a:path>
            </a:pathLst>
          </a:cu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2700000" scaled="1"/>
            <a:tileRect/>
          </a:gradFill>
          <a:ln>
            <a:noFill/>
          </a:ln>
        </p:spPr>
        <p:txBody>
          <a:bodyPr wrap="none" anchor="ctr"/>
          <a:lstStyle/>
          <a:p>
            <a:endParaRPr lang="zh-CN" altLang="en-US"/>
          </a:p>
        </p:txBody>
      </p:sp>
      <p:sp>
        <p:nvSpPr>
          <p:cNvPr id="27" name="Rectangle 11"/>
          <p:cNvSpPr>
            <a:spLocks noChangeArrowheads="1"/>
          </p:cNvSpPr>
          <p:nvPr/>
        </p:nvSpPr>
        <p:spPr bwMode="auto">
          <a:xfrm>
            <a:off x="1115616" y="2538501"/>
            <a:ext cx="6912768" cy="1169551"/>
          </a:xfrm>
          <a:prstGeom prst="rect">
            <a:avLst/>
          </a:prstGeom>
          <a:noFill/>
          <a:ln>
            <a:noFill/>
          </a:ln>
          <a:effectLst/>
          <a:extLst>
            <a:ext uri="{909E8E84-426E-40DD-AFC4-6F175D3DCCD1}">
              <a14:hiddenFill xmlns:a14="http://schemas.microsoft.com/office/drawing/2010/main">
                <a:gradFill rotWithShape="1">
                  <a:gsLst>
                    <a:gs pos="0">
                      <a:srgbClr val="DDDDDD"/>
                    </a:gs>
                    <a:gs pos="100000">
                      <a:srgbClr val="FFFFFF"/>
                    </a:gs>
                  </a:gsLst>
                  <a:lin ang="5400000" scaled="1"/>
                </a:gradFill>
              </a14:hiddenFill>
            </a:ext>
            <a:ext uri="{91240B29-F687-4F45-9708-019B960494DF}">
              <a14:hiddenLine xmlns:a14="http://schemas.microsoft.com/office/drawing/2010/main" w="9525">
                <a:solidFill>
                  <a:srgbClr val="007EEA"/>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lgn="l" fontAlgn="base">
              <a:defRPr>
                <a:solidFill>
                  <a:schemeClr val="tx1"/>
                </a:solidFill>
                <a:latin typeface="Arial" panose="020B0604020202020204" pitchFamily="34" charset="0"/>
              </a:defRPr>
            </a:lvl1pPr>
            <a:lvl2pPr marL="742950" indent="-285750" algn="l" fontAlgn="base">
              <a:defRPr>
                <a:solidFill>
                  <a:schemeClr val="tx1"/>
                </a:solidFill>
                <a:latin typeface="Arial" panose="020B0604020202020204" pitchFamily="34" charset="0"/>
              </a:defRPr>
            </a:lvl2pPr>
            <a:lvl3pPr marL="1143000" indent="-228600" algn="l" fontAlgn="base">
              <a:defRPr>
                <a:solidFill>
                  <a:schemeClr val="tx1"/>
                </a:solidFill>
                <a:latin typeface="Arial" panose="020B0604020202020204" pitchFamily="34" charset="0"/>
              </a:defRPr>
            </a:lvl3pPr>
            <a:lvl4pPr marL="1600200" indent="-228600" algn="l" fontAlgn="base">
              <a:defRPr>
                <a:solidFill>
                  <a:schemeClr val="tx1"/>
                </a:solidFill>
                <a:latin typeface="Arial" panose="020B0604020202020204" pitchFamily="34" charset="0"/>
              </a:defRPr>
            </a:lvl4pPr>
            <a:lvl5pPr marL="2057400" indent="-228600" algn="l" fontAlgn="base">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spcBef>
                <a:spcPct val="50000"/>
              </a:spcBef>
            </a:pPr>
            <a:r>
              <a:rPr lang="zh-CN" altLang="en-US" sz="1400" dirty="0">
                <a:solidFill>
                  <a:srgbClr val="FFFFFF"/>
                </a:solidFill>
                <a:latin typeface="微软雅黑" panose="020B0503020204020204" pitchFamily="34" charset="-122"/>
              </a:rPr>
              <a:t>（</a:t>
            </a:r>
            <a:r>
              <a:rPr lang="en-US" altLang="zh-CN" sz="1400" dirty="0">
                <a:solidFill>
                  <a:srgbClr val="FFFFFF"/>
                </a:solidFill>
                <a:latin typeface="微软雅黑" panose="020B0503020204020204" pitchFamily="34" charset="-122"/>
              </a:rPr>
              <a:t>1</a:t>
            </a:r>
            <a:r>
              <a:rPr lang="zh-CN" altLang="en-US" sz="1400" dirty="0">
                <a:solidFill>
                  <a:srgbClr val="FFFFFF"/>
                </a:solidFill>
                <a:latin typeface="微软雅黑" panose="020B0503020204020204" pitchFamily="34" charset="-122"/>
              </a:rPr>
              <a:t>）负责接收和保管所辖范围应当永久和长期保存的工程档案和有关资料；</a:t>
            </a:r>
          </a:p>
          <a:p>
            <a:pPr algn="ctr">
              <a:spcBef>
                <a:spcPct val="50000"/>
              </a:spcBef>
            </a:pPr>
            <a:r>
              <a:rPr lang="zh-CN" altLang="en-US" sz="1400" dirty="0">
                <a:solidFill>
                  <a:srgbClr val="FFFFFF"/>
                </a:solidFill>
                <a:latin typeface="微软雅黑" panose="020B0503020204020204" pitchFamily="34" charset="-122"/>
              </a:rPr>
              <a:t>（</a:t>
            </a:r>
            <a:r>
              <a:rPr lang="en-US" altLang="zh-CN" sz="1400" dirty="0">
                <a:solidFill>
                  <a:srgbClr val="FFFFFF"/>
                </a:solidFill>
                <a:latin typeface="微软雅黑" panose="020B0503020204020204" pitchFamily="34" charset="-122"/>
              </a:rPr>
              <a:t>2</a:t>
            </a:r>
            <a:r>
              <a:rPr lang="zh-CN" altLang="en-US" sz="1400" dirty="0">
                <a:solidFill>
                  <a:srgbClr val="FFFFFF"/>
                </a:solidFill>
                <a:latin typeface="微软雅黑" panose="020B0503020204020204" pitchFamily="34" charset="-122"/>
              </a:rPr>
              <a:t>）负责对城建档案工作进行业务指导，监督和检查有关城建档案法规的实施；</a:t>
            </a:r>
          </a:p>
          <a:p>
            <a:pPr algn="ctr">
              <a:spcBef>
                <a:spcPct val="50000"/>
              </a:spcBef>
            </a:pPr>
            <a:r>
              <a:rPr lang="zh-CN" altLang="en-US" sz="1400" dirty="0">
                <a:solidFill>
                  <a:srgbClr val="FFFFFF"/>
                </a:solidFill>
                <a:latin typeface="微软雅黑" panose="020B0503020204020204" pitchFamily="34" charset="-122"/>
              </a:rPr>
              <a:t>（</a:t>
            </a:r>
            <a:r>
              <a:rPr lang="en-US" altLang="zh-CN" sz="1400" dirty="0">
                <a:solidFill>
                  <a:srgbClr val="FFFFFF"/>
                </a:solidFill>
                <a:latin typeface="微软雅黑" panose="020B0503020204020204" pitchFamily="34" charset="-122"/>
              </a:rPr>
              <a:t>3</a:t>
            </a:r>
            <a:r>
              <a:rPr lang="zh-CN" altLang="en-US" sz="1400" dirty="0">
                <a:solidFill>
                  <a:srgbClr val="FFFFFF"/>
                </a:solidFill>
                <a:latin typeface="微软雅黑" panose="020B0503020204020204" pitchFamily="34" charset="-122"/>
              </a:rPr>
              <a:t>）列入向本部门报送工程档案范围的工程项目，其竣工验收应有本部门参加并负责对移交的工程档案进行验收。</a:t>
            </a:r>
          </a:p>
        </p:txBody>
      </p:sp>
      <p:sp>
        <p:nvSpPr>
          <p:cNvPr id="6" name="WordArt 8"/>
          <p:cNvSpPr>
            <a:spLocks noChangeArrowheads="1" noChangeShapeType="1" noTextEdit="1"/>
          </p:cNvSpPr>
          <p:nvPr/>
        </p:nvSpPr>
        <p:spPr bwMode="auto">
          <a:xfrm>
            <a:off x="3419872" y="785198"/>
            <a:ext cx="2304256" cy="401947"/>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Plain">
              <a:avLst>
                <a:gd name="adj" fmla="val 50000"/>
              </a:avLst>
            </a:prstTxWarp>
          </a:bodyPr>
          <a:lstStyle/>
          <a:p>
            <a:r>
              <a:rPr lang="en-US" altLang="zh-CN" sz="3600" kern="10" dirty="0">
                <a:solidFill>
                  <a:srgbClr val="0070C0"/>
                </a:solidFill>
                <a:latin typeface="Arial" panose="020B0604020202020204"/>
                <a:cs typeface="Arial" panose="020B0604020202020204"/>
              </a:rPr>
              <a:t>4</a:t>
            </a:r>
            <a:r>
              <a:rPr lang="zh-CN" altLang="en-US" sz="3600" b="1" kern="10" dirty="0" smtClean="0">
                <a:solidFill>
                  <a:srgbClr val="0070C0"/>
                </a:solidFill>
                <a:latin typeface="Arial" panose="020B0604020202020204"/>
                <a:cs typeface="Arial" panose="020B0604020202020204"/>
              </a:rPr>
              <a:t>、城建档案管理部门职责</a:t>
            </a:r>
            <a:endParaRPr lang="zh-CN" altLang="en-US" sz="3600" b="1" kern="10" dirty="0">
              <a:solidFill>
                <a:srgbClr val="0070C0"/>
              </a:solidFill>
              <a:latin typeface="Arial" panose="020B0604020202020204"/>
              <a:cs typeface="Arial" panose="020B0604020202020204"/>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Text Box 55"/>
          <p:cNvSpPr txBox="1">
            <a:spLocks noChangeArrowheads="1"/>
          </p:cNvSpPr>
          <p:nvPr/>
        </p:nvSpPr>
        <p:spPr bwMode="auto">
          <a:xfrm>
            <a:off x="952843" y="139511"/>
            <a:ext cx="3878614"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b="0" i="0" dirty="0">
                <a:latin typeface="方正毡笔黑简体" panose="03000509000000000000" pitchFamily="65" charset="-122"/>
                <a:ea typeface="方正毡笔黑简体" panose="03000509000000000000" pitchFamily="65" charset="-122"/>
              </a:rPr>
              <a:t>三、建设工程文件归档</a:t>
            </a:r>
          </a:p>
        </p:txBody>
      </p:sp>
      <p:sp>
        <p:nvSpPr>
          <p:cNvPr id="34" name="平行四边形 36"/>
          <p:cNvSpPr>
            <a:spLocks noChangeArrowheads="1"/>
          </p:cNvSpPr>
          <p:nvPr/>
        </p:nvSpPr>
        <p:spPr bwMode="auto">
          <a:xfrm flipH="1">
            <a:off x="1420416" y="2861470"/>
            <a:ext cx="1691878" cy="1372790"/>
          </a:xfrm>
          <a:prstGeom prst="parallelogram">
            <a:avLst>
              <a:gd name="adj" fmla="val 53600"/>
            </a:avLst>
          </a:prstGeom>
          <a:solidFill>
            <a:schemeClr val="accent2">
              <a:lumMod val="50000"/>
            </a:schemeClr>
          </a:solidFill>
          <a:ln>
            <a:noFill/>
          </a:ln>
        </p:spPr>
        <p:txBody>
          <a:bodyPr lIns="68580" tIns="34290" rIns="68580" bIns="34290"/>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endParaRPr lang="zh-CN" altLang="en-US" kern="0" smtClean="0">
              <a:solidFill>
                <a:srgbClr val="B62822"/>
              </a:solidFill>
            </a:endParaRPr>
          </a:p>
        </p:txBody>
      </p:sp>
      <p:sp>
        <p:nvSpPr>
          <p:cNvPr id="35" name="平行四边形 37"/>
          <p:cNvSpPr>
            <a:spLocks noChangeArrowheads="1"/>
          </p:cNvSpPr>
          <p:nvPr/>
        </p:nvSpPr>
        <p:spPr bwMode="auto">
          <a:xfrm flipH="1">
            <a:off x="2881312" y="2870995"/>
            <a:ext cx="1691879" cy="1372790"/>
          </a:xfrm>
          <a:prstGeom prst="parallelogram">
            <a:avLst>
              <a:gd name="adj" fmla="val 53600"/>
            </a:avLst>
          </a:prstGeom>
          <a:solidFill>
            <a:schemeClr val="accent2">
              <a:lumMod val="50000"/>
            </a:schemeClr>
          </a:solidFill>
          <a:ln>
            <a:noFill/>
          </a:ln>
        </p:spPr>
        <p:txBody>
          <a:bodyPr lIns="68580" tIns="34290" rIns="68580" bIns="34290"/>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endParaRPr lang="zh-CN" altLang="en-US" kern="0" smtClean="0">
              <a:solidFill>
                <a:srgbClr val="B62822"/>
              </a:solidFill>
            </a:endParaRPr>
          </a:p>
        </p:txBody>
      </p:sp>
      <p:sp>
        <p:nvSpPr>
          <p:cNvPr id="36" name="平行四边形 38"/>
          <p:cNvSpPr>
            <a:spLocks noChangeArrowheads="1"/>
          </p:cNvSpPr>
          <p:nvPr/>
        </p:nvSpPr>
        <p:spPr bwMode="auto">
          <a:xfrm flipH="1">
            <a:off x="4332685" y="2890045"/>
            <a:ext cx="1691878" cy="1349310"/>
          </a:xfrm>
          <a:prstGeom prst="parallelogram">
            <a:avLst>
              <a:gd name="adj" fmla="val 53600"/>
            </a:avLst>
          </a:prstGeom>
          <a:solidFill>
            <a:schemeClr val="accent2">
              <a:lumMod val="50000"/>
            </a:schemeClr>
          </a:solidFill>
          <a:ln>
            <a:noFill/>
          </a:ln>
        </p:spPr>
        <p:txBody>
          <a:bodyPr lIns="68580" tIns="34290" rIns="68580" bIns="34290"/>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endParaRPr lang="zh-CN" altLang="en-US" kern="0" smtClean="0">
              <a:solidFill>
                <a:srgbClr val="B62822"/>
              </a:solidFill>
            </a:endParaRPr>
          </a:p>
        </p:txBody>
      </p:sp>
      <p:sp>
        <p:nvSpPr>
          <p:cNvPr id="37" name="平行四边形 39"/>
          <p:cNvSpPr>
            <a:spLocks noChangeArrowheads="1"/>
          </p:cNvSpPr>
          <p:nvPr/>
        </p:nvSpPr>
        <p:spPr bwMode="auto">
          <a:xfrm flipH="1">
            <a:off x="5803106" y="2870995"/>
            <a:ext cx="1691879" cy="1372790"/>
          </a:xfrm>
          <a:prstGeom prst="parallelogram">
            <a:avLst>
              <a:gd name="adj" fmla="val 53600"/>
            </a:avLst>
          </a:prstGeom>
          <a:solidFill>
            <a:schemeClr val="accent2">
              <a:lumMod val="50000"/>
            </a:schemeClr>
          </a:solidFill>
          <a:ln>
            <a:noFill/>
          </a:ln>
        </p:spPr>
        <p:txBody>
          <a:bodyPr lIns="68580" tIns="34290" rIns="68580" bIns="34290"/>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endParaRPr lang="zh-CN" altLang="en-US" kern="0" smtClean="0">
              <a:solidFill>
                <a:srgbClr val="B62822"/>
              </a:solidFill>
            </a:endParaRPr>
          </a:p>
        </p:txBody>
      </p:sp>
      <p:grpSp>
        <p:nvGrpSpPr>
          <p:cNvPr id="38" name="Group 6"/>
          <p:cNvGrpSpPr/>
          <p:nvPr/>
        </p:nvGrpSpPr>
        <p:grpSpPr bwMode="auto">
          <a:xfrm>
            <a:off x="689967" y="2858230"/>
            <a:ext cx="1693069" cy="1371600"/>
            <a:chOff x="12698" y="0"/>
            <a:chExt cx="2257034" cy="1830287"/>
          </a:xfrm>
          <a:solidFill>
            <a:srgbClr val="3CBDDA"/>
          </a:solidFill>
        </p:grpSpPr>
        <p:sp>
          <p:nvSpPr>
            <p:cNvPr id="39" name="平行四边形 40"/>
            <p:cNvSpPr>
              <a:spLocks noChangeArrowheads="1"/>
            </p:cNvSpPr>
            <p:nvPr/>
          </p:nvSpPr>
          <p:spPr bwMode="auto">
            <a:xfrm>
              <a:off x="12698" y="0"/>
              <a:ext cx="2257034" cy="1830287"/>
            </a:xfrm>
            <a:prstGeom prst="parallelogram">
              <a:avLst>
                <a:gd name="adj" fmla="val 53631"/>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endParaRPr lang="zh-CN" altLang="en-US" kern="0" smtClean="0">
                <a:solidFill>
                  <a:srgbClr val="B62822"/>
                </a:solidFill>
              </a:endParaRPr>
            </a:p>
          </p:txBody>
        </p:sp>
        <p:sp>
          <p:nvSpPr>
            <p:cNvPr id="40" name="TextBox 41"/>
            <p:cNvSpPr txBox="1">
              <a:spLocks noChangeArrowheads="1"/>
            </p:cNvSpPr>
            <p:nvPr/>
          </p:nvSpPr>
          <p:spPr bwMode="auto">
            <a:xfrm>
              <a:off x="719791" y="686370"/>
              <a:ext cx="436370" cy="492843"/>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r>
                <a:rPr lang="en-US" altLang="zh-CN" kern="0" dirty="0" smtClean="0">
                  <a:solidFill>
                    <a:srgbClr val="F7F3EB"/>
                  </a:solidFill>
                  <a:latin typeface="微软雅黑" panose="020B0503020204020204" pitchFamily="34" charset="-122"/>
                  <a:ea typeface="微软雅黑" panose="020B0503020204020204" pitchFamily="34" charset="-122"/>
                </a:rPr>
                <a:t>1</a:t>
              </a:r>
              <a:endParaRPr lang="zh-CN" altLang="en-US" kern="0" dirty="0">
                <a:solidFill>
                  <a:srgbClr val="F7F3EB"/>
                </a:solidFill>
                <a:latin typeface="微软雅黑" panose="020B0503020204020204" pitchFamily="34" charset="-122"/>
                <a:ea typeface="微软雅黑" panose="020B0503020204020204" pitchFamily="34" charset="-122"/>
              </a:endParaRPr>
            </a:p>
          </p:txBody>
        </p:sp>
      </p:grpSp>
      <p:grpSp>
        <p:nvGrpSpPr>
          <p:cNvPr id="41" name="Group 9"/>
          <p:cNvGrpSpPr/>
          <p:nvPr/>
        </p:nvGrpSpPr>
        <p:grpSpPr bwMode="auto">
          <a:xfrm>
            <a:off x="2146101" y="2867755"/>
            <a:ext cx="1693069" cy="1371600"/>
            <a:chOff x="0" y="0"/>
            <a:chExt cx="2257034" cy="1830287"/>
          </a:xfrm>
          <a:solidFill>
            <a:srgbClr val="3CBDDA"/>
          </a:solidFill>
        </p:grpSpPr>
        <p:sp>
          <p:nvSpPr>
            <p:cNvPr id="42" name="平行四边形 42"/>
            <p:cNvSpPr>
              <a:spLocks noChangeArrowheads="1"/>
            </p:cNvSpPr>
            <p:nvPr/>
          </p:nvSpPr>
          <p:spPr bwMode="auto">
            <a:xfrm>
              <a:off x="0" y="0"/>
              <a:ext cx="2257034" cy="1830287"/>
            </a:xfrm>
            <a:prstGeom prst="parallelogram">
              <a:avLst>
                <a:gd name="adj" fmla="val 53631"/>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endParaRPr lang="zh-CN" altLang="en-US" kern="0" smtClean="0">
                <a:solidFill>
                  <a:srgbClr val="B62822"/>
                </a:solidFill>
              </a:endParaRPr>
            </a:p>
          </p:txBody>
        </p:sp>
        <p:sp>
          <p:nvSpPr>
            <p:cNvPr id="43" name="TextBox 43"/>
            <p:cNvSpPr txBox="1">
              <a:spLocks noChangeArrowheads="1"/>
            </p:cNvSpPr>
            <p:nvPr/>
          </p:nvSpPr>
          <p:spPr bwMode="auto">
            <a:xfrm>
              <a:off x="732494" y="686370"/>
              <a:ext cx="436370" cy="492843"/>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r>
                <a:rPr lang="en-US" altLang="zh-CN" kern="0" dirty="0" smtClean="0">
                  <a:solidFill>
                    <a:srgbClr val="F7F3EB"/>
                  </a:solidFill>
                  <a:latin typeface="微软雅黑" panose="020B0503020204020204" pitchFamily="34" charset="-122"/>
                  <a:ea typeface="微软雅黑" panose="020B0503020204020204" pitchFamily="34" charset="-122"/>
                </a:rPr>
                <a:t>2</a:t>
              </a:r>
              <a:endParaRPr lang="zh-CN" altLang="en-US" kern="0" dirty="0">
                <a:solidFill>
                  <a:srgbClr val="F7F3EB"/>
                </a:solidFill>
                <a:latin typeface="微软雅黑" panose="020B0503020204020204" pitchFamily="34" charset="-122"/>
                <a:ea typeface="微软雅黑" panose="020B0503020204020204" pitchFamily="34" charset="-122"/>
              </a:endParaRPr>
            </a:p>
          </p:txBody>
        </p:sp>
      </p:grpSp>
      <p:grpSp>
        <p:nvGrpSpPr>
          <p:cNvPr id="44" name="Group 12"/>
          <p:cNvGrpSpPr/>
          <p:nvPr/>
        </p:nvGrpSpPr>
        <p:grpSpPr bwMode="auto">
          <a:xfrm>
            <a:off x="3608188" y="2879661"/>
            <a:ext cx="1691879" cy="1372791"/>
            <a:chOff x="0" y="0"/>
            <a:chExt cx="2257034" cy="1830287"/>
          </a:xfrm>
          <a:solidFill>
            <a:srgbClr val="3CBDDA"/>
          </a:solidFill>
        </p:grpSpPr>
        <p:sp>
          <p:nvSpPr>
            <p:cNvPr id="45" name="平行四边形 44"/>
            <p:cNvSpPr>
              <a:spLocks noChangeArrowheads="1"/>
            </p:cNvSpPr>
            <p:nvPr/>
          </p:nvSpPr>
          <p:spPr bwMode="auto">
            <a:xfrm>
              <a:off x="0" y="0"/>
              <a:ext cx="2257034" cy="1830287"/>
            </a:xfrm>
            <a:prstGeom prst="parallelogram">
              <a:avLst>
                <a:gd name="adj" fmla="val 53631"/>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endParaRPr lang="zh-CN" altLang="en-US" kern="0" smtClean="0">
                <a:solidFill>
                  <a:srgbClr val="B62822"/>
                </a:solidFill>
              </a:endParaRPr>
            </a:p>
          </p:txBody>
        </p:sp>
        <p:sp>
          <p:nvSpPr>
            <p:cNvPr id="46" name="TextBox 45"/>
            <p:cNvSpPr txBox="1">
              <a:spLocks noChangeArrowheads="1"/>
            </p:cNvSpPr>
            <p:nvPr/>
          </p:nvSpPr>
          <p:spPr bwMode="auto">
            <a:xfrm>
              <a:off x="743981" y="683086"/>
              <a:ext cx="436677" cy="49241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r>
                <a:rPr lang="en-US" altLang="zh-CN" kern="0" dirty="0" smtClean="0">
                  <a:solidFill>
                    <a:srgbClr val="F7F3EB"/>
                  </a:solidFill>
                  <a:latin typeface="微软雅黑" panose="020B0503020204020204" pitchFamily="34" charset="-122"/>
                  <a:ea typeface="微软雅黑" panose="020B0503020204020204" pitchFamily="34" charset="-122"/>
                </a:rPr>
                <a:t>3</a:t>
              </a:r>
              <a:endParaRPr lang="zh-CN" altLang="en-US" kern="0" dirty="0">
                <a:solidFill>
                  <a:srgbClr val="F7F3EB"/>
                </a:solidFill>
                <a:latin typeface="微软雅黑" panose="020B0503020204020204" pitchFamily="34" charset="-122"/>
                <a:ea typeface="微软雅黑" panose="020B0503020204020204" pitchFamily="34" charset="-122"/>
              </a:endParaRPr>
            </a:p>
          </p:txBody>
        </p:sp>
      </p:grpSp>
      <p:grpSp>
        <p:nvGrpSpPr>
          <p:cNvPr id="47" name="Group 15"/>
          <p:cNvGrpSpPr/>
          <p:nvPr/>
        </p:nvGrpSpPr>
        <p:grpSpPr bwMode="auto">
          <a:xfrm>
            <a:off x="5067895" y="2858230"/>
            <a:ext cx="1693069" cy="1394222"/>
            <a:chOff x="0" y="0"/>
            <a:chExt cx="2257034" cy="1830287"/>
          </a:xfrm>
          <a:solidFill>
            <a:srgbClr val="3CBDDA"/>
          </a:solidFill>
        </p:grpSpPr>
        <p:sp>
          <p:nvSpPr>
            <p:cNvPr id="48" name="平行四边形 46"/>
            <p:cNvSpPr>
              <a:spLocks noChangeArrowheads="1"/>
            </p:cNvSpPr>
            <p:nvPr/>
          </p:nvSpPr>
          <p:spPr bwMode="auto">
            <a:xfrm>
              <a:off x="0" y="0"/>
              <a:ext cx="2257034" cy="1830287"/>
            </a:xfrm>
            <a:prstGeom prst="parallelogram">
              <a:avLst>
                <a:gd name="adj" fmla="val 53631"/>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endParaRPr lang="zh-CN" altLang="en-US" kern="0" smtClean="0">
                <a:solidFill>
                  <a:srgbClr val="B62822"/>
                </a:solidFill>
              </a:endParaRPr>
            </a:p>
          </p:txBody>
        </p:sp>
        <p:sp>
          <p:nvSpPr>
            <p:cNvPr id="49" name="TextBox 47"/>
            <p:cNvSpPr txBox="1">
              <a:spLocks noChangeArrowheads="1"/>
            </p:cNvSpPr>
            <p:nvPr/>
          </p:nvSpPr>
          <p:spPr bwMode="auto">
            <a:xfrm>
              <a:off x="720900" y="686370"/>
              <a:ext cx="436370" cy="48484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r>
                <a:rPr lang="en-US" altLang="zh-CN" kern="0" dirty="0" smtClean="0">
                  <a:solidFill>
                    <a:srgbClr val="F7F3EB"/>
                  </a:solidFill>
                  <a:latin typeface="微软雅黑" panose="020B0503020204020204" pitchFamily="34" charset="-122"/>
                  <a:ea typeface="微软雅黑" panose="020B0503020204020204" pitchFamily="34" charset="-122"/>
                </a:rPr>
                <a:t>4</a:t>
              </a:r>
              <a:endParaRPr lang="zh-CN" altLang="en-US" kern="0" dirty="0">
                <a:solidFill>
                  <a:srgbClr val="F7F3EB"/>
                </a:solidFill>
                <a:latin typeface="微软雅黑" panose="020B0503020204020204" pitchFamily="34" charset="-122"/>
                <a:ea typeface="微软雅黑" panose="020B0503020204020204" pitchFamily="34" charset="-122"/>
              </a:endParaRPr>
            </a:p>
          </p:txBody>
        </p:sp>
      </p:grpSp>
      <p:grpSp>
        <p:nvGrpSpPr>
          <p:cNvPr id="50" name="Group 18"/>
          <p:cNvGrpSpPr/>
          <p:nvPr/>
        </p:nvGrpSpPr>
        <p:grpSpPr bwMode="auto">
          <a:xfrm>
            <a:off x="6796683" y="1908111"/>
            <a:ext cx="1559719" cy="2720579"/>
            <a:chOff x="0" y="0"/>
            <a:chExt cx="2080515" cy="3627839"/>
          </a:xfrm>
          <a:solidFill>
            <a:srgbClr val="3CBDDA"/>
          </a:solidFill>
        </p:grpSpPr>
        <p:sp>
          <p:nvSpPr>
            <p:cNvPr id="51" name="下箭头 3"/>
            <p:cNvSpPr/>
            <p:nvPr/>
          </p:nvSpPr>
          <p:spPr bwMode="auto">
            <a:xfrm rot="12477797">
              <a:off x="0" y="0"/>
              <a:ext cx="2080515" cy="3627839"/>
            </a:xfrm>
            <a:custGeom>
              <a:avLst/>
              <a:gdLst>
                <a:gd name="T0" fmla="*/ 1098281 w 2196564"/>
                <a:gd name="T1" fmla="*/ 3710931 h 3710931"/>
                <a:gd name="T2" fmla="*/ 0 w 2196564"/>
                <a:gd name="T3" fmla="*/ 2770484 h 3710931"/>
                <a:gd name="T4" fmla="*/ 491085 w 2196564"/>
                <a:gd name="T5" fmla="*/ 2770484 h 3710931"/>
                <a:gd name="T6" fmla="*/ 491086 w 2196564"/>
                <a:gd name="T7" fmla="*/ 1830036 h 3710931"/>
                <a:gd name="T8" fmla="*/ 519177 w 2196564"/>
                <a:gd name="T9" fmla="*/ 646548 h 3710931"/>
                <a:gd name="T10" fmla="*/ 1737040 w 2196564"/>
                <a:gd name="T11" fmla="*/ 0 h 3710931"/>
                <a:gd name="T12" fmla="*/ 1728073 w 2196564"/>
                <a:gd name="T13" fmla="*/ 2124445 h 3710931"/>
                <a:gd name="T14" fmla="*/ 1705477 w 2196564"/>
                <a:gd name="T15" fmla="*/ 2770484 h 3710931"/>
                <a:gd name="T16" fmla="*/ 2196564 w 2196564"/>
                <a:gd name="T17" fmla="*/ 2770484 h 3710931"/>
                <a:gd name="T18" fmla="*/ 1098281 w 2196564"/>
                <a:gd name="T19" fmla="*/ 3710931 h 37109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96564" h="3710931">
                  <a:moveTo>
                    <a:pt x="1098281" y="3710931"/>
                  </a:moveTo>
                  <a:lnTo>
                    <a:pt x="0" y="2770484"/>
                  </a:lnTo>
                  <a:lnTo>
                    <a:pt x="491085" y="2770484"/>
                  </a:lnTo>
                  <a:cubicBezTo>
                    <a:pt x="491085" y="2457001"/>
                    <a:pt x="491086" y="2143519"/>
                    <a:pt x="491086" y="1830036"/>
                  </a:cubicBezTo>
                  <a:lnTo>
                    <a:pt x="519177" y="646548"/>
                  </a:lnTo>
                  <a:lnTo>
                    <a:pt x="1737040" y="0"/>
                  </a:lnTo>
                  <a:lnTo>
                    <a:pt x="1728073" y="2124445"/>
                  </a:lnTo>
                  <a:lnTo>
                    <a:pt x="1705477" y="2770484"/>
                  </a:lnTo>
                  <a:lnTo>
                    <a:pt x="2196564" y="2770484"/>
                  </a:lnTo>
                  <a:lnTo>
                    <a:pt x="1098281" y="3710931"/>
                  </a:lnTo>
                  <a:close/>
                </a:path>
              </a:pathLst>
            </a:custGeom>
            <a:solidFill>
              <a:srgbClr val="0070C0"/>
            </a:solidFill>
            <a:ln>
              <a:noFill/>
            </a:ln>
            <a:extLst>
              <a:ext uri="{91240B29-F687-4F45-9708-019B960494DF}">
                <a14:hiddenLine xmlns:a14="http://schemas.microsoft.com/office/drawing/2010/main" w="9525">
                  <a:solidFill>
                    <a:srgbClr val="000000"/>
                  </a:solidFill>
                  <a:round/>
                </a14:hiddenLine>
              </a:ext>
            </a:extLst>
          </p:spPr>
          <p:txBody>
            <a:bodyPr/>
            <a:lstStyle/>
            <a:p>
              <a:pPr eaLnBrk="1" hangingPunct="1">
                <a:buFont typeface="Arial" panose="020B0604020202020204" pitchFamily="34" charset="0"/>
                <a:buNone/>
                <a:defRPr/>
              </a:pPr>
              <a:endParaRPr lang="zh-CN" altLang="en-US" kern="0">
                <a:solidFill>
                  <a:srgbClr val="B62822"/>
                </a:solidFill>
                <a:latin typeface="Arial" panose="020B0604020202020204" pitchFamily="34" charset="0"/>
                <a:ea typeface="+mn-ea"/>
              </a:endParaRPr>
            </a:p>
          </p:txBody>
        </p:sp>
        <p:sp>
          <p:nvSpPr>
            <p:cNvPr id="52" name="TextBox 49"/>
            <p:cNvSpPr txBox="1">
              <a:spLocks noChangeArrowheads="1"/>
            </p:cNvSpPr>
            <p:nvPr/>
          </p:nvSpPr>
          <p:spPr bwMode="auto">
            <a:xfrm rot="18066292">
              <a:off x="765743" y="1742960"/>
              <a:ext cx="436494" cy="492653"/>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defRPr/>
              </a:pPr>
              <a:r>
                <a:rPr lang="en-US" altLang="zh-CN" kern="0" dirty="0" smtClean="0">
                  <a:solidFill>
                    <a:srgbClr val="F7F3EB"/>
                  </a:solidFill>
                  <a:latin typeface="微软雅黑" panose="020B0503020204020204" pitchFamily="34" charset="-122"/>
                  <a:ea typeface="微软雅黑" panose="020B0503020204020204" pitchFamily="34" charset="-122"/>
                </a:rPr>
                <a:t>5</a:t>
              </a:r>
              <a:endParaRPr lang="zh-CN" altLang="en-US" kern="0" dirty="0">
                <a:solidFill>
                  <a:srgbClr val="F7F3EB"/>
                </a:solidFill>
                <a:latin typeface="微软雅黑" panose="020B0503020204020204" pitchFamily="34" charset="-122"/>
                <a:ea typeface="微软雅黑" panose="020B0503020204020204" pitchFamily="34" charset="-122"/>
              </a:endParaRPr>
            </a:p>
          </p:txBody>
        </p:sp>
      </p:grpSp>
      <p:sp>
        <p:nvSpPr>
          <p:cNvPr id="53" name="矩形 50"/>
          <p:cNvSpPr>
            <a:spLocks noChangeArrowheads="1"/>
          </p:cNvSpPr>
          <p:nvPr/>
        </p:nvSpPr>
        <p:spPr bwMode="auto">
          <a:xfrm>
            <a:off x="1079985" y="843558"/>
            <a:ext cx="5436231" cy="1823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50000"/>
              </a:lnSpc>
              <a:spcBef>
                <a:spcPct val="0"/>
              </a:spcBef>
              <a:buFontTx/>
              <a:buNone/>
            </a:pPr>
            <a:r>
              <a:rPr lang="en-US" altLang="zh-CN" sz="2000" dirty="0">
                <a:solidFill>
                  <a:srgbClr val="000000"/>
                </a:solidFill>
                <a:latin typeface="宋体" panose="02010600030101010101" pitchFamily="2" charset="-122"/>
              </a:rPr>
              <a:t>1</a:t>
            </a:r>
            <a:r>
              <a:rPr lang="zh-CN" altLang="en-US" sz="2000" dirty="0">
                <a:solidFill>
                  <a:srgbClr val="000000"/>
                </a:solidFill>
                <a:latin typeface="宋体" panose="02010600030101010101" pitchFamily="2" charset="-122"/>
              </a:rPr>
              <a:t>、归档范围</a:t>
            </a:r>
          </a:p>
          <a:p>
            <a:pPr>
              <a:lnSpc>
                <a:spcPct val="150000"/>
              </a:lnSpc>
              <a:spcBef>
                <a:spcPct val="0"/>
              </a:spcBef>
              <a:buFontTx/>
              <a:buNone/>
            </a:pPr>
            <a:r>
              <a:rPr lang="zh-CN" altLang="en-US" sz="1400" b="0" dirty="0">
                <a:solidFill>
                  <a:srgbClr val="000000"/>
                </a:solidFill>
                <a:latin typeface="宋体" panose="02010600030101010101" pitchFamily="2" charset="-122"/>
              </a:rPr>
              <a:t>工程建设的过程可分为两个阶段，即项目准备阶段和项目实施阶段。</a:t>
            </a:r>
          </a:p>
          <a:p>
            <a:pPr>
              <a:lnSpc>
                <a:spcPct val="150000"/>
              </a:lnSpc>
              <a:spcBef>
                <a:spcPct val="0"/>
              </a:spcBef>
              <a:buFontTx/>
              <a:buNone/>
            </a:pPr>
            <a:r>
              <a:rPr lang="zh-CN" altLang="en-US" sz="1400" b="0" dirty="0">
                <a:solidFill>
                  <a:srgbClr val="000000"/>
                </a:solidFill>
                <a:latin typeface="宋体" panose="02010600030101010101" pitchFamily="2" charset="-122"/>
              </a:rPr>
              <a:t>归档范围可参照国标</a:t>
            </a:r>
            <a:r>
              <a:rPr lang="en-US" altLang="zh-CN" sz="1400" b="0" dirty="0">
                <a:solidFill>
                  <a:srgbClr val="000000"/>
                </a:solidFill>
                <a:latin typeface="宋体" panose="02010600030101010101" pitchFamily="2" charset="-122"/>
              </a:rPr>
              <a:t>GB50328-2014</a:t>
            </a:r>
            <a:r>
              <a:rPr lang="zh-CN" altLang="en-US" sz="1400" b="0" dirty="0">
                <a:solidFill>
                  <a:srgbClr val="000000"/>
                </a:solidFill>
                <a:latin typeface="宋体" panose="02010600030101010101" pitchFamily="2" charset="-122"/>
              </a:rPr>
              <a:t>确定归档范围。一般分五部分：（</a:t>
            </a:r>
            <a:r>
              <a:rPr lang="en-US" altLang="zh-CN" sz="1400" b="0" dirty="0">
                <a:solidFill>
                  <a:srgbClr val="000000"/>
                </a:solidFill>
                <a:latin typeface="宋体" panose="02010600030101010101" pitchFamily="2" charset="-122"/>
              </a:rPr>
              <a:t>1</a:t>
            </a:r>
            <a:r>
              <a:rPr lang="zh-CN" altLang="en-US" sz="1400" b="0" dirty="0">
                <a:solidFill>
                  <a:srgbClr val="000000"/>
                </a:solidFill>
                <a:latin typeface="宋体" panose="02010600030101010101" pitchFamily="2" charset="-122"/>
              </a:rPr>
              <a:t>）前期文件材料 （</a:t>
            </a:r>
            <a:r>
              <a:rPr lang="en-US" altLang="zh-CN" sz="1400" b="0" dirty="0">
                <a:solidFill>
                  <a:srgbClr val="000000"/>
                </a:solidFill>
                <a:latin typeface="宋体" panose="02010600030101010101" pitchFamily="2" charset="-122"/>
              </a:rPr>
              <a:t>2</a:t>
            </a:r>
            <a:r>
              <a:rPr lang="zh-CN" altLang="en-US" sz="1400" b="0" dirty="0">
                <a:solidFill>
                  <a:srgbClr val="000000"/>
                </a:solidFill>
                <a:latin typeface="宋体" panose="02010600030101010101" pitchFamily="2" charset="-122"/>
              </a:rPr>
              <a:t>）施工资料 （</a:t>
            </a:r>
            <a:r>
              <a:rPr lang="en-US" altLang="zh-CN" sz="1400" b="0" dirty="0">
                <a:solidFill>
                  <a:srgbClr val="000000"/>
                </a:solidFill>
                <a:latin typeface="宋体" panose="02010600030101010101" pitchFamily="2" charset="-122"/>
              </a:rPr>
              <a:t>3</a:t>
            </a:r>
            <a:r>
              <a:rPr lang="zh-CN" altLang="en-US" sz="1400" b="0" dirty="0">
                <a:solidFill>
                  <a:srgbClr val="000000"/>
                </a:solidFill>
                <a:latin typeface="宋体" panose="02010600030101010101" pitchFamily="2" charset="-122"/>
              </a:rPr>
              <a:t>）监理资料 （</a:t>
            </a:r>
            <a:r>
              <a:rPr lang="en-US" altLang="zh-CN" sz="1400" b="0" dirty="0">
                <a:solidFill>
                  <a:srgbClr val="000000"/>
                </a:solidFill>
                <a:latin typeface="宋体" panose="02010600030101010101" pitchFamily="2" charset="-122"/>
              </a:rPr>
              <a:t>4</a:t>
            </a:r>
            <a:r>
              <a:rPr lang="zh-CN" altLang="en-US" sz="1400" b="0" dirty="0">
                <a:solidFill>
                  <a:srgbClr val="000000"/>
                </a:solidFill>
                <a:latin typeface="宋体" panose="02010600030101010101" pitchFamily="2" charset="-122"/>
              </a:rPr>
              <a:t>）竣工验收资料 （</a:t>
            </a:r>
            <a:r>
              <a:rPr lang="en-US" altLang="zh-CN" sz="1400" b="0" dirty="0">
                <a:solidFill>
                  <a:srgbClr val="000000"/>
                </a:solidFill>
                <a:latin typeface="宋体" panose="02010600030101010101" pitchFamily="2" charset="-122"/>
              </a:rPr>
              <a:t>5</a:t>
            </a:r>
            <a:r>
              <a:rPr lang="zh-CN" altLang="en-US" sz="1400" b="0" dirty="0">
                <a:solidFill>
                  <a:srgbClr val="000000"/>
                </a:solidFill>
                <a:latin typeface="宋体" panose="02010600030101010101" pitchFamily="2" charset="-122"/>
              </a:rPr>
              <a:t>）竣工图</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Text Box 55"/>
          <p:cNvSpPr txBox="1">
            <a:spLocks noChangeArrowheads="1"/>
          </p:cNvSpPr>
          <p:nvPr/>
        </p:nvSpPr>
        <p:spPr bwMode="auto">
          <a:xfrm>
            <a:off x="952843" y="139511"/>
            <a:ext cx="3878614"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b="0" i="0" dirty="0">
                <a:latin typeface="方正毡笔黑简体" panose="03000509000000000000" pitchFamily="65" charset="-122"/>
                <a:ea typeface="方正毡笔黑简体" panose="03000509000000000000" pitchFamily="65" charset="-122"/>
              </a:rPr>
              <a:t>三、建设工程文件归档</a:t>
            </a:r>
          </a:p>
        </p:txBody>
      </p:sp>
      <p:sp>
        <p:nvSpPr>
          <p:cNvPr id="53" name="矩形 50"/>
          <p:cNvSpPr>
            <a:spLocks noChangeArrowheads="1"/>
          </p:cNvSpPr>
          <p:nvPr/>
        </p:nvSpPr>
        <p:spPr bwMode="auto">
          <a:xfrm>
            <a:off x="969349" y="987574"/>
            <a:ext cx="7706339" cy="33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buNone/>
            </a:pPr>
            <a:r>
              <a:rPr lang="en-US" altLang="zh-CN" sz="2000" dirty="0"/>
              <a:t>2</a:t>
            </a:r>
            <a:r>
              <a:rPr lang="zh-CN" altLang="zh-CN" sz="2000" dirty="0"/>
              <a:t>、建设工程资料的质量要求</a:t>
            </a:r>
          </a:p>
          <a:p>
            <a:r>
              <a:rPr lang="en-US" altLang="zh-CN" sz="1400" b="0" dirty="0"/>
              <a:t>1</a:t>
            </a:r>
            <a:r>
              <a:rPr lang="zh-CN" altLang="zh-CN" sz="1400" b="0" dirty="0"/>
              <a:t>、归档的工程文件应为原件；</a:t>
            </a:r>
          </a:p>
          <a:p>
            <a:r>
              <a:rPr lang="en-US" altLang="zh-CN" sz="1400" b="0" dirty="0"/>
              <a:t>2</a:t>
            </a:r>
            <a:r>
              <a:rPr lang="zh-CN" altLang="zh-CN" sz="1400" b="0" dirty="0"/>
              <a:t>、工程文件的内容及其深度必须符合国家有关工程勘察、设计、施工、监理等方面的技术规范、标准和规程；</a:t>
            </a:r>
          </a:p>
          <a:p>
            <a:r>
              <a:rPr lang="en-US" altLang="zh-CN" sz="1400" b="0" dirty="0"/>
              <a:t>3</a:t>
            </a:r>
            <a:r>
              <a:rPr lang="zh-CN" altLang="zh-CN" sz="1400" b="0" dirty="0"/>
              <a:t>、工程文件的内容必须真实、准确，与工程实际相符合；</a:t>
            </a:r>
          </a:p>
          <a:p>
            <a:r>
              <a:rPr lang="en-US" altLang="zh-CN" sz="1400" b="0" dirty="0"/>
              <a:t>4</a:t>
            </a:r>
            <a:r>
              <a:rPr lang="zh-CN" altLang="zh-CN" sz="1400" b="0" dirty="0"/>
              <a:t>、工程文件应采用耐久性强的书写材料，如碳素墨水、蓝黑墨水，不得使用易褪色的书写材料；</a:t>
            </a:r>
          </a:p>
          <a:p>
            <a:r>
              <a:rPr lang="en-US" altLang="zh-CN" sz="1400" b="0" dirty="0"/>
              <a:t>5</a:t>
            </a:r>
            <a:r>
              <a:rPr lang="zh-CN" altLang="zh-CN" sz="1400" b="0" dirty="0"/>
              <a:t>、工程文件应字迹清楚，图样清晰，图表整洁，签字盖章手续完备；</a:t>
            </a:r>
          </a:p>
          <a:p>
            <a:r>
              <a:rPr lang="en-US" altLang="zh-CN" sz="1400" b="0" dirty="0"/>
              <a:t>6</a:t>
            </a:r>
            <a:r>
              <a:rPr lang="zh-CN" altLang="zh-CN" sz="1400" b="0" dirty="0"/>
              <a:t>、工程文件中文字材料幅面尺寸规格宜为</a:t>
            </a:r>
            <a:r>
              <a:rPr lang="en-US" altLang="zh-CN" sz="1400" b="0" dirty="0"/>
              <a:t>A4</a:t>
            </a:r>
            <a:r>
              <a:rPr lang="zh-CN" altLang="zh-CN" sz="1400" b="0" dirty="0"/>
              <a:t>幅面</a:t>
            </a:r>
            <a:r>
              <a:rPr lang="en-US" altLang="zh-CN" sz="1400" b="0" dirty="0"/>
              <a:t>(297mm</a:t>
            </a:r>
            <a:r>
              <a:rPr lang="zh-CN" altLang="zh-CN" sz="1400" b="0" dirty="0"/>
              <a:t>×</a:t>
            </a:r>
            <a:r>
              <a:rPr lang="en-US" altLang="zh-CN" sz="1400" b="0" dirty="0"/>
              <a:t>210mm)</a:t>
            </a:r>
            <a:r>
              <a:rPr lang="zh-CN" altLang="zh-CN" sz="1400" b="0" dirty="0"/>
              <a:t>，图纸宜采用国家标准图幅；</a:t>
            </a:r>
          </a:p>
          <a:p>
            <a:r>
              <a:rPr lang="en-US" altLang="zh-CN" sz="1400" b="0" dirty="0"/>
              <a:t>7</a:t>
            </a:r>
            <a:r>
              <a:rPr lang="zh-CN" altLang="zh-CN" sz="1400" b="0" dirty="0"/>
              <a:t>、工程文件的纸张应采用能够长期保存的韧力大、耐久性强的纸张。图纸一般采用蓝晒图，竣工图应是新蓝图。计算机出图必须清晰，不得使用计算机出图的复印件；</a:t>
            </a:r>
          </a:p>
          <a:p>
            <a:r>
              <a:rPr lang="en-US" altLang="zh-CN" sz="1400" b="0" dirty="0"/>
              <a:t>8</a:t>
            </a:r>
            <a:r>
              <a:rPr lang="zh-CN" altLang="zh-CN" sz="1400" b="0" dirty="0"/>
              <a:t>、所有竣工图均应加盖竣工图章</a:t>
            </a:r>
            <a:endParaRPr lang="zh-CN" altLang="en-US" sz="900" b="0" dirty="0">
              <a:solidFill>
                <a:srgbClr val="000000"/>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0"/>
            <a:ext cx="9144004" cy="5143500"/>
          </a:xfrm>
          <a:prstGeom prst="rect">
            <a:avLst/>
          </a:prstGeom>
        </p:spPr>
      </p:pic>
      <p:sp>
        <p:nvSpPr>
          <p:cNvPr id="36" name="矩形 35"/>
          <p:cNvSpPr/>
          <p:nvPr/>
        </p:nvSpPr>
        <p:spPr>
          <a:xfrm>
            <a:off x="1" y="1689613"/>
            <a:ext cx="9144001" cy="140654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6" rIns="68573" bIns="34286" spcCol="0" rtlCol="0" anchor="ctr"/>
          <a:lstStyle/>
          <a:p>
            <a:pPr algn="ctr"/>
            <a:endParaRPr lang="zh-CN" altLang="en-US"/>
          </a:p>
        </p:txBody>
      </p:sp>
      <p:pic>
        <p:nvPicPr>
          <p:cNvPr id="37" name="图片 36"/>
          <p:cNvPicPr>
            <a:picLocks noChangeAspect="1"/>
          </p:cNvPicPr>
          <p:nvPr/>
        </p:nvPicPr>
        <p:blipFill rotWithShape="1">
          <a:blip r:embed="rId3">
            <a:extLst>
              <a:ext uri="{28A0092B-C50C-407E-A947-70E740481C1C}">
                <a14:useLocalDpi xmlns:a14="http://schemas.microsoft.com/office/drawing/2010/main" val="0"/>
              </a:ext>
            </a:extLst>
          </a:blip>
          <a:srcRect l="26636"/>
          <a:stretch>
            <a:fillRect/>
          </a:stretch>
        </p:blipFill>
        <p:spPr>
          <a:xfrm>
            <a:off x="2435525" y="0"/>
            <a:ext cx="6708475" cy="5143500"/>
          </a:xfrm>
          <a:prstGeom prst="rect">
            <a:avLst/>
          </a:prstGeom>
        </p:spPr>
      </p:pic>
      <p:sp>
        <p:nvSpPr>
          <p:cNvPr id="38" name="矩形 37"/>
          <p:cNvSpPr/>
          <p:nvPr/>
        </p:nvSpPr>
        <p:spPr>
          <a:xfrm>
            <a:off x="2" y="0"/>
            <a:ext cx="2435526" cy="51435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6" rIns="68573" bIns="34286" spcCol="0" rtlCol="0" anchor="ctr"/>
          <a:lstStyle/>
          <a:p>
            <a:pPr algn="ctr"/>
            <a:endParaRPr lang="zh-CN" altLang="en-US"/>
          </a:p>
        </p:txBody>
      </p:sp>
      <p:grpSp>
        <p:nvGrpSpPr>
          <p:cNvPr id="39" name="组合 38"/>
          <p:cNvGrpSpPr/>
          <p:nvPr/>
        </p:nvGrpSpPr>
        <p:grpSpPr>
          <a:xfrm>
            <a:off x="1021647" y="709479"/>
            <a:ext cx="1312363" cy="1897706"/>
            <a:chOff x="687345" y="1342594"/>
            <a:chExt cx="1312362" cy="1897706"/>
          </a:xfrm>
        </p:grpSpPr>
        <p:sp>
          <p:nvSpPr>
            <p:cNvPr id="40" name="TextBox 39"/>
            <p:cNvSpPr txBox="1"/>
            <p:nvPr/>
          </p:nvSpPr>
          <p:spPr>
            <a:xfrm>
              <a:off x="687345" y="1342594"/>
              <a:ext cx="1031050" cy="1656607"/>
            </a:xfrm>
            <a:prstGeom prst="rect">
              <a:avLst/>
            </a:prstGeom>
            <a:noFill/>
          </p:spPr>
          <p:txBody>
            <a:bodyPr vert="eaVert" wrap="none" rtlCol="0">
              <a:spAutoFit/>
            </a:bodyPr>
            <a:lstStyle/>
            <a:p>
              <a:r>
                <a:rPr lang="zh-CN" altLang="en-US" sz="5500" b="1" spc="599" dirty="0">
                  <a:solidFill>
                    <a:schemeClr val="bg1"/>
                  </a:solidFill>
                  <a:latin typeface="微软雅黑" panose="020B0503020204020204" pitchFamily="34" charset="-122"/>
                  <a:ea typeface="微软雅黑" panose="020B0503020204020204" pitchFamily="34" charset="-122"/>
                </a:rPr>
                <a:t>目录</a:t>
              </a:r>
            </a:p>
          </p:txBody>
        </p:sp>
        <p:sp>
          <p:nvSpPr>
            <p:cNvPr id="41" name="TextBox 40"/>
            <p:cNvSpPr txBox="1"/>
            <p:nvPr/>
          </p:nvSpPr>
          <p:spPr>
            <a:xfrm>
              <a:off x="1538042" y="2032277"/>
              <a:ext cx="461665" cy="1208023"/>
            </a:xfrm>
            <a:prstGeom prst="rect">
              <a:avLst/>
            </a:prstGeom>
            <a:noFill/>
          </p:spPr>
          <p:txBody>
            <a:bodyPr vert="eaVert" wrap="none" rtlCol="0">
              <a:spAutoFit/>
            </a:bodyPr>
            <a:lstStyle/>
            <a:p>
              <a:r>
                <a:rPr lang="en-US" altLang="zh-CN" b="1" spc="-150" dirty="0">
                  <a:solidFill>
                    <a:schemeClr val="bg1"/>
                  </a:solidFill>
                  <a:latin typeface="Arial" panose="020B0604020202020204" pitchFamily="34" charset="0"/>
                  <a:cs typeface="Arial" panose="020B0604020202020204" pitchFamily="34" charset="0"/>
                </a:rPr>
                <a:t>CONTENTS</a:t>
              </a:r>
              <a:endParaRPr lang="zh-CN" altLang="en-US" b="1" spc="-150" dirty="0">
                <a:solidFill>
                  <a:schemeClr val="bg1"/>
                </a:solidFill>
                <a:latin typeface="Arial" panose="020B0604020202020204" pitchFamily="34" charset="0"/>
                <a:cs typeface="Arial" panose="020B0604020202020204" pitchFamily="34" charset="0"/>
              </a:endParaRPr>
            </a:p>
          </p:txBody>
        </p:sp>
      </p:grpSp>
      <p:grpSp>
        <p:nvGrpSpPr>
          <p:cNvPr id="42" name="组合 41"/>
          <p:cNvGrpSpPr/>
          <p:nvPr/>
        </p:nvGrpSpPr>
        <p:grpSpPr>
          <a:xfrm>
            <a:off x="3059831" y="843558"/>
            <a:ext cx="5184577" cy="723275"/>
            <a:chOff x="2987824" y="1300427"/>
            <a:chExt cx="5184576" cy="723276"/>
          </a:xfrm>
        </p:grpSpPr>
        <p:sp>
          <p:nvSpPr>
            <p:cNvPr id="43" name="TextBox 42"/>
            <p:cNvSpPr txBox="1"/>
            <p:nvPr/>
          </p:nvSpPr>
          <p:spPr>
            <a:xfrm>
              <a:off x="3625305" y="1407864"/>
              <a:ext cx="4547095" cy="461665"/>
            </a:xfrm>
            <a:prstGeom prst="rect">
              <a:avLst/>
            </a:prstGeom>
            <a:ln>
              <a:solidFill>
                <a:srgbClr val="133FCB"/>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zh-CN" altLang="en-US" sz="2400" b="0" dirty="0" smtClean="0">
                  <a:solidFill>
                    <a:schemeClr val="tx1"/>
                  </a:solidFill>
                  <a:latin typeface="微软雅黑" panose="020B0503020204020204" pitchFamily="34" charset="-122"/>
                  <a:ea typeface="微软雅黑" panose="020B0503020204020204" pitchFamily="34" charset="-122"/>
                </a:rPr>
                <a:t>建设</a:t>
              </a:r>
              <a:r>
                <a:rPr lang="zh-CN" altLang="en-US" sz="2400" b="0" dirty="0">
                  <a:solidFill>
                    <a:schemeClr val="tx1"/>
                  </a:solidFill>
                  <a:latin typeface="微软雅黑" panose="020B0503020204020204" pitchFamily="34" charset="-122"/>
                  <a:ea typeface="微软雅黑" panose="020B0503020204020204" pitchFamily="34" charset="-122"/>
                </a:rPr>
                <a:t>工程档案基本概念</a:t>
              </a:r>
            </a:p>
          </p:txBody>
        </p:sp>
        <p:grpSp>
          <p:nvGrpSpPr>
            <p:cNvPr id="44" name="组合 43"/>
            <p:cNvGrpSpPr/>
            <p:nvPr/>
          </p:nvGrpSpPr>
          <p:grpSpPr>
            <a:xfrm>
              <a:off x="2987824" y="1300427"/>
              <a:ext cx="864096" cy="723276"/>
              <a:chOff x="2165941" y="1632858"/>
              <a:chExt cx="864096" cy="723276"/>
            </a:xfrm>
          </p:grpSpPr>
          <p:sp>
            <p:nvSpPr>
              <p:cNvPr id="45" name="五边形 44"/>
              <p:cNvSpPr/>
              <p:nvPr/>
            </p:nvSpPr>
            <p:spPr>
              <a:xfrm>
                <a:off x="2165941" y="1740295"/>
                <a:ext cx="864096" cy="461665"/>
              </a:xfrm>
              <a:prstGeom prst="homePlat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0"/>
              </a:p>
            </p:txBody>
          </p:sp>
          <p:sp>
            <p:nvSpPr>
              <p:cNvPr id="46" name="TextBox 45"/>
              <p:cNvSpPr txBox="1"/>
              <p:nvPr/>
            </p:nvSpPr>
            <p:spPr>
              <a:xfrm>
                <a:off x="2216421" y="1632858"/>
                <a:ext cx="535724" cy="723276"/>
              </a:xfrm>
              <a:prstGeom prst="rect">
                <a:avLst/>
              </a:prstGeom>
              <a:noFill/>
            </p:spPr>
            <p:txBody>
              <a:bodyPr wrap="none" rtlCol="0">
                <a:spAutoFit/>
              </a:bodyPr>
              <a:lstStyle/>
              <a:p>
                <a:r>
                  <a:rPr lang="en-US" altLang="zh-CN" sz="4100" b="0" dirty="0">
                    <a:solidFill>
                      <a:schemeClr val="bg1"/>
                    </a:solidFill>
                    <a:latin typeface="Arial Black" panose="020B0A04020102020204" pitchFamily="34" charset="0"/>
                    <a:ea typeface="Arial Unicode MS" pitchFamily="34" charset="-122"/>
                    <a:cs typeface="Arial Unicode MS" pitchFamily="34" charset="-122"/>
                  </a:rPr>
                  <a:t>1</a:t>
                </a:r>
                <a:endParaRPr lang="zh-CN" altLang="en-US" sz="4100" b="0" dirty="0">
                  <a:solidFill>
                    <a:schemeClr val="bg1"/>
                  </a:solidFill>
                  <a:latin typeface="Arial Black" panose="020B0A04020102020204" pitchFamily="34" charset="0"/>
                  <a:ea typeface="Arial Unicode MS" pitchFamily="34" charset="-122"/>
                  <a:cs typeface="Arial Unicode MS" pitchFamily="34" charset="-122"/>
                </a:endParaRPr>
              </a:p>
            </p:txBody>
          </p:sp>
        </p:grpSp>
      </p:grpSp>
      <p:grpSp>
        <p:nvGrpSpPr>
          <p:cNvPr id="47" name="组合 46"/>
          <p:cNvGrpSpPr/>
          <p:nvPr/>
        </p:nvGrpSpPr>
        <p:grpSpPr>
          <a:xfrm>
            <a:off x="3059831" y="1589039"/>
            <a:ext cx="5184577" cy="723275"/>
            <a:chOff x="2987824" y="2045907"/>
            <a:chExt cx="5184576" cy="723276"/>
          </a:xfrm>
        </p:grpSpPr>
        <p:sp>
          <p:nvSpPr>
            <p:cNvPr id="48" name="TextBox 47"/>
            <p:cNvSpPr txBox="1"/>
            <p:nvPr/>
          </p:nvSpPr>
          <p:spPr>
            <a:xfrm>
              <a:off x="3625305" y="2147553"/>
              <a:ext cx="4547095" cy="461666"/>
            </a:xfrm>
            <a:prstGeom prst="rect">
              <a:avLst/>
            </a:prstGeom>
            <a:ln>
              <a:solidFill>
                <a:srgbClr val="0070C0"/>
              </a:solidFill>
            </a:ln>
          </p:spPr>
          <p:style>
            <a:lnRef idx="2">
              <a:schemeClr val="accent1"/>
            </a:lnRef>
            <a:fillRef idx="1">
              <a:schemeClr val="lt1"/>
            </a:fillRef>
            <a:effectRef idx="0">
              <a:schemeClr val="accent1"/>
            </a:effectRef>
            <a:fontRef idx="minor">
              <a:schemeClr val="dk1"/>
            </a:fontRef>
          </p:style>
          <p:txBody>
            <a:bodyPr wrap="square" rtlCol="0">
              <a:spAutoFit/>
            </a:bodyPr>
            <a:lstStyle>
              <a:defPPr>
                <a:defRPr lang="zh-CN"/>
              </a:defPPr>
              <a:lvl1pPr algn="ctr">
                <a:defRPr sz="2400" b="1">
                  <a:solidFill>
                    <a:srgbClr val="0070C0"/>
                  </a:solidFill>
                  <a:latin typeface="微软雅黑" panose="020B0503020204020204" pitchFamily="34" charset="-122"/>
                  <a:ea typeface="微软雅黑" panose="020B0503020204020204" pitchFamily="34" charset="-122"/>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zh-CN" altLang="en-US" b="0" dirty="0" smtClean="0">
                  <a:solidFill>
                    <a:schemeClr val="tx1"/>
                  </a:solidFill>
                </a:rPr>
                <a:t>  建设</a:t>
              </a:r>
              <a:r>
                <a:rPr lang="zh-CN" altLang="en-US" b="0" dirty="0">
                  <a:solidFill>
                    <a:schemeClr val="tx1"/>
                  </a:solidFill>
                </a:rPr>
                <a:t>工程档案管理的法规体系</a:t>
              </a:r>
            </a:p>
          </p:txBody>
        </p:sp>
        <p:grpSp>
          <p:nvGrpSpPr>
            <p:cNvPr id="49" name="组合 48"/>
            <p:cNvGrpSpPr/>
            <p:nvPr/>
          </p:nvGrpSpPr>
          <p:grpSpPr>
            <a:xfrm>
              <a:off x="2987824" y="2045907"/>
              <a:ext cx="864096" cy="723276"/>
              <a:chOff x="2165941" y="2378338"/>
              <a:chExt cx="864096" cy="723276"/>
            </a:xfrm>
          </p:grpSpPr>
          <p:sp>
            <p:nvSpPr>
              <p:cNvPr id="50" name="五边形 49"/>
              <p:cNvSpPr/>
              <p:nvPr/>
            </p:nvSpPr>
            <p:spPr>
              <a:xfrm>
                <a:off x="2165941" y="2479984"/>
                <a:ext cx="864096" cy="461665"/>
              </a:xfrm>
              <a:prstGeom prst="homePlat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0">
                  <a:solidFill>
                    <a:schemeClr val="tx1"/>
                  </a:solidFill>
                </a:endParaRPr>
              </a:p>
            </p:txBody>
          </p:sp>
          <p:sp>
            <p:nvSpPr>
              <p:cNvPr id="51" name="TextBox 50"/>
              <p:cNvSpPr txBox="1"/>
              <p:nvPr/>
            </p:nvSpPr>
            <p:spPr>
              <a:xfrm>
                <a:off x="2216421" y="2378338"/>
                <a:ext cx="535724" cy="723276"/>
              </a:xfrm>
              <a:prstGeom prst="rect">
                <a:avLst/>
              </a:prstGeom>
              <a:noFill/>
            </p:spPr>
            <p:txBody>
              <a:bodyPr wrap="none" rtlCol="0">
                <a:spAutoFit/>
              </a:bodyPr>
              <a:lstStyle/>
              <a:p>
                <a:r>
                  <a:rPr lang="en-US" altLang="zh-CN" sz="4100" b="0" dirty="0">
                    <a:solidFill>
                      <a:schemeClr val="bg1"/>
                    </a:solidFill>
                    <a:latin typeface="Arial Black" panose="020B0A04020102020204" pitchFamily="34" charset="0"/>
                    <a:ea typeface="Arial Unicode MS" pitchFamily="34" charset="-122"/>
                    <a:cs typeface="Arial Unicode MS" pitchFamily="34" charset="-122"/>
                  </a:rPr>
                  <a:t>2</a:t>
                </a:r>
                <a:endParaRPr lang="zh-CN" altLang="en-US" sz="4100" b="0" dirty="0">
                  <a:solidFill>
                    <a:schemeClr val="bg1"/>
                  </a:solidFill>
                  <a:latin typeface="Arial Black" panose="020B0A04020102020204" pitchFamily="34" charset="0"/>
                  <a:ea typeface="Arial Unicode MS" pitchFamily="34" charset="-122"/>
                  <a:cs typeface="Arial Unicode MS" pitchFamily="34" charset="-122"/>
                </a:endParaRPr>
              </a:p>
            </p:txBody>
          </p:sp>
        </p:grpSp>
      </p:grpSp>
      <p:grpSp>
        <p:nvGrpSpPr>
          <p:cNvPr id="52" name="组合 51"/>
          <p:cNvGrpSpPr/>
          <p:nvPr/>
        </p:nvGrpSpPr>
        <p:grpSpPr>
          <a:xfrm>
            <a:off x="3059831" y="2326872"/>
            <a:ext cx="5184577" cy="723275"/>
            <a:chOff x="2987824" y="2783740"/>
            <a:chExt cx="5184576" cy="723276"/>
          </a:xfrm>
        </p:grpSpPr>
        <p:sp>
          <p:nvSpPr>
            <p:cNvPr id="53" name="TextBox 52"/>
            <p:cNvSpPr txBox="1"/>
            <p:nvPr/>
          </p:nvSpPr>
          <p:spPr>
            <a:xfrm>
              <a:off x="3625305" y="2887242"/>
              <a:ext cx="4547095" cy="461666"/>
            </a:xfrm>
            <a:prstGeom prst="rect">
              <a:avLst/>
            </a:prstGeom>
            <a:ln>
              <a:solidFill>
                <a:srgbClr val="0070C0"/>
              </a:solidFill>
            </a:ln>
          </p:spPr>
          <p:style>
            <a:lnRef idx="2">
              <a:schemeClr val="accent1"/>
            </a:lnRef>
            <a:fillRef idx="1">
              <a:schemeClr val="lt1"/>
            </a:fillRef>
            <a:effectRef idx="0">
              <a:schemeClr val="accent1"/>
            </a:effectRef>
            <a:fontRef idx="minor">
              <a:schemeClr val="dk1"/>
            </a:fontRef>
          </p:style>
          <p:txBody>
            <a:bodyPr wrap="square" rtlCol="0">
              <a:spAutoFit/>
            </a:bodyPr>
            <a:lstStyle>
              <a:defPPr>
                <a:defRPr lang="zh-CN"/>
              </a:defPPr>
              <a:lvl1pPr algn="ctr">
                <a:defRPr sz="2400" b="1">
                  <a:solidFill>
                    <a:srgbClr val="0070C0"/>
                  </a:solidFill>
                  <a:latin typeface="微软雅黑" panose="020B0503020204020204" pitchFamily="34" charset="-122"/>
                  <a:ea typeface="微软雅黑" panose="020B0503020204020204" pitchFamily="34" charset="-122"/>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zh-CN" altLang="en-US" b="0" dirty="0" smtClean="0">
                  <a:solidFill>
                    <a:schemeClr val="tx1"/>
                  </a:solidFill>
                </a:rPr>
                <a:t> 工程</a:t>
              </a:r>
              <a:r>
                <a:rPr lang="zh-CN" altLang="en-US" b="0" dirty="0">
                  <a:solidFill>
                    <a:schemeClr val="tx1"/>
                  </a:solidFill>
                </a:rPr>
                <a:t>文件文件的管理及整理归档</a:t>
              </a:r>
            </a:p>
          </p:txBody>
        </p:sp>
        <p:grpSp>
          <p:nvGrpSpPr>
            <p:cNvPr id="54" name="组合 53"/>
            <p:cNvGrpSpPr/>
            <p:nvPr/>
          </p:nvGrpSpPr>
          <p:grpSpPr>
            <a:xfrm>
              <a:off x="2987824" y="2783740"/>
              <a:ext cx="864096" cy="723276"/>
              <a:chOff x="2165941" y="3116171"/>
              <a:chExt cx="864096" cy="723276"/>
            </a:xfrm>
          </p:grpSpPr>
          <p:sp>
            <p:nvSpPr>
              <p:cNvPr id="55" name="五边形 54"/>
              <p:cNvSpPr/>
              <p:nvPr/>
            </p:nvSpPr>
            <p:spPr>
              <a:xfrm>
                <a:off x="2165941" y="3219673"/>
                <a:ext cx="864096" cy="461665"/>
              </a:xfrm>
              <a:prstGeom prst="homePlat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0">
                  <a:solidFill>
                    <a:schemeClr val="tx1"/>
                  </a:solidFill>
                </a:endParaRPr>
              </a:p>
            </p:txBody>
          </p:sp>
          <p:sp>
            <p:nvSpPr>
              <p:cNvPr id="56" name="TextBox 55"/>
              <p:cNvSpPr txBox="1"/>
              <p:nvPr/>
            </p:nvSpPr>
            <p:spPr>
              <a:xfrm>
                <a:off x="2216421" y="3116171"/>
                <a:ext cx="535724" cy="723276"/>
              </a:xfrm>
              <a:prstGeom prst="rect">
                <a:avLst/>
              </a:prstGeom>
              <a:noFill/>
            </p:spPr>
            <p:txBody>
              <a:bodyPr wrap="none" rtlCol="0">
                <a:spAutoFit/>
              </a:bodyPr>
              <a:lstStyle/>
              <a:p>
                <a:r>
                  <a:rPr lang="en-US" altLang="zh-CN" sz="4100" b="0" dirty="0">
                    <a:solidFill>
                      <a:schemeClr val="bg1"/>
                    </a:solidFill>
                    <a:latin typeface="Arial Black" panose="020B0A04020102020204" pitchFamily="34" charset="0"/>
                    <a:ea typeface="Arial Unicode MS" pitchFamily="34" charset="-122"/>
                    <a:cs typeface="Arial Unicode MS" pitchFamily="34" charset="-122"/>
                  </a:rPr>
                  <a:t>3</a:t>
                </a:r>
                <a:endParaRPr lang="zh-CN" altLang="en-US" sz="4100" b="0" dirty="0">
                  <a:solidFill>
                    <a:schemeClr val="bg1"/>
                  </a:solidFill>
                  <a:latin typeface="Arial Black" panose="020B0A04020102020204" pitchFamily="34" charset="0"/>
                  <a:ea typeface="Arial Unicode MS" pitchFamily="34" charset="-122"/>
                  <a:cs typeface="Arial Unicode MS" pitchFamily="34" charset="-122"/>
                </a:endParaRPr>
              </a:p>
            </p:txBody>
          </p:sp>
        </p:grpSp>
      </p:grpSp>
      <p:grpSp>
        <p:nvGrpSpPr>
          <p:cNvPr id="57" name="组合 56"/>
          <p:cNvGrpSpPr/>
          <p:nvPr/>
        </p:nvGrpSpPr>
        <p:grpSpPr>
          <a:xfrm>
            <a:off x="3059831" y="3046950"/>
            <a:ext cx="5184577" cy="723275"/>
            <a:chOff x="2987824" y="3503820"/>
            <a:chExt cx="5184576" cy="723276"/>
          </a:xfrm>
        </p:grpSpPr>
        <p:sp>
          <p:nvSpPr>
            <p:cNvPr id="58" name="TextBox 57"/>
            <p:cNvSpPr txBox="1"/>
            <p:nvPr/>
          </p:nvSpPr>
          <p:spPr>
            <a:xfrm>
              <a:off x="3625305" y="3626931"/>
              <a:ext cx="4547095" cy="461666"/>
            </a:xfrm>
            <a:prstGeom prst="rect">
              <a:avLst/>
            </a:prstGeom>
            <a:ln>
              <a:solidFill>
                <a:srgbClr val="0070C0"/>
              </a:solidFill>
            </a:ln>
          </p:spPr>
          <p:style>
            <a:lnRef idx="2">
              <a:schemeClr val="accent1"/>
            </a:lnRef>
            <a:fillRef idx="1">
              <a:schemeClr val="lt1"/>
            </a:fillRef>
            <a:effectRef idx="0">
              <a:schemeClr val="accent1"/>
            </a:effectRef>
            <a:fontRef idx="minor">
              <a:schemeClr val="dk1"/>
            </a:fontRef>
          </p:style>
          <p:txBody>
            <a:bodyPr wrap="square" rtlCol="0">
              <a:spAutoFit/>
            </a:bodyPr>
            <a:lstStyle>
              <a:defPPr>
                <a:defRPr lang="zh-CN"/>
              </a:defPPr>
              <a:lvl1pPr algn="ctr">
                <a:defRPr sz="2400" b="1">
                  <a:solidFill>
                    <a:srgbClr val="0070C0"/>
                  </a:solidFill>
                  <a:latin typeface="微软雅黑" panose="020B0503020204020204" pitchFamily="34" charset="-122"/>
                  <a:ea typeface="微软雅黑" panose="020B0503020204020204" pitchFamily="34" charset="-122"/>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zh-CN" altLang="en-US" b="0" dirty="0">
                  <a:solidFill>
                    <a:schemeClr val="tx1"/>
                  </a:solidFill>
                </a:rPr>
                <a:t>建设工程档案的验收与移交</a:t>
              </a:r>
            </a:p>
          </p:txBody>
        </p:sp>
        <p:grpSp>
          <p:nvGrpSpPr>
            <p:cNvPr id="59" name="组合 58"/>
            <p:cNvGrpSpPr/>
            <p:nvPr/>
          </p:nvGrpSpPr>
          <p:grpSpPr>
            <a:xfrm>
              <a:off x="2987824" y="3503820"/>
              <a:ext cx="864096" cy="723276"/>
              <a:chOff x="2165941" y="3836251"/>
              <a:chExt cx="864096" cy="723276"/>
            </a:xfrm>
          </p:grpSpPr>
          <p:sp>
            <p:nvSpPr>
              <p:cNvPr id="60" name="五边形 59"/>
              <p:cNvSpPr/>
              <p:nvPr/>
            </p:nvSpPr>
            <p:spPr>
              <a:xfrm>
                <a:off x="2165941" y="3959362"/>
                <a:ext cx="864096" cy="461665"/>
              </a:xfrm>
              <a:prstGeom prst="homePlat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0">
                  <a:solidFill>
                    <a:schemeClr val="tx1"/>
                  </a:solidFill>
                </a:endParaRPr>
              </a:p>
            </p:txBody>
          </p:sp>
          <p:sp>
            <p:nvSpPr>
              <p:cNvPr id="61" name="TextBox 60"/>
              <p:cNvSpPr txBox="1"/>
              <p:nvPr/>
            </p:nvSpPr>
            <p:spPr>
              <a:xfrm>
                <a:off x="2216421" y="3836251"/>
                <a:ext cx="535724" cy="723276"/>
              </a:xfrm>
              <a:prstGeom prst="rect">
                <a:avLst/>
              </a:prstGeom>
              <a:noFill/>
            </p:spPr>
            <p:txBody>
              <a:bodyPr wrap="none" rtlCol="0">
                <a:spAutoFit/>
              </a:bodyPr>
              <a:lstStyle/>
              <a:p>
                <a:r>
                  <a:rPr lang="en-US" altLang="zh-CN" sz="4100" b="0" dirty="0">
                    <a:solidFill>
                      <a:schemeClr val="bg1"/>
                    </a:solidFill>
                    <a:latin typeface="Arial Black" panose="020B0A04020102020204" pitchFamily="34" charset="0"/>
                    <a:ea typeface="Arial Unicode MS" pitchFamily="34" charset="-122"/>
                    <a:cs typeface="Arial Unicode MS" pitchFamily="34" charset="-122"/>
                  </a:rPr>
                  <a:t>4</a:t>
                </a:r>
                <a:endParaRPr lang="zh-CN" altLang="en-US" sz="4100" b="0" dirty="0">
                  <a:solidFill>
                    <a:schemeClr val="bg1"/>
                  </a:solidFill>
                  <a:latin typeface="Arial Black" panose="020B0A04020102020204" pitchFamily="34" charset="0"/>
                  <a:ea typeface="Arial Unicode MS" pitchFamily="34" charset="-122"/>
                  <a:cs typeface="Arial Unicode MS" pitchFamily="34" charset="-122"/>
                </a:endParaRPr>
              </a:p>
            </p:txBody>
          </p:sp>
        </p:grpSp>
      </p:grpSp>
      <p:grpSp>
        <p:nvGrpSpPr>
          <p:cNvPr id="29" name="组合 28"/>
          <p:cNvGrpSpPr/>
          <p:nvPr/>
        </p:nvGrpSpPr>
        <p:grpSpPr>
          <a:xfrm>
            <a:off x="3059832" y="3792691"/>
            <a:ext cx="5184577" cy="723275"/>
            <a:chOff x="2987824" y="3503820"/>
            <a:chExt cx="5184576" cy="723276"/>
          </a:xfrm>
        </p:grpSpPr>
        <p:sp>
          <p:nvSpPr>
            <p:cNvPr id="30" name="TextBox 57"/>
            <p:cNvSpPr txBox="1"/>
            <p:nvPr/>
          </p:nvSpPr>
          <p:spPr>
            <a:xfrm>
              <a:off x="3625305" y="3626931"/>
              <a:ext cx="4547095" cy="461666"/>
            </a:xfrm>
            <a:prstGeom prst="rect">
              <a:avLst/>
            </a:prstGeom>
            <a:ln>
              <a:solidFill>
                <a:srgbClr val="0070C0"/>
              </a:solidFill>
            </a:ln>
          </p:spPr>
          <p:style>
            <a:lnRef idx="2">
              <a:schemeClr val="accent1"/>
            </a:lnRef>
            <a:fillRef idx="1">
              <a:schemeClr val="lt1"/>
            </a:fillRef>
            <a:effectRef idx="0">
              <a:schemeClr val="accent1"/>
            </a:effectRef>
            <a:fontRef idx="minor">
              <a:schemeClr val="dk1"/>
            </a:fontRef>
          </p:style>
          <p:txBody>
            <a:bodyPr wrap="square" rtlCol="0">
              <a:spAutoFit/>
            </a:bodyPr>
            <a:lstStyle>
              <a:defPPr>
                <a:defRPr lang="zh-CN"/>
              </a:defPPr>
              <a:lvl1pPr algn="ctr">
                <a:defRPr sz="2400" b="1">
                  <a:solidFill>
                    <a:srgbClr val="0070C0"/>
                  </a:solidFill>
                  <a:latin typeface="微软雅黑" panose="020B0503020204020204" pitchFamily="34" charset="-122"/>
                  <a:ea typeface="微软雅黑" panose="020B0503020204020204" pitchFamily="34" charset="-122"/>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zh-CN" altLang="en-US" b="0" dirty="0">
                  <a:solidFill>
                    <a:schemeClr val="tx1"/>
                  </a:solidFill>
                </a:rPr>
                <a:t>竣工图的编制</a:t>
              </a:r>
            </a:p>
          </p:txBody>
        </p:sp>
        <p:grpSp>
          <p:nvGrpSpPr>
            <p:cNvPr id="31" name="组合 30"/>
            <p:cNvGrpSpPr/>
            <p:nvPr/>
          </p:nvGrpSpPr>
          <p:grpSpPr>
            <a:xfrm>
              <a:off x="2987824" y="3503820"/>
              <a:ext cx="864096" cy="723276"/>
              <a:chOff x="2165941" y="3836251"/>
              <a:chExt cx="864096" cy="723276"/>
            </a:xfrm>
          </p:grpSpPr>
          <p:sp>
            <p:nvSpPr>
              <p:cNvPr id="32" name="五边形 31"/>
              <p:cNvSpPr/>
              <p:nvPr/>
            </p:nvSpPr>
            <p:spPr>
              <a:xfrm>
                <a:off x="2165941" y="3959362"/>
                <a:ext cx="864096" cy="461665"/>
              </a:xfrm>
              <a:prstGeom prst="homePlat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0">
                  <a:solidFill>
                    <a:schemeClr val="tx1"/>
                  </a:solidFill>
                </a:endParaRPr>
              </a:p>
            </p:txBody>
          </p:sp>
          <p:sp>
            <p:nvSpPr>
              <p:cNvPr id="33" name="TextBox 60"/>
              <p:cNvSpPr txBox="1"/>
              <p:nvPr/>
            </p:nvSpPr>
            <p:spPr>
              <a:xfrm>
                <a:off x="2216421" y="3836251"/>
                <a:ext cx="535724" cy="723276"/>
              </a:xfrm>
              <a:prstGeom prst="rect">
                <a:avLst/>
              </a:prstGeom>
              <a:noFill/>
            </p:spPr>
            <p:txBody>
              <a:bodyPr wrap="none" rtlCol="0">
                <a:spAutoFit/>
              </a:bodyPr>
              <a:lstStyle/>
              <a:p>
                <a:r>
                  <a:rPr lang="en-US" altLang="zh-CN" sz="4100" b="0" dirty="0">
                    <a:solidFill>
                      <a:schemeClr val="bg1"/>
                    </a:solidFill>
                    <a:latin typeface="Arial Black" panose="020B0A04020102020204" pitchFamily="34" charset="0"/>
                    <a:ea typeface="Arial Unicode MS" pitchFamily="34" charset="-122"/>
                    <a:cs typeface="Arial Unicode MS" pitchFamily="34" charset="-122"/>
                  </a:rPr>
                  <a:t>5</a:t>
                </a:r>
                <a:endParaRPr lang="zh-CN" altLang="en-US" sz="4100" b="0" dirty="0">
                  <a:solidFill>
                    <a:schemeClr val="bg1"/>
                  </a:solidFill>
                  <a:latin typeface="Arial Black" panose="020B0A04020102020204" pitchFamily="34" charset="0"/>
                  <a:ea typeface="Arial Unicode MS" pitchFamily="34" charset="-122"/>
                  <a:cs typeface="Arial Unicode MS" pitchFamily="34" charset="-122"/>
                </a:endParaRPr>
              </a:p>
            </p:txBody>
          </p:sp>
        </p:gr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 Box 55"/>
          <p:cNvSpPr txBox="1">
            <a:spLocks noChangeArrowheads="1"/>
          </p:cNvSpPr>
          <p:nvPr/>
        </p:nvSpPr>
        <p:spPr bwMode="auto">
          <a:xfrm>
            <a:off x="952843" y="139511"/>
            <a:ext cx="5698866"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b="0" i="0" dirty="0">
                <a:latin typeface="方正毡笔黑简体" panose="03000509000000000000" pitchFamily="65" charset="-122"/>
                <a:ea typeface="方正毡笔黑简体" panose="03000509000000000000" pitchFamily="65" charset="-122"/>
              </a:rPr>
              <a:t>四、建设工程资料的归档整理立卷</a:t>
            </a:r>
          </a:p>
        </p:txBody>
      </p:sp>
      <p:grpSp>
        <p:nvGrpSpPr>
          <p:cNvPr id="73" name="组合 72"/>
          <p:cNvGrpSpPr/>
          <p:nvPr/>
        </p:nvGrpSpPr>
        <p:grpSpPr>
          <a:xfrm>
            <a:off x="638362" y="1368821"/>
            <a:ext cx="2325014" cy="1595341"/>
            <a:chOff x="1648191" y="2732324"/>
            <a:chExt cx="1773483" cy="1102788"/>
          </a:xfrm>
        </p:grpSpPr>
        <p:sp>
          <p:nvSpPr>
            <p:cNvPr id="74" name="Freeform 6"/>
            <p:cNvSpPr/>
            <p:nvPr/>
          </p:nvSpPr>
          <p:spPr bwMode="auto">
            <a:xfrm>
              <a:off x="1648191" y="3474305"/>
              <a:ext cx="768169" cy="333165"/>
            </a:xfrm>
            <a:custGeom>
              <a:avLst/>
              <a:gdLst>
                <a:gd name="T0" fmla="*/ 2147483647 w 2331"/>
                <a:gd name="T1" fmla="*/ 2147483647 h 688"/>
                <a:gd name="T2" fmla="*/ 2147483647 w 2331"/>
                <a:gd name="T3" fmla="*/ 2147483647 h 688"/>
                <a:gd name="T4" fmla="*/ 2147483647 w 2331"/>
                <a:gd name="T5" fmla="*/ 0 h 688"/>
                <a:gd name="T6" fmla="*/ 2147483647 w 2331"/>
                <a:gd name="T7" fmla="*/ 2147483647 h 688"/>
                <a:gd name="T8" fmla="*/ 0 60000 65536"/>
                <a:gd name="T9" fmla="*/ 0 60000 65536"/>
                <a:gd name="T10" fmla="*/ 0 60000 65536"/>
                <a:gd name="T11" fmla="*/ 0 60000 65536"/>
                <a:gd name="T12" fmla="*/ 0 w 2331"/>
                <a:gd name="T13" fmla="*/ 0 h 688"/>
                <a:gd name="T14" fmla="*/ 2331 w 2331"/>
                <a:gd name="T15" fmla="*/ 688 h 688"/>
              </a:gdLst>
              <a:ahLst/>
              <a:cxnLst>
                <a:cxn ang="T8">
                  <a:pos x="T0" y="T1"/>
                </a:cxn>
                <a:cxn ang="T9">
                  <a:pos x="T2" y="T3"/>
                </a:cxn>
                <a:cxn ang="T10">
                  <a:pos x="T4" y="T5"/>
                </a:cxn>
                <a:cxn ang="T11">
                  <a:pos x="T6" y="T7"/>
                </a:cxn>
              </a:cxnLst>
              <a:rect l="T12" t="T13" r="T14" b="T15"/>
              <a:pathLst>
                <a:path w="2331" h="688">
                  <a:moveTo>
                    <a:pt x="2331" y="688"/>
                  </a:moveTo>
                  <a:cubicBezTo>
                    <a:pt x="2331" y="688"/>
                    <a:pt x="208" y="159"/>
                    <a:pt x="104" y="138"/>
                  </a:cubicBezTo>
                  <a:cubicBezTo>
                    <a:pt x="0" y="118"/>
                    <a:pt x="2086" y="0"/>
                    <a:pt x="2086" y="0"/>
                  </a:cubicBezTo>
                  <a:lnTo>
                    <a:pt x="2331" y="688"/>
                  </a:lnTo>
                  <a:close/>
                </a:path>
              </a:pathLst>
            </a:custGeom>
            <a:gradFill rotWithShape="1">
              <a:gsLst>
                <a:gs pos="0">
                  <a:sysClr val="window" lastClr="FFFFFF">
                    <a:alpha val="50000"/>
                  </a:sysClr>
                </a:gs>
                <a:gs pos="100000">
                  <a:srgbClr val="666666">
                    <a:alpha val="34000"/>
                  </a:srgbClr>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zh-CN" altLang="en-US" kern="0" smtClean="0">
                <a:solidFill>
                  <a:prstClr val="black"/>
                </a:solidFill>
                <a:ea typeface="微软雅黑" panose="020B0503020204020204" pitchFamily="34" charset="-122"/>
              </a:endParaRPr>
            </a:p>
          </p:txBody>
        </p:sp>
        <p:sp>
          <p:nvSpPr>
            <p:cNvPr id="75" name="Freeform 10"/>
            <p:cNvSpPr/>
            <p:nvPr/>
          </p:nvSpPr>
          <p:spPr bwMode="auto">
            <a:xfrm>
              <a:off x="2429455" y="2745418"/>
              <a:ext cx="992219" cy="1089694"/>
            </a:xfrm>
            <a:custGeom>
              <a:avLst/>
              <a:gdLst>
                <a:gd name="T0" fmla="*/ 0 w 973"/>
                <a:gd name="T1" fmla="*/ 0 h 1069"/>
                <a:gd name="T2" fmla="*/ 0 w 973"/>
                <a:gd name="T3" fmla="*/ 2147483647 h 1069"/>
                <a:gd name="T4" fmla="*/ 2147483647 w 973"/>
                <a:gd name="T5" fmla="*/ 2147483647 h 1069"/>
                <a:gd name="T6" fmla="*/ 2147483647 w 973"/>
                <a:gd name="T7" fmla="*/ 2147483647 h 1069"/>
                <a:gd name="T8" fmla="*/ 0 w 973"/>
                <a:gd name="T9" fmla="*/ 0 h 1069"/>
                <a:gd name="T10" fmla="*/ 0 60000 65536"/>
                <a:gd name="T11" fmla="*/ 0 60000 65536"/>
                <a:gd name="T12" fmla="*/ 0 60000 65536"/>
                <a:gd name="T13" fmla="*/ 0 60000 65536"/>
                <a:gd name="T14" fmla="*/ 0 60000 65536"/>
                <a:gd name="T15" fmla="*/ 0 w 973"/>
                <a:gd name="T16" fmla="*/ 0 h 1069"/>
                <a:gd name="T17" fmla="*/ 973 w 973"/>
                <a:gd name="T18" fmla="*/ 1069 h 1069"/>
              </a:gdLst>
              <a:ahLst/>
              <a:cxnLst>
                <a:cxn ang="T10">
                  <a:pos x="T0" y="T1"/>
                </a:cxn>
                <a:cxn ang="T11">
                  <a:pos x="T2" y="T3"/>
                </a:cxn>
                <a:cxn ang="T12">
                  <a:pos x="T4" y="T5"/>
                </a:cxn>
                <a:cxn ang="T13">
                  <a:pos x="T6" y="T7"/>
                </a:cxn>
                <a:cxn ang="T14">
                  <a:pos x="T8" y="T9"/>
                </a:cxn>
              </a:cxnLst>
              <a:rect l="T15" t="T16" r="T17" b="T18"/>
              <a:pathLst>
                <a:path w="973" h="1069">
                  <a:moveTo>
                    <a:pt x="0" y="0"/>
                  </a:moveTo>
                  <a:lnTo>
                    <a:pt x="0" y="1069"/>
                  </a:lnTo>
                  <a:lnTo>
                    <a:pt x="973" y="1051"/>
                  </a:lnTo>
                  <a:lnTo>
                    <a:pt x="973" y="36"/>
                  </a:lnTo>
                  <a:lnTo>
                    <a:pt x="0" y="0"/>
                  </a:lnTo>
                  <a:close/>
                </a:path>
              </a:pathLst>
            </a:custGeom>
            <a:gradFill rotWithShape="1">
              <a:gsLst>
                <a:gs pos="0">
                  <a:srgbClr val="F8F8F8"/>
                </a:gs>
                <a:gs pos="100000">
                  <a:srgbClr val="C0C0C0"/>
                </a:gs>
              </a:gsLst>
              <a:lin ang="270000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solidFill>
                  <a:prstClr val="black"/>
                </a:solidFill>
                <a:ea typeface="微软雅黑" panose="020B0503020204020204" pitchFamily="34" charset="-122"/>
              </a:endParaRPr>
            </a:p>
          </p:txBody>
        </p:sp>
        <p:sp>
          <p:nvSpPr>
            <p:cNvPr id="76" name="Freeform 11"/>
            <p:cNvSpPr/>
            <p:nvPr/>
          </p:nvSpPr>
          <p:spPr bwMode="auto">
            <a:xfrm>
              <a:off x="2237413" y="2732324"/>
              <a:ext cx="200772" cy="1089695"/>
            </a:xfrm>
            <a:custGeom>
              <a:avLst/>
              <a:gdLst>
                <a:gd name="T0" fmla="*/ 0 w 197"/>
                <a:gd name="T1" fmla="*/ 2147483647 h 1069"/>
                <a:gd name="T2" fmla="*/ 0 w 197"/>
                <a:gd name="T3" fmla="*/ 2147483647 h 1069"/>
                <a:gd name="T4" fmla="*/ 2147483647 w 197"/>
                <a:gd name="T5" fmla="*/ 2147483647 h 1069"/>
                <a:gd name="T6" fmla="*/ 2147483647 w 197"/>
                <a:gd name="T7" fmla="*/ 0 h 1069"/>
                <a:gd name="T8" fmla="*/ 0 w 197"/>
                <a:gd name="T9" fmla="*/ 2147483647 h 1069"/>
                <a:gd name="T10" fmla="*/ 0 60000 65536"/>
                <a:gd name="T11" fmla="*/ 0 60000 65536"/>
                <a:gd name="T12" fmla="*/ 0 60000 65536"/>
                <a:gd name="T13" fmla="*/ 0 60000 65536"/>
                <a:gd name="T14" fmla="*/ 0 60000 65536"/>
                <a:gd name="T15" fmla="*/ 0 w 197"/>
                <a:gd name="T16" fmla="*/ 0 h 1069"/>
                <a:gd name="T17" fmla="*/ 197 w 197"/>
                <a:gd name="T18" fmla="*/ 1069 h 1069"/>
              </a:gdLst>
              <a:ahLst/>
              <a:cxnLst>
                <a:cxn ang="T10">
                  <a:pos x="T0" y="T1"/>
                </a:cxn>
                <a:cxn ang="T11">
                  <a:pos x="T2" y="T3"/>
                </a:cxn>
                <a:cxn ang="T12">
                  <a:pos x="T4" y="T5"/>
                </a:cxn>
                <a:cxn ang="T13">
                  <a:pos x="T6" y="T7"/>
                </a:cxn>
                <a:cxn ang="T14">
                  <a:pos x="T8" y="T9"/>
                </a:cxn>
              </a:cxnLst>
              <a:rect l="T15" t="T16" r="T17" b="T18"/>
              <a:pathLst>
                <a:path w="197" h="1069">
                  <a:moveTo>
                    <a:pt x="0" y="123"/>
                  </a:moveTo>
                  <a:lnTo>
                    <a:pt x="0" y="947"/>
                  </a:lnTo>
                  <a:lnTo>
                    <a:pt x="197" y="1069"/>
                  </a:lnTo>
                  <a:lnTo>
                    <a:pt x="197" y="0"/>
                  </a:lnTo>
                  <a:lnTo>
                    <a:pt x="0" y="123"/>
                  </a:lnTo>
                  <a:close/>
                </a:path>
              </a:pathLst>
            </a:custGeom>
            <a:gradFill rotWithShape="1">
              <a:gsLst>
                <a:gs pos="0">
                  <a:srgbClr val="969696"/>
                </a:gs>
                <a:gs pos="100000">
                  <a:srgbClr val="5F5F5F"/>
                </a:gs>
              </a:gsLst>
              <a:lin ang="270000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solidFill>
                  <a:prstClr val="black"/>
                </a:solidFill>
                <a:ea typeface="微软雅黑" panose="020B0503020204020204" pitchFamily="34" charset="-122"/>
              </a:endParaRPr>
            </a:p>
          </p:txBody>
        </p:sp>
      </p:grpSp>
      <p:sp>
        <p:nvSpPr>
          <p:cNvPr id="91" name="Rectangle 26"/>
          <p:cNvSpPr>
            <a:spLocks noChangeArrowheads="1"/>
          </p:cNvSpPr>
          <p:nvPr/>
        </p:nvSpPr>
        <p:spPr bwMode="auto">
          <a:xfrm>
            <a:off x="299310" y="3325147"/>
            <a:ext cx="4272690" cy="1643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zh-CN" altLang="en-US" sz="1200" dirty="0">
                <a:solidFill>
                  <a:prstClr val="black">
                    <a:lumMod val="75000"/>
                    <a:lumOff val="25000"/>
                  </a:prstClr>
                </a:solidFill>
                <a:latin typeface="微软雅黑" panose="020B0503020204020204" pitchFamily="34" charset="-122"/>
                <a:ea typeface="微软雅黑" panose="020B0503020204020204" pitchFamily="34" charset="-122"/>
              </a:rPr>
              <a:t>①立卷应遵循工程文件的自然形成规律，保持卷内文件的有机联系，便于档案的保管和利用；</a:t>
            </a:r>
          </a:p>
          <a:p>
            <a:pPr>
              <a:lnSpc>
                <a:spcPct val="120000"/>
              </a:lnSpc>
            </a:pPr>
            <a:r>
              <a:rPr lang="zh-CN" altLang="en-US" sz="1200" dirty="0">
                <a:solidFill>
                  <a:prstClr val="black">
                    <a:lumMod val="75000"/>
                    <a:lumOff val="25000"/>
                  </a:prstClr>
                </a:solidFill>
                <a:latin typeface="微软雅黑" panose="020B0503020204020204" pitchFamily="34" charset="-122"/>
                <a:ea typeface="微软雅黑" panose="020B0503020204020204" pitchFamily="34" charset="-122"/>
              </a:rPr>
              <a:t>②一个建设工程由多个单位工程组成时，工程文件应按单位工程组卷；</a:t>
            </a:r>
          </a:p>
          <a:p>
            <a:pPr>
              <a:lnSpc>
                <a:spcPct val="120000"/>
              </a:lnSpc>
            </a:pPr>
            <a:r>
              <a:rPr lang="zh-CN" altLang="en-US" sz="1200" dirty="0">
                <a:solidFill>
                  <a:prstClr val="black">
                    <a:lumMod val="75000"/>
                    <a:lumOff val="25000"/>
                  </a:prstClr>
                </a:solidFill>
                <a:latin typeface="微软雅黑" panose="020B0503020204020204" pitchFamily="34" charset="-122"/>
                <a:ea typeface="微软雅黑" panose="020B0503020204020204" pitchFamily="34" charset="-122"/>
              </a:rPr>
              <a:t>③案卷不宜过厚，一般不超过</a:t>
            </a:r>
            <a:r>
              <a:rPr lang="en-US" altLang="zh-CN" sz="1200" dirty="0">
                <a:solidFill>
                  <a:prstClr val="black">
                    <a:lumMod val="75000"/>
                    <a:lumOff val="25000"/>
                  </a:prstClr>
                </a:solidFill>
                <a:latin typeface="微软雅黑" panose="020B0503020204020204" pitchFamily="34" charset="-122"/>
                <a:ea typeface="微软雅黑" panose="020B0503020204020204" pitchFamily="34" charset="-122"/>
              </a:rPr>
              <a:t>40mm</a:t>
            </a:r>
            <a:r>
              <a:rPr lang="zh-CN" altLang="en-US" sz="1200" dirty="0">
                <a:solidFill>
                  <a:prstClr val="black">
                    <a:lumMod val="75000"/>
                    <a:lumOff val="25000"/>
                  </a:prstClr>
                </a:solidFill>
                <a:latin typeface="微软雅黑" panose="020B0503020204020204" pitchFamily="34" charset="-122"/>
                <a:ea typeface="微软雅黑" panose="020B0503020204020204" pitchFamily="34" charset="-122"/>
              </a:rPr>
              <a:t>；</a:t>
            </a:r>
          </a:p>
          <a:p>
            <a:pPr>
              <a:lnSpc>
                <a:spcPct val="120000"/>
              </a:lnSpc>
            </a:pPr>
            <a:r>
              <a:rPr lang="zh-CN" altLang="en-US" sz="1200" dirty="0">
                <a:solidFill>
                  <a:prstClr val="black">
                    <a:lumMod val="75000"/>
                    <a:lumOff val="25000"/>
                  </a:prstClr>
                </a:solidFill>
                <a:latin typeface="微软雅黑" panose="020B0503020204020204" pitchFamily="34" charset="-122"/>
                <a:ea typeface="微软雅黑" panose="020B0503020204020204" pitchFamily="34" charset="-122"/>
              </a:rPr>
              <a:t>④案卷内不应有重复文件；</a:t>
            </a:r>
          </a:p>
          <a:p>
            <a:pPr>
              <a:lnSpc>
                <a:spcPct val="120000"/>
              </a:lnSpc>
            </a:pPr>
            <a:r>
              <a:rPr lang="zh-CN" altLang="en-US" sz="1200" dirty="0">
                <a:solidFill>
                  <a:prstClr val="black">
                    <a:lumMod val="75000"/>
                    <a:lumOff val="25000"/>
                  </a:prstClr>
                </a:solidFill>
                <a:latin typeface="微软雅黑" panose="020B0503020204020204" pitchFamily="34" charset="-122"/>
                <a:ea typeface="微软雅黑" panose="020B0503020204020204" pitchFamily="34" charset="-122"/>
              </a:rPr>
              <a:t>⑤不同载体的文件一般应分别组卷。</a:t>
            </a:r>
          </a:p>
        </p:txBody>
      </p:sp>
      <p:sp>
        <p:nvSpPr>
          <p:cNvPr id="92" name="Line 27"/>
          <p:cNvSpPr>
            <a:spLocks noChangeShapeType="1"/>
          </p:cNvSpPr>
          <p:nvPr/>
        </p:nvSpPr>
        <p:spPr bwMode="auto">
          <a:xfrm flipV="1">
            <a:off x="2384375" y="2945220"/>
            <a:ext cx="0" cy="437052"/>
          </a:xfrm>
          <a:prstGeom prst="line">
            <a:avLst/>
          </a:prstGeom>
          <a:noFill/>
          <a:ln w="12700">
            <a:solidFill>
              <a:srgbClr val="808080"/>
            </a:solidFill>
            <a:round/>
            <a:headEnd type="triangle" w="med" len="med"/>
          </a:ln>
          <a:extLst>
            <a:ext uri="{909E8E84-426E-40DD-AFC4-6F175D3DCCD1}">
              <a14:hiddenFill xmlns:a14="http://schemas.microsoft.com/office/drawing/2010/main">
                <a:noFill/>
              </a14:hiddenFill>
            </a:ext>
          </a:extLst>
        </p:spPr>
        <p:txBody>
          <a:bodyPr/>
          <a:lstStyle/>
          <a:p>
            <a:endParaRPr lang="zh-CN" altLang="en-US">
              <a:solidFill>
                <a:prstClr val="black"/>
              </a:solidFill>
              <a:ea typeface="微软雅黑" panose="020B0503020204020204" pitchFamily="34" charset="-122"/>
            </a:endParaRPr>
          </a:p>
        </p:txBody>
      </p:sp>
      <p:sp>
        <p:nvSpPr>
          <p:cNvPr id="101" name="Freeform 39"/>
          <p:cNvSpPr/>
          <p:nvPr/>
        </p:nvSpPr>
        <p:spPr bwMode="auto">
          <a:xfrm>
            <a:off x="1985740" y="3381646"/>
            <a:ext cx="685722" cy="41147"/>
          </a:xfrm>
          <a:custGeom>
            <a:avLst/>
            <a:gdLst>
              <a:gd name="T0" fmla="*/ 2147483647 w 12"/>
              <a:gd name="T1" fmla="*/ 0 h 1587"/>
              <a:gd name="T2" fmla="*/ 0 w 12"/>
              <a:gd name="T3" fmla="*/ 0 h 1587"/>
              <a:gd name="T4" fmla="*/ 2147483647 w 12"/>
              <a:gd name="T5" fmla="*/ 0 h 1587"/>
              <a:gd name="T6" fmla="*/ 2147483647 w 12"/>
              <a:gd name="T7" fmla="*/ 0 h 1587"/>
              <a:gd name="T8" fmla="*/ 0 60000 65536"/>
              <a:gd name="T9" fmla="*/ 0 60000 65536"/>
              <a:gd name="T10" fmla="*/ 0 60000 65536"/>
              <a:gd name="T11" fmla="*/ 0 60000 65536"/>
              <a:gd name="T12" fmla="*/ 0 w 12"/>
              <a:gd name="T13" fmla="*/ 0 h 1587"/>
              <a:gd name="T14" fmla="*/ 12 w 12"/>
              <a:gd name="T15" fmla="*/ 1587 h 1587"/>
            </a:gdLst>
            <a:ahLst/>
            <a:cxnLst>
              <a:cxn ang="T8">
                <a:pos x="T0" y="T1"/>
              </a:cxn>
              <a:cxn ang="T9">
                <a:pos x="T2" y="T3"/>
              </a:cxn>
              <a:cxn ang="T10">
                <a:pos x="T4" y="T5"/>
              </a:cxn>
              <a:cxn ang="T11">
                <a:pos x="T6" y="T7"/>
              </a:cxn>
            </a:cxnLst>
            <a:rect l="T12" t="T13" r="T14" b="T15"/>
            <a:pathLst>
              <a:path w="12" h="1587">
                <a:moveTo>
                  <a:pt x="12" y="0"/>
                </a:moveTo>
                <a:lnTo>
                  <a:pt x="0" y="0"/>
                </a:lnTo>
                <a:lnTo>
                  <a:pt x="12" y="0"/>
                </a:lnTo>
                <a:close/>
              </a:path>
            </a:pathLst>
          </a:custGeom>
          <a:solidFill>
            <a:srgbClr val="02020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solidFill>
                <a:prstClr val="black"/>
              </a:solidFill>
              <a:ea typeface="微软雅黑" panose="020B0503020204020204" pitchFamily="34" charset="-122"/>
            </a:endParaRPr>
          </a:p>
        </p:txBody>
      </p:sp>
      <p:sp>
        <p:nvSpPr>
          <p:cNvPr id="2" name="矩形 1"/>
          <p:cNvSpPr/>
          <p:nvPr/>
        </p:nvSpPr>
        <p:spPr>
          <a:xfrm>
            <a:off x="367238" y="871181"/>
            <a:ext cx="2393604" cy="369332"/>
          </a:xfrm>
          <a:prstGeom prst="rect">
            <a:avLst/>
          </a:prstGeom>
        </p:spPr>
        <p:txBody>
          <a:bodyPr wrap="none">
            <a:spAutoFit/>
          </a:bodyPr>
          <a:lstStyle/>
          <a:p>
            <a:pPr algn="just">
              <a:spcAft>
                <a:spcPts val="0"/>
              </a:spcAft>
            </a:pPr>
            <a:r>
              <a:rPr lang="en-US" altLang="zh-CN" kern="100" dirty="0">
                <a:latin typeface="宋体" panose="02010600030101010101" pitchFamily="2" charset="-122"/>
                <a:ea typeface="宋体" panose="02010600030101010101" pitchFamily="2" charset="-122"/>
                <a:cs typeface="Times New Roman" panose="02020603050405020304" pitchFamily="18" charset="0"/>
              </a:rPr>
              <a:t>1</a:t>
            </a:r>
            <a:r>
              <a:rPr lang="zh-CN" altLang="zh-CN" kern="100" dirty="0">
                <a:latin typeface="Calibri" panose="020F0502020204030204" pitchFamily="34" charset="0"/>
                <a:ea typeface="宋体" panose="02010600030101010101" pitchFamily="2" charset="-122"/>
                <a:cs typeface="Times New Roman" panose="02020603050405020304" pitchFamily="18" charset="0"/>
              </a:rPr>
              <a:t>、立卷的原则和方法</a:t>
            </a:r>
            <a:endParaRPr lang="zh-CN" altLang="zh-CN" sz="12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1524909" y="1824376"/>
            <a:ext cx="1391673" cy="646331"/>
          </a:xfrm>
          <a:prstGeom prst="rect">
            <a:avLst/>
          </a:prstGeom>
        </p:spPr>
        <p:txBody>
          <a:bodyPr wrap="square">
            <a:spAutoFit/>
          </a:bodyPr>
          <a:lstStyle/>
          <a:p>
            <a:pPr algn="ctr"/>
            <a:r>
              <a:rPr lang="zh-CN" altLang="zh-CN" dirty="0">
                <a:ea typeface="宋体" panose="02010600030101010101" pitchFamily="2" charset="-122"/>
                <a:cs typeface="Times New Roman" panose="02020603050405020304" pitchFamily="18" charset="0"/>
              </a:rPr>
              <a:t>（</a:t>
            </a:r>
            <a:r>
              <a:rPr lang="en-US" altLang="zh-CN" dirty="0">
                <a:ea typeface="宋体" panose="02010600030101010101" pitchFamily="2" charset="-122"/>
                <a:cs typeface="Times New Roman" panose="02020603050405020304" pitchFamily="18" charset="0"/>
              </a:rPr>
              <a:t>1</a:t>
            </a:r>
            <a:r>
              <a:rPr lang="zh-CN" altLang="zh-CN" dirty="0">
                <a:ea typeface="宋体" panose="02010600030101010101" pitchFamily="2" charset="-122"/>
                <a:cs typeface="Times New Roman" panose="02020603050405020304" pitchFamily="18" charset="0"/>
              </a:rPr>
              <a:t>）立卷的原则</a:t>
            </a:r>
            <a:endParaRPr lang="zh-CN" altLang="en-US" dirty="0"/>
          </a:p>
        </p:txBody>
      </p:sp>
      <p:sp>
        <p:nvSpPr>
          <p:cNvPr id="54" name="Line 27"/>
          <p:cNvSpPr>
            <a:spLocks noChangeShapeType="1"/>
          </p:cNvSpPr>
          <p:nvPr/>
        </p:nvSpPr>
        <p:spPr bwMode="auto">
          <a:xfrm flipV="1">
            <a:off x="6622467" y="2926786"/>
            <a:ext cx="0" cy="437052"/>
          </a:xfrm>
          <a:prstGeom prst="line">
            <a:avLst/>
          </a:prstGeom>
          <a:noFill/>
          <a:ln w="12700">
            <a:solidFill>
              <a:srgbClr val="808080"/>
            </a:solidFill>
            <a:round/>
            <a:headEnd type="triangle" w="med" len="med"/>
          </a:ln>
          <a:extLst>
            <a:ext uri="{909E8E84-426E-40DD-AFC4-6F175D3DCCD1}">
              <a14:hiddenFill xmlns:a14="http://schemas.microsoft.com/office/drawing/2010/main">
                <a:noFill/>
              </a14:hiddenFill>
            </a:ext>
          </a:extLst>
        </p:spPr>
        <p:txBody>
          <a:bodyPr/>
          <a:lstStyle/>
          <a:p>
            <a:endParaRPr lang="zh-CN" altLang="en-US">
              <a:solidFill>
                <a:prstClr val="black"/>
              </a:solidFill>
              <a:ea typeface="微软雅黑" panose="020B0503020204020204" pitchFamily="34" charset="-122"/>
            </a:endParaRPr>
          </a:p>
        </p:txBody>
      </p:sp>
      <p:grpSp>
        <p:nvGrpSpPr>
          <p:cNvPr id="55" name="组合 54"/>
          <p:cNvGrpSpPr/>
          <p:nvPr/>
        </p:nvGrpSpPr>
        <p:grpSpPr>
          <a:xfrm>
            <a:off x="5028854" y="1328833"/>
            <a:ext cx="2325014" cy="1595341"/>
            <a:chOff x="1648191" y="2732324"/>
            <a:chExt cx="1773483" cy="1102788"/>
          </a:xfrm>
        </p:grpSpPr>
        <p:sp>
          <p:nvSpPr>
            <p:cNvPr id="56" name="Freeform 6"/>
            <p:cNvSpPr/>
            <p:nvPr/>
          </p:nvSpPr>
          <p:spPr bwMode="auto">
            <a:xfrm>
              <a:off x="1648191" y="3474305"/>
              <a:ext cx="768169" cy="333165"/>
            </a:xfrm>
            <a:custGeom>
              <a:avLst/>
              <a:gdLst>
                <a:gd name="T0" fmla="*/ 2147483647 w 2331"/>
                <a:gd name="T1" fmla="*/ 2147483647 h 688"/>
                <a:gd name="T2" fmla="*/ 2147483647 w 2331"/>
                <a:gd name="T3" fmla="*/ 2147483647 h 688"/>
                <a:gd name="T4" fmla="*/ 2147483647 w 2331"/>
                <a:gd name="T5" fmla="*/ 0 h 688"/>
                <a:gd name="T6" fmla="*/ 2147483647 w 2331"/>
                <a:gd name="T7" fmla="*/ 2147483647 h 688"/>
                <a:gd name="T8" fmla="*/ 0 60000 65536"/>
                <a:gd name="T9" fmla="*/ 0 60000 65536"/>
                <a:gd name="T10" fmla="*/ 0 60000 65536"/>
                <a:gd name="T11" fmla="*/ 0 60000 65536"/>
                <a:gd name="T12" fmla="*/ 0 w 2331"/>
                <a:gd name="T13" fmla="*/ 0 h 688"/>
                <a:gd name="T14" fmla="*/ 2331 w 2331"/>
                <a:gd name="T15" fmla="*/ 688 h 688"/>
              </a:gdLst>
              <a:ahLst/>
              <a:cxnLst>
                <a:cxn ang="T8">
                  <a:pos x="T0" y="T1"/>
                </a:cxn>
                <a:cxn ang="T9">
                  <a:pos x="T2" y="T3"/>
                </a:cxn>
                <a:cxn ang="T10">
                  <a:pos x="T4" y="T5"/>
                </a:cxn>
                <a:cxn ang="T11">
                  <a:pos x="T6" y="T7"/>
                </a:cxn>
              </a:cxnLst>
              <a:rect l="T12" t="T13" r="T14" b="T15"/>
              <a:pathLst>
                <a:path w="2331" h="688">
                  <a:moveTo>
                    <a:pt x="2331" y="688"/>
                  </a:moveTo>
                  <a:cubicBezTo>
                    <a:pt x="2331" y="688"/>
                    <a:pt x="208" y="159"/>
                    <a:pt x="104" y="138"/>
                  </a:cubicBezTo>
                  <a:cubicBezTo>
                    <a:pt x="0" y="118"/>
                    <a:pt x="2086" y="0"/>
                    <a:pt x="2086" y="0"/>
                  </a:cubicBezTo>
                  <a:lnTo>
                    <a:pt x="2331" y="688"/>
                  </a:lnTo>
                  <a:close/>
                </a:path>
              </a:pathLst>
            </a:custGeom>
            <a:gradFill rotWithShape="1">
              <a:gsLst>
                <a:gs pos="0">
                  <a:sysClr val="window" lastClr="FFFFFF">
                    <a:alpha val="50000"/>
                  </a:sysClr>
                </a:gs>
                <a:gs pos="100000">
                  <a:srgbClr val="666666">
                    <a:alpha val="34000"/>
                  </a:srgbClr>
                </a:gs>
              </a:gsLst>
              <a:lin ang="0" scaled="1"/>
            </a:grad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zh-CN" altLang="en-US" kern="0" smtClean="0">
                <a:solidFill>
                  <a:prstClr val="black"/>
                </a:solidFill>
                <a:ea typeface="微软雅黑" panose="020B0503020204020204" pitchFamily="34" charset="-122"/>
              </a:endParaRPr>
            </a:p>
          </p:txBody>
        </p:sp>
        <p:sp>
          <p:nvSpPr>
            <p:cNvPr id="57" name="Freeform 10"/>
            <p:cNvSpPr/>
            <p:nvPr/>
          </p:nvSpPr>
          <p:spPr bwMode="auto">
            <a:xfrm>
              <a:off x="2429455" y="2745418"/>
              <a:ext cx="992219" cy="1089694"/>
            </a:xfrm>
            <a:custGeom>
              <a:avLst/>
              <a:gdLst>
                <a:gd name="T0" fmla="*/ 0 w 973"/>
                <a:gd name="T1" fmla="*/ 0 h 1069"/>
                <a:gd name="T2" fmla="*/ 0 w 973"/>
                <a:gd name="T3" fmla="*/ 2147483647 h 1069"/>
                <a:gd name="T4" fmla="*/ 2147483647 w 973"/>
                <a:gd name="T5" fmla="*/ 2147483647 h 1069"/>
                <a:gd name="T6" fmla="*/ 2147483647 w 973"/>
                <a:gd name="T7" fmla="*/ 2147483647 h 1069"/>
                <a:gd name="T8" fmla="*/ 0 w 973"/>
                <a:gd name="T9" fmla="*/ 0 h 1069"/>
                <a:gd name="T10" fmla="*/ 0 60000 65536"/>
                <a:gd name="T11" fmla="*/ 0 60000 65536"/>
                <a:gd name="T12" fmla="*/ 0 60000 65536"/>
                <a:gd name="T13" fmla="*/ 0 60000 65536"/>
                <a:gd name="T14" fmla="*/ 0 60000 65536"/>
                <a:gd name="T15" fmla="*/ 0 w 973"/>
                <a:gd name="T16" fmla="*/ 0 h 1069"/>
                <a:gd name="T17" fmla="*/ 973 w 973"/>
                <a:gd name="T18" fmla="*/ 1069 h 1069"/>
              </a:gdLst>
              <a:ahLst/>
              <a:cxnLst>
                <a:cxn ang="T10">
                  <a:pos x="T0" y="T1"/>
                </a:cxn>
                <a:cxn ang="T11">
                  <a:pos x="T2" y="T3"/>
                </a:cxn>
                <a:cxn ang="T12">
                  <a:pos x="T4" y="T5"/>
                </a:cxn>
                <a:cxn ang="T13">
                  <a:pos x="T6" y="T7"/>
                </a:cxn>
                <a:cxn ang="T14">
                  <a:pos x="T8" y="T9"/>
                </a:cxn>
              </a:cxnLst>
              <a:rect l="T15" t="T16" r="T17" b="T18"/>
              <a:pathLst>
                <a:path w="973" h="1069">
                  <a:moveTo>
                    <a:pt x="0" y="0"/>
                  </a:moveTo>
                  <a:lnTo>
                    <a:pt x="0" y="1069"/>
                  </a:lnTo>
                  <a:lnTo>
                    <a:pt x="973" y="1051"/>
                  </a:lnTo>
                  <a:lnTo>
                    <a:pt x="973" y="36"/>
                  </a:lnTo>
                  <a:lnTo>
                    <a:pt x="0" y="0"/>
                  </a:lnTo>
                  <a:close/>
                </a:path>
              </a:pathLst>
            </a:custGeom>
            <a:gradFill rotWithShape="1">
              <a:gsLst>
                <a:gs pos="0">
                  <a:srgbClr val="F8F8F8"/>
                </a:gs>
                <a:gs pos="100000">
                  <a:srgbClr val="C0C0C0"/>
                </a:gs>
              </a:gsLst>
              <a:lin ang="270000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solidFill>
                  <a:prstClr val="black"/>
                </a:solidFill>
                <a:ea typeface="微软雅黑" panose="020B0503020204020204" pitchFamily="34" charset="-122"/>
              </a:endParaRPr>
            </a:p>
          </p:txBody>
        </p:sp>
        <p:sp>
          <p:nvSpPr>
            <p:cNvPr id="58" name="Freeform 11"/>
            <p:cNvSpPr/>
            <p:nvPr/>
          </p:nvSpPr>
          <p:spPr bwMode="auto">
            <a:xfrm>
              <a:off x="2237413" y="2732324"/>
              <a:ext cx="200772" cy="1089695"/>
            </a:xfrm>
            <a:custGeom>
              <a:avLst/>
              <a:gdLst>
                <a:gd name="T0" fmla="*/ 0 w 197"/>
                <a:gd name="T1" fmla="*/ 2147483647 h 1069"/>
                <a:gd name="T2" fmla="*/ 0 w 197"/>
                <a:gd name="T3" fmla="*/ 2147483647 h 1069"/>
                <a:gd name="T4" fmla="*/ 2147483647 w 197"/>
                <a:gd name="T5" fmla="*/ 2147483647 h 1069"/>
                <a:gd name="T6" fmla="*/ 2147483647 w 197"/>
                <a:gd name="T7" fmla="*/ 0 h 1069"/>
                <a:gd name="T8" fmla="*/ 0 w 197"/>
                <a:gd name="T9" fmla="*/ 2147483647 h 1069"/>
                <a:gd name="T10" fmla="*/ 0 60000 65536"/>
                <a:gd name="T11" fmla="*/ 0 60000 65536"/>
                <a:gd name="T12" fmla="*/ 0 60000 65536"/>
                <a:gd name="T13" fmla="*/ 0 60000 65536"/>
                <a:gd name="T14" fmla="*/ 0 60000 65536"/>
                <a:gd name="T15" fmla="*/ 0 w 197"/>
                <a:gd name="T16" fmla="*/ 0 h 1069"/>
                <a:gd name="T17" fmla="*/ 197 w 197"/>
                <a:gd name="T18" fmla="*/ 1069 h 1069"/>
              </a:gdLst>
              <a:ahLst/>
              <a:cxnLst>
                <a:cxn ang="T10">
                  <a:pos x="T0" y="T1"/>
                </a:cxn>
                <a:cxn ang="T11">
                  <a:pos x="T2" y="T3"/>
                </a:cxn>
                <a:cxn ang="T12">
                  <a:pos x="T4" y="T5"/>
                </a:cxn>
                <a:cxn ang="T13">
                  <a:pos x="T6" y="T7"/>
                </a:cxn>
                <a:cxn ang="T14">
                  <a:pos x="T8" y="T9"/>
                </a:cxn>
              </a:cxnLst>
              <a:rect l="T15" t="T16" r="T17" b="T18"/>
              <a:pathLst>
                <a:path w="197" h="1069">
                  <a:moveTo>
                    <a:pt x="0" y="123"/>
                  </a:moveTo>
                  <a:lnTo>
                    <a:pt x="0" y="947"/>
                  </a:lnTo>
                  <a:lnTo>
                    <a:pt x="197" y="1069"/>
                  </a:lnTo>
                  <a:lnTo>
                    <a:pt x="197" y="0"/>
                  </a:lnTo>
                  <a:lnTo>
                    <a:pt x="0" y="123"/>
                  </a:lnTo>
                  <a:close/>
                </a:path>
              </a:pathLst>
            </a:custGeom>
            <a:gradFill rotWithShape="1">
              <a:gsLst>
                <a:gs pos="0">
                  <a:srgbClr val="969696"/>
                </a:gs>
                <a:gs pos="100000">
                  <a:srgbClr val="5F5F5F"/>
                </a:gs>
              </a:gsLst>
              <a:lin ang="270000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solidFill>
                  <a:prstClr val="black"/>
                </a:solidFill>
                <a:ea typeface="微软雅黑" panose="020B0503020204020204" pitchFamily="34" charset="-122"/>
              </a:endParaRPr>
            </a:p>
          </p:txBody>
        </p:sp>
      </p:grpSp>
      <p:sp>
        <p:nvSpPr>
          <p:cNvPr id="59" name="Rectangle 26"/>
          <p:cNvSpPr>
            <a:spLocks noChangeArrowheads="1"/>
          </p:cNvSpPr>
          <p:nvPr/>
        </p:nvSpPr>
        <p:spPr bwMode="auto">
          <a:xfrm>
            <a:off x="4685465" y="3435846"/>
            <a:ext cx="4207016"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zh-CN" altLang="en-US" sz="1200" dirty="0">
                <a:solidFill>
                  <a:prstClr val="black">
                    <a:lumMod val="75000"/>
                    <a:lumOff val="25000"/>
                  </a:prstClr>
                </a:solidFill>
                <a:latin typeface="微软雅黑" panose="020B0503020204020204" pitchFamily="34" charset="-122"/>
                <a:ea typeface="微软雅黑" panose="020B0503020204020204" pitchFamily="34" charset="-122"/>
              </a:rPr>
              <a:t>①工程文件可按建设程序划分为工程准备阶段的文件、监理文件、施工文件、竣工图、竣工验收文件</a:t>
            </a:r>
            <a:r>
              <a:rPr lang="en-US" altLang="zh-CN" sz="1200" dirty="0">
                <a:solidFill>
                  <a:prstClr val="black">
                    <a:lumMod val="75000"/>
                    <a:lumOff val="25000"/>
                  </a:prstClr>
                </a:solidFill>
                <a:latin typeface="微软雅黑" panose="020B0503020204020204" pitchFamily="34" charset="-122"/>
                <a:ea typeface="微软雅黑" panose="020B0503020204020204" pitchFamily="34" charset="-122"/>
              </a:rPr>
              <a:t>5</a:t>
            </a:r>
            <a:r>
              <a:rPr lang="zh-CN" altLang="en-US" sz="1200" dirty="0">
                <a:solidFill>
                  <a:prstClr val="black">
                    <a:lumMod val="75000"/>
                    <a:lumOff val="25000"/>
                  </a:prstClr>
                </a:solidFill>
                <a:latin typeface="微软雅黑" panose="020B0503020204020204" pitchFamily="34" charset="-122"/>
                <a:ea typeface="微软雅黑" panose="020B0503020204020204" pitchFamily="34" charset="-122"/>
              </a:rPr>
              <a:t>部分；</a:t>
            </a:r>
          </a:p>
          <a:p>
            <a:pPr>
              <a:lnSpc>
                <a:spcPct val="120000"/>
              </a:lnSpc>
            </a:pPr>
            <a:r>
              <a:rPr lang="zh-CN" altLang="en-US" sz="1200" dirty="0">
                <a:solidFill>
                  <a:prstClr val="black">
                    <a:lumMod val="75000"/>
                    <a:lumOff val="25000"/>
                  </a:prstClr>
                </a:solidFill>
                <a:latin typeface="微软雅黑" panose="020B0503020204020204" pitchFamily="34" charset="-122"/>
                <a:ea typeface="微软雅黑" panose="020B0503020204020204" pitchFamily="34" charset="-122"/>
              </a:rPr>
              <a:t>②工程准备阶段文件可按建设程序、专业、形成单位等组卷；</a:t>
            </a:r>
          </a:p>
          <a:p>
            <a:pPr>
              <a:lnSpc>
                <a:spcPct val="120000"/>
              </a:lnSpc>
            </a:pPr>
            <a:r>
              <a:rPr lang="zh-CN" altLang="en-US" sz="1200" dirty="0">
                <a:solidFill>
                  <a:prstClr val="black">
                    <a:lumMod val="75000"/>
                    <a:lumOff val="25000"/>
                  </a:prstClr>
                </a:solidFill>
                <a:latin typeface="微软雅黑" panose="020B0503020204020204" pitchFamily="34" charset="-122"/>
                <a:ea typeface="微软雅黑" panose="020B0503020204020204" pitchFamily="34" charset="-122"/>
              </a:rPr>
              <a:t>③ 施工、监理文件可按单位工程、分部工程、专业、阶段等组卷；</a:t>
            </a:r>
          </a:p>
          <a:p>
            <a:pPr>
              <a:lnSpc>
                <a:spcPct val="120000"/>
              </a:lnSpc>
            </a:pPr>
            <a:r>
              <a:rPr lang="zh-CN" altLang="en-US" sz="1200" dirty="0">
                <a:solidFill>
                  <a:prstClr val="black">
                    <a:lumMod val="75000"/>
                    <a:lumOff val="25000"/>
                  </a:prstClr>
                </a:solidFill>
                <a:latin typeface="微软雅黑" panose="020B0503020204020204" pitchFamily="34" charset="-122"/>
                <a:ea typeface="微软雅黑" panose="020B0503020204020204" pitchFamily="34" charset="-122"/>
              </a:rPr>
              <a:t>④竣工图、竣工验收文件可按单位工程、专业等组卷</a:t>
            </a:r>
          </a:p>
        </p:txBody>
      </p:sp>
      <p:sp>
        <p:nvSpPr>
          <p:cNvPr id="60" name="矩形 59"/>
          <p:cNvSpPr/>
          <p:nvPr/>
        </p:nvSpPr>
        <p:spPr>
          <a:xfrm>
            <a:off x="5915401" y="1784388"/>
            <a:ext cx="1391673" cy="646331"/>
          </a:xfrm>
          <a:prstGeom prst="rect">
            <a:avLst/>
          </a:prstGeom>
        </p:spPr>
        <p:txBody>
          <a:bodyPr wrap="square">
            <a:spAutoFit/>
          </a:bodyPr>
          <a:lstStyle/>
          <a:p>
            <a:pPr algn="ctr"/>
            <a:r>
              <a:rPr lang="zh-CN" altLang="en-US" dirty="0">
                <a:ea typeface="宋体" panose="02010600030101010101" pitchFamily="2" charset="-122"/>
                <a:cs typeface="Times New Roman" panose="02020603050405020304" pitchFamily="18" charset="0"/>
              </a:rPr>
              <a:t>（</a:t>
            </a:r>
            <a:r>
              <a:rPr lang="en-US" altLang="zh-CN" dirty="0">
                <a:ea typeface="宋体" panose="02010600030101010101" pitchFamily="2" charset="-122"/>
                <a:cs typeface="Times New Roman" panose="02020603050405020304" pitchFamily="18" charset="0"/>
              </a:rPr>
              <a:t>2</a:t>
            </a:r>
            <a:r>
              <a:rPr lang="zh-CN" altLang="en-US" dirty="0">
                <a:ea typeface="宋体" panose="02010600030101010101" pitchFamily="2" charset="-122"/>
                <a:cs typeface="Times New Roman" panose="02020603050405020304" pitchFamily="18" charset="0"/>
              </a:rPr>
              <a:t>）立卷的方法</a:t>
            </a:r>
            <a:endParaRPr lang="zh-CN" altLang="en-US"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 Box 55"/>
          <p:cNvSpPr txBox="1">
            <a:spLocks noChangeArrowheads="1"/>
          </p:cNvSpPr>
          <p:nvPr/>
        </p:nvSpPr>
        <p:spPr bwMode="auto">
          <a:xfrm>
            <a:off x="952843" y="139511"/>
            <a:ext cx="5698866"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b="0" i="0" dirty="0">
                <a:latin typeface="方正毡笔黑简体" panose="03000509000000000000" pitchFamily="65" charset="-122"/>
                <a:ea typeface="方正毡笔黑简体" panose="03000509000000000000" pitchFamily="65" charset="-122"/>
              </a:rPr>
              <a:t>四、建设工程资料的归档整理立卷</a:t>
            </a:r>
          </a:p>
        </p:txBody>
      </p:sp>
      <p:sp>
        <p:nvSpPr>
          <p:cNvPr id="91" name="Rectangle 26"/>
          <p:cNvSpPr>
            <a:spLocks noChangeArrowheads="1"/>
          </p:cNvSpPr>
          <p:nvPr/>
        </p:nvSpPr>
        <p:spPr bwMode="auto">
          <a:xfrm>
            <a:off x="937202" y="1836992"/>
            <a:ext cx="6645524" cy="1544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zh-CN" altLang="en-US" sz="1600" b="0" dirty="0">
                <a:solidFill>
                  <a:prstClr val="black">
                    <a:lumMod val="75000"/>
                    <a:lumOff val="25000"/>
                  </a:prstClr>
                </a:solidFill>
                <a:latin typeface="微软雅黑" panose="020B0503020204020204" pitchFamily="34" charset="-122"/>
                <a:ea typeface="微软雅黑" panose="020B0503020204020204" pitchFamily="34" charset="-122"/>
              </a:rPr>
              <a:t>（</a:t>
            </a:r>
            <a:r>
              <a:rPr lang="en-US" altLang="zh-CN" sz="1600" b="0" dirty="0">
                <a:solidFill>
                  <a:prstClr val="black">
                    <a:lumMod val="75000"/>
                    <a:lumOff val="25000"/>
                  </a:prstClr>
                </a:solidFill>
                <a:latin typeface="微软雅黑" panose="020B0503020204020204" pitchFamily="34" charset="-122"/>
                <a:ea typeface="微软雅黑" panose="020B0503020204020204" pitchFamily="34" charset="-122"/>
              </a:rPr>
              <a:t>1</a:t>
            </a:r>
            <a:r>
              <a:rPr lang="zh-CN" altLang="en-US" sz="1600" b="0" dirty="0">
                <a:solidFill>
                  <a:prstClr val="black">
                    <a:lumMod val="75000"/>
                    <a:lumOff val="25000"/>
                  </a:prstClr>
                </a:solidFill>
                <a:latin typeface="微软雅黑" panose="020B0503020204020204" pitchFamily="34" charset="-122"/>
                <a:ea typeface="微软雅黑" panose="020B0503020204020204" pitchFamily="34" charset="-122"/>
              </a:rPr>
              <a:t>）文字材料按事项、专业顺序排列。同一事项的请示与批复、同一文件的印本与定稿、主件与附件不能分开，并按批复在前、请示在后，印本在前、定稿在后，主件在前、附件在后的顺序排列；</a:t>
            </a:r>
          </a:p>
          <a:p>
            <a:pPr>
              <a:lnSpc>
                <a:spcPct val="120000"/>
              </a:lnSpc>
            </a:pPr>
            <a:r>
              <a:rPr lang="zh-CN" altLang="en-US" sz="1600" b="0" dirty="0">
                <a:solidFill>
                  <a:prstClr val="black">
                    <a:lumMod val="75000"/>
                    <a:lumOff val="25000"/>
                  </a:prstClr>
                </a:solidFill>
                <a:latin typeface="微软雅黑" panose="020B0503020204020204" pitchFamily="34" charset="-122"/>
                <a:ea typeface="微软雅黑" panose="020B0503020204020204" pitchFamily="34" charset="-122"/>
              </a:rPr>
              <a:t>（</a:t>
            </a:r>
            <a:r>
              <a:rPr lang="en-US" altLang="zh-CN" sz="1600" b="0" dirty="0">
                <a:solidFill>
                  <a:prstClr val="black">
                    <a:lumMod val="75000"/>
                    <a:lumOff val="25000"/>
                  </a:prstClr>
                </a:solidFill>
                <a:latin typeface="微软雅黑" panose="020B0503020204020204" pitchFamily="34" charset="-122"/>
                <a:ea typeface="微软雅黑" panose="020B0503020204020204" pitchFamily="34" charset="-122"/>
              </a:rPr>
              <a:t>2</a:t>
            </a:r>
            <a:r>
              <a:rPr lang="zh-CN" altLang="en-US" sz="1600" b="0" dirty="0">
                <a:solidFill>
                  <a:prstClr val="black">
                    <a:lumMod val="75000"/>
                    <a:lumOff val="25000"/>
                  </a:prstClr>
                </a:solidFill>
                <a:latin typeface="微软雅黑" panose="020B0503020204020204" pitchFamily="34" charset="-122"/>
                <a:ea typeface="微软雅黑" panose="020B0503020204020204" pitchFamily="34" charset="-122"/>
              </a:rPr>
              <a:t>）图纸按专业排列，同专业图纸按图号顺序排列；</a:t>
            </a:r>
          </a:p>
          <a:p>
            <a:pPr>
              <a:lnSpc>
                <a:spcPct val="120000"/>
              </a:lnSpc>
            </a:pPr>
            <a:r>
              <a:rPr lang="zh-CN" altLang="en-US" sz="1600" b="0" dirty="0">
                <a:solidFill>
                  <a:prstClr val="black">
                    <a:lumMod val="75000"/>
                    <a:lumOff val="25000"/>
                  </a:prstClr>
                </a:solidFill>
                <a:latin typeface="微软雅黑" panose="020B0503020204020204" pitchFamily="34" charset="-122"/>
                <a:ea typeface="微软雅黑" panose="020B0503020204020204" pitchFamily="34" charset="-122"/>
              </a:rPr>
              <a:t>（</a:t>
            </a:r>
            <a:r>
              <a:rPr lang="en-US" altLang="zh-CN" sz="1600" b="0" dirty="0">
                <a:solidFill>
                  <a:prstClr val="black">
                    <a:lumMod val="75000"/>
                    <a:lumOff val="25000"/>
                  </a:prstClr>
                </a:solidFill>
                <a:latin typeface="微软雅黑" panose="020B0503020204020204" pitchFamily="34" charset="-122"/>
                <a:ea typeface="微软雅黑" panose="020B0503020204020204" pitchFamily="34" charset="-122"/>
              </a:rPr>
              <a:t>3</a:t>
            </a:r>
            <a:r>
              <a:rPr lang="zh-CN" altLang="en-US" sz="1600" b="0" dirty="0">
                <a:solidFill>
                  <a:prstClr val="black">
                    <a:lumMod val="75000"/>
                    <a:lumOff val="25000"/>
                  </a:prstClr>
                </a:solidFill>
                <a:latin typeface="微软雅黑" panose="020B0503020204020204" pitchFamily="34" charset="-122"/>
                <a:ea typeface="微软雅黑" panose="020B0503020204020204" pitchFamily="34" charset="-122"/>
              </a:rPr>
              <a:t>）既有文字材料又有图纸的案卷，文字材料排前，图纸排后。</a:t>
            </a:r>
          </a:p>
        </p:txBody>
      </p:sp>
      <p:sp>
        <p:nvSpPr>
          <p:cNvPr id="101" name="Freeform 39"/>
          <p:cNvSpPr/>
          <p:nvPr/>
        </p:nvSpPr>
        <p:spPr bwMode="auto">
          <a:xfrm>
            <a:off x="1985740" y="3381646"/>
            <a:ext cx="685722" cy="41147"/>
          </a:xfrm>
          <a:custGeom>
            <a:avLst/>
            <a:gdLst>
              <a:gd name="T0" fmla="*/ 2147483647 w 12"/>
              <a:gd name="T1" fmla="*/ 0 h 1587"/>
              <a:gd name="T2" fmla="*/ 0 w 12"/>
              <a:gd name="T3" fmla="*/ 0 h 1587"/>
              <a:gd name="T4" fmla="*/ 2147483647 w 12"/>
              <a:gd name="T5" fmla="*/ 0 h 1587"/>
              <a:gd name="T6" fmla="*/ 2147483647 w 12"/>
              <a:gd name="T7" fmla="*/ 0 h 1587"/>
              <a:gd name="T8" fmla="*/ 0 60000 65536"/>
              <a:gd name="T9" fmla="*/ 0 60000 65536"/>
              <a:gd name="T10" fmla="*/ 0 60000 65536"/>
              <a:gd name="T11" fmla="*/ 0 60000 65536"/>
              <a:gd name="T12" fmla="*/ 0 w 12"/>
              <a:gd name="T13" fmla="*/ 0 h 1587"/>
              <a:gd name="T14" fmla="*/ 12 w 12"/>
              <a:gd name="T15" fmla="*/ 1587 h 1587"/>
            </a:gdLst>
            <a:ahLst/>
            <a:cxnLst>
              <a:cxn ang="T8">
                <a:pos x="T0" y="T1"/>
              </a:cxn>
              <a:cxn ang="T9">
                <a:pos x="T2" y="T3"/>
              </a:cxn>
              <a:cxn ang="T10">
                <a:pos x="T4" y="T5"/>
              </a:cxn>
              <a:cxn ang="T11">
                <a:pos x="T6" y="T7"/>
              </a:cxn>
            </a:cxnLst>
            <a:rect l="T12" t="T13" r="T14" b="T15"/>
            <a:pathLst>
              <a:path w="12" h="1587">
                <a:moveTo>
                  <a:pt x="12" y="0"/>
                </a:moveTo>
                <a:lnTo>
                  <a:pt x="0" y="0"/>
                </a:lnTo>
                <a:lnTo>
                  <a:pt x="12" y="0"/>
                </a:lnTo>
                <a:close/>
              </a:path>
            </a:pathLst>
          </a:custGeom>
          <a:solidFill>
            <a:srgbClr val="02020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solidFill>
                <a:prstClr val="black"/>
              </a:solidFill>
              <a:ea typeface="微软雅黑" panose="020B0503020204020204" pitchFamily="34" charset="-122"/>
            </a:endParaRPr>
          </a:p>
        </p:txBody>
      </p:sp>
      <p:sp>
        <p:nvSpPr>
          <p:cNvPr id="2" name="矩形 1"/>
          <p:cNvSpPr/>
          <p:nvPr/>
        </p:nvSpPr>
        <p:spPr>
          <a:xfrm>
            <a:off x="510293" y="1037991"/>
            <a:ext cx="2161169" cy="369332"/>
          </a:xfrm>
          <a:prstGeom prst="rect">
            <a:avLst/>
          </a:prstGeom>
        </p:spPr>
        <p:txBody>
          <a:bodyPr wrap="none">
            <a:spAutoFit/>
          </a:bodyPr>
          <a:lstStyle/>
          <a:p>
            <a:pPr algn="just">
              <a:spcAft>
                <a:spcPts val="0"/>
              </a:spcAft>
            </a:pPr>
            <a:r>
              <a:rPr lang="en-US" altLang="zh-CN" kern="100" dirty="0">
                <a:latin typeface="宋体" panose="02010600030101010101" pitchFamily="2" charset="-122"/>
                <a:ea typeface="宋体" panose="02010600030101010101" pitchFamily="2" charset="-122"/>
                <a:cs typeface="Times New Roman" panose="02020603050405020304" pitchFamily="18" charset="0"/>
              </a:rPr>
              <a:t>2</a:t>
            </a:r>
            <a:r>
              <a:rPr lang="zh-CN" altLang="en-US" kern="100" dirty="0">
                <a:latin typeface="宋体" panose="02010600030101010101" pitchFamily="2" charset="-122"/>
                <a:ea typeface="宋体" panose="02010600030101010101" pitchFamily="2" charset="-122"/>
                <a:cs typeface="Times New Roman" panose="02020603050405020304" pitchFamily="18" charset="0"/>
              </a:rPr>
              <a:t>、卷内文件的排列</a:t>
            </a:r>
            <a:endParaRPr lang="zh-CN" altLang="zh-CN" sz="12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 Box 55"/>
          <p:cNvSpPr txBox="1">
            <a:spLocks noChangeArrowheads="1"/>
          </p:cNvSpPr>
          <p:nvPr/>
        </p:nvSpPr>
        <p:spPr bwMode="auto">
          <a:xfrm>
            <a:off x="952843" y="139511"/>
            <a:ext cx="5698866"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b="0" i="0" dirty="0">
                <a:latin typeface="方正毡笔黑简体" panose="03000509000000000000" pitchFamily="65" charset="-122"/>
                <a:ea typeface="方正毡笔黑简体" panose="03000509000000000000" pitchFamily="65" charset="-122"/>
              </a:rPr>
              <a:t>四、建设工程资料的归档整理立卷</a:t>
            </a:r>
          </a:p>
        </p:txBody>
      </p:sp>
      <p:sp>
        <p:nvSpPr>
          <p:cNvPr id="91" name="Rectangle 26"/>
          <p:cNvSpPr>
            <a:spLocks noChangeArrowheads="1"/>
          </p:cNvSpPr>
          <p:nvPr/>
        </p:nvSpPr>
        <p:spPr bwMode="auto">
          <a:xfrm>
            <a:off x="539552" y="1407323"/>
            <a:ext cx="8208912"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a:t>
            </a:r>
            <a:r>
              <a:rPr lang="en-US" altLang="zh-CN" sz="1400" b="0" dirty="0">
                <a:solidFill>
                  <a:prstClr val="black">
                    <a:lumMod val="75000"/>
                    <a:lumOff val="25000"/>
                  </a:prstClr>
                </a:solidFill>
                <a:latin typeface="微软雅黑" panose="020B0503020204020204" pitchFamily="34" charset="-122"/>
                <a:ea typeface="微软雅黑" panose="020B0503020204020204" pitchFamily="34" charset="-122"/>
              </a:rPr>
              <a:t>1</a:t>
            </a:r>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）编制卷内文件页号应符合下列规定：</a:t>
            </a:r>
          </a:p>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①卷内文件均按有书写内容的页面编号。每卷单独编号，页号从“</a:t>
            </a:r>
            <a:r>
              <a:rPr lang="en-US" altLang="zh-CN" sz="1400" b="0" dirty="0">
                <a:solidFill>
                  <a:prstClr val="black">
                    <a:lumMod val="75000"/>
                    <a:lumOff val="25000"/>
                  </a:prstClr>
                </a:solidFill>
                <a:latin typeface="微软雅黑" panose="020B0503020204020204" pitchFamily="34" charset="-122"/>
                <a:ea typeface="微软雅黑" panose="020B0503020204020204" pitchFamily="34" charset="-122"/>
              </a:rPr>
              <a:t>1”</a:t>
            </a:r>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开始。</a:t>
            </a:r>
          </a:p>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②页号编写位置：单面书写的文件在右下角；双面书写的文件，正面在右下角，背面在左下角。折叠后的图纸一律在右下角。</a:t>
            </a:r>
          </a:p>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③成套图纸或印刷成册的科技文件材料，自成一卷的，原目录可代替卷内目录，不必重新编写页码</a:t>
            </a:r>
          </a:p>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④案卷封面、卷内目录、卷内备考表不编写页号。</a:t>
            </a:r>
          </a:p>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a:t>
            </a:r>
            <a:r>
              <a:rPr lang="en-US" altLang="zh-CN" sz="1400" b="0" dirty="0">
                <a:solidFill>
                  <a:prstClr val="black">
                    <a:lumMod val="75000"/>
                    <a:lumOff val="25000"/>
                  </a:prstClr>
                </a:solidFill>
                <a:latin typeface="微软雅黑" panose="020B0503020204020204" pitchFamily="34" charset="-122"/>
                <a:ea typeface="微软雅黑" panose="020B0503020204020204" pitchFamily="34" charset="-122"/>
              </a:rPr>
              <a:t>2</a:t>
            </a:r>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）卷内目录的编制应符合下列规定：</a:t>
            </a:r>
          </a:p>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①卷内目录式样宜符合规范的要求。</a:t>
            </a:r>
          </a:p>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②序号：以一份文件为单位，用阿拉伯数字从</a:t>
            </a:r>
            <a:r>
              <a:rPr lang="en-US" altLang="zh-CN" sz="1400" b="0" dirty="0">
                <a:solidFill>
                  <a:prstClr val="black">
                    <a:lumMod val="75000"/>
                    <a:lumOff val="25000"/>
                  </a:prstClr>
                </a:solidFill>
                <a:latin typeface="微软雅黑" panose="020B0503020204020204" pitchFamily="34" charset="-122"/>
                <a:ea typeface="微软雅黑" panose="020B0503020204020204" pitchFamily="34" charset="-122"/>
              </a:rPr>
              <a:t>1</a:t>
            </a:r>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依次标注。</a:t>
            </a:r>
          </a:p>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③责任者：填写文件的直接形成单位和个人。有多个责任者时，选择两个主要责任者，其余用“等”代替。</a:t>
            </a:r>
          </a:p>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④文件编号：填写工程文件原有的文号或图号。</a:t>
            </a:r>
          </a:p>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⑤文件题名：填写文件标题的全称。    </a:t>
            </a:r>
          </a:p>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⑥日期：填写文件形成的日期。</a:t>
            </a:r>
          </a:p>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⑦页次：填写文件在卷内所排的起始页号。最后一份文件填写起止页号。</a:t>
            </a:r>
          </a:p>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⑧卷内目录排列在卷内文件首页</a:t>
            </a:r>
            <a:r>
              <a:rPr lang="zh-CN" altLang="en-US" sz="1400" b="0" dirty="0" smtClean="0">
                <a:solidFill>
                  <a:prstClr val="black">
                    <a:lumMod val="75000"/>
                    <a:lumOff val="25000"/>
                  </a:prstClr>
                </a:solidFill>
                <a:latin typeface="微软雅黑" panose="020B0503020204020204" pitchFamily="34" charset="-122"/>
                <a:ea typeface="微软雅黑" panose="020B0503020204020204" pitchFamily="34" charset="-122"/>
              </a:rPr>
              <a:t>之前</a:t>
            </a:r>
            <a:endPar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endParaRPr>
          </a:p>
        </p:txBody>
      </p:sp>
      <p:sp>
        <p:nvSpPr>
          <p:cNvPr id="101" name="Freeform 39"/>
          <p:cNvSpPr/>
          <p:nvPr/>
        </p:nvSpPr>
        <p:spPr bwMode="auto">
          <a:xfrm>
            <a:off x="1985740" y="3381646"/>
            <a:ext cx="685722" cy="41147"/>
          </a:xfrm>
          <a:custGeom>
            <a:avLst/>
            <a:gdLst>
              <a:gd name="T0" fmla="*/ 2147483647 w 12"/>
              <a:gd name="T1" fmla="*/ 0 h 1587"/>
              <a:gd name="T2" fmla="*/ 0 w 12"/>
              <a:gd name="T3" fmla="*/ 0 h 1587"/>
              <a:gd name="T4" fmla="*/ 2147483647 w 12"/>
              <a:gd name="T5" fmla="*/ 0 h 1587"/>
              <a:gd name="T6" fmla="*/ 2147483647 w 12"/>
              <a:gd name="T7" fmla="*/ 0 h 1587"/>
              <a:gd name="T8" fmla="*/ 0 60000 65536"/>
              <a:gd name="T9" fmla="*/ 0 60000 65536"/>
              <a:gd name="T10" fmla="*/ 0 60000 65536"/>
              <a:gd name="T11" fmla="*/ 0 60000 65536"/>
              <a:gd name="T12" fmla="*/ 0 w 12"/>
              <a:gd name="T13" fmla="*/ 0 h 1587"/>
              <a:gd name="T14" fmla="*/ 12 w 12"/>
              <a:gd name="T15" fmla="*/ 1587 h 1587"/>
            </a:gdLst>
            <a:ahLst/>
            <a:cxnLst>
              <a:cxn ang="T8">
                <a:pos x="T0" y="T1"/>
              </a:cxn>
              <a:cxn ang="T9">
                <a:pos x="T2" y="T3"/>
              </a:cxn>
              <a:cxn ang="T10">
                <a:pos x="T4" y="T5"/>
              </a:cxn>
              <a:cxn ang="T11">
                <a:pos x="T6" y="T7"/>
              </a:cxn>
            </a:cxnLst>
            <a:rect l="T12" t="T13" r="T14" b="T15"/>
            <a:pathLst>
              <a:path w="12" h="1587">
                <a:moveTo>
                  <a:pt x="12" y="0"/>
                </a:moveTo>
                <a:lnTo>
                  <a:pt x="0" y="0"/>
                </a:lnTo>
                <a:lnTo>
                  <a:pt x="12" y="0"/>
                </a:lnTo>
                <a:close/>
              </a:path>
            </a:pathLst>
          </a:custGeom>
          <a:solidFill>
            <a:srgbClr val="02020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solidFill>
                <a:prstClr val="black"/>
              </a:solidFill>
              <a:ea typeface="微软雅黑" panose="020B0503020204020204" pitchFamily="34" charset="-122"/>
            </a:endParaRPr>
          </a:p>
        </p:txBody>
      </p:sp>
      <p:sp>
        <p:nvSpPr>
          <p:cNvPr id="2" name="矩形 1"/>
          <p:cNvSpPr/>
          <p:nvPr/>
        </p:nvSpPr>
        <p:spPr>
          <a:xfrm>
            <a:off x="742728" y="915566"/>
            <a:ext cx="1696298" cy="369332"/>
          </a:xfrm>
          <a:prstGeom prst="rect">
            <a:avLst/>
          </a:prstGeom>
        </p:spPr>
        <p:txBody>
          <a:bodyPr wrap="none">
            <a:spAutoFit/>
          </a:bodyPr>
          <a:lstStyle/>
          <a:p>
            <a:pPr algn="just">
              <a:spcAft>
                <a:spcPts val="0"/>
              </a:spcAft>
            </a:pPr>
            <a:r>
              <a:rPr lang="en-US" altLang="zh-CN" kern="100" dirty="0">
                <a:latin typeface="宋体" panose="02010600030101010101" pitchFamily="2" charset="-122"/>
                <a:ea typeface="宋体" panose="02010600030101010101" pitchFamily="2" charset="-122"/>
                <a:cs typeface="Times New Roman" panose="02020603050405020304" pitchFamily="18" charset="0"/>
              </a:rPr>
              <a:t>3</a:t>
            </a:r>
            <a:r>
              <a:rPr lang="zh-CN" altLang="en-US" kern="100" dirty="0">
                <a:latin typeface="宋体" panose="02010600030101010101" pitchFamily="2" charset="-122"/>
                <a:ea typeface="宋体" panose="02010600030101010101" pitchFamily="2" charset="-122"/>
                <a:cs typeface="Times New Roman" panose="02020603050405020304" pitchFamily="18" charset="0"/>
              </a:rPr>
              <a:t>、</a:t>
            </a:r>
            <a:r>
              <a:rPr lang="zh-CN" altLang="en-US" kern="100" dirty="0">
                <a:latin typeface="宋体" panose="02010600030101010101" pitchFamily="2" charset="-122"/>
                <a:ea typeface="宋体" panose="02010600030101010101" pitchFamily="2" charset="-122"/>
                <a:cs typeface="Times New Roman" panose="02020603050405020304" pitchFamily="18" charset="0"/>
                <a:hlinkClick r:id="rId3" action="ppaction://hlinkfile"/>
              </a:rPr>
              <a:t>案卷的编目</a:t>
            </a:r>
            <a:endParaRPr lang="zh-CN" altLang="zh-CN" sz="12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 Box 55"/>
          <p:cNvSpPr txBox="1">
            <a:spLocks noChangeArrowheads="1"/>
          </p:cNvSpPr>
          <p:nvPr/>
        </p:nvSpPr>
        <p:spPr bwMode="auto">
          <a:xfrm>
            <a:off x="952843" y="139511"/>
            <a:ext cx="5698866"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b="0" i="0" dirty="0">
                <a:latin typeface="方正毡笔黑简体" panose="03000509000000000000" pitchFamily="65" charset="-122"/>
                <a:ea typeface="方正毡笔黑简体" panose="03000509000000000000" pitchFamily="65" charset="-122"/>
              </a:rPr>
              <a:t>四、建设工程资料的归档整理立卷</a:t>
            </a:r>
          </a:p>
        </p:txBody>
      </p:sp>
      <p:sp>
        <p:nvSpPr>
          <p:cNvPr id="91" name="Rectangle 26"/>
          <p:cNvSpPr>
            <a:spLocks noChangeArrowheads="1"/>
          </p:cNvSpPr>
          <p:nvPr/>
        </p:nvSpPr>
        <p:spPr bwMode="auto">
          <a:xfrm>
            <a:off x="539552" y="1407323"/>
            <a:ext cx="8208912"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400" b="0" dirty="0" smtClean="0">
                <a:solidFill>
                  <a:prstClr val="black">
                    <a:lumMod val="75000"/>
                    <a:lumOff val="25000"/>
                  </a:prstClr>
                </a:solidFill>
                <a:latin typeface="微软雅黑" panose="020B0503020204020204" pitchFamily="34" charset="-122"/>
                <a:ea typeface="微软雅黑" panose="020B0503020204020204" pitchFamily="34" charset="-122"/>
              </a:rPr>
              <a:t>（</a:t>
            </a:r>
            <a:r>
              <a:rPr lang="en-US" altLang="zh-CN" sz="1400" b="0" dirty="0" smtClean="0">
                <a:solidFill>
                  <a:prstClr val="black">
                    <a:lumMod val="75000"/>
                    <a:lumOff val="25000"/>
                  </a:prstClr>
                </a:solidFill>
                <a:latin typeface="微软雅黑" panose="020B0503020204020204" pitchFamily="34" charset="-122"/>
                <a:ea typeface="微软雅黑" panose="020B0503020204020204" pitchFamily="34" charset="-122"/>
              </a:rPr>
              <a:t>3</a:t>
            </a:r>
            <a:r>
              <a:rPr lang="zh-CN" altLang="en-US" sz="1400" b="0" dirty="0" smtClean="0">
                <a:solidFill>
                  <a:prstClr val="black">
                    <a:lumMod val="75000"/>
                    <a:lumOff val="25000"/>
                  </a:prstClr>
                </a:solidFill>
                <a:latin typeface="微软雅黑" panose="020B0503020204020204" pitchFamily="34" charset="-122"/>
                <a:ea typeface="微软雅黑" panose="020B0503020204020204" pitchFamily="34" charset="-122"/>
              </a:rPr>
              <a:t>）卷内备考表的编制应符合下列规定：</a:t>
            </a:r>
          </a:p>
          <a:p>
            <a:r>
              <a:rPr lang="zh-CN" altLang="en-US" sz="1400" b="0" dirty="0" smtClean="0">
                <a:solidFill>
                  <a:prstClr val="black">
                    <a:lumMod val="75000"/>
                    <a:lumOff val="25000"/>
                  </a:prstClr>
                </a:solidFill>
                <a:latin typeface="微软雅黑" panose="020B0503020204020204" pitchFamily="34" charset="-122"/>
                <a:ea typeface="微软雅黑" panose="020B0503020204020204" pitchFamily="34" charset="-122"/>
              </a:rPr>
              <a:t>①卷内备考表的式样宜符合规范的要求。</a:t>
            </a:r>
          </a:p>
          <a:p>
            <a:r>
              <a:rPr lang="zh-CN" altLang="en-US" sz="1400" b="0" dirty="0" smtClean="0">
                <a:solidFill>
                  <a:prstClr val="black">
                    <a:lumMod val="75000"/>
                    <a:lumOff val="25000"/>
                  </a:prstClr>
                </a:solidFill>
                <a:latin typeface="微软雅黑" panose="020B0503020204020204" pitchFamily="34" charset="-122"/>
                <a:ea typeface="微软雅黑" panose="020B0503020204020204" pitchFamily="34" charset="-122"/>
              </a:rPr>
              <a:t>②卷内备考表主要标明卷内文件的总页数、各类文件页数</a:t>
            </a:r>
            <a:r>
              <a:rPr lang="en-US" altLang="zh-CN" sz="1400" b="0" dirty="0" smtClean="0">
                <a:solidFill>
                  <a:prstClr val="black">
                    <a:lumMod val="75000"/>
                    <a:lumOff val="25000"/>
                  </a:prstClr>
                </a:solidFill>
                <a:latin typeface="微软雅黑" panose="020B0503020204020204" pitchFamily="34" charset="-122"/>
                <a:ea typeface="微软雅黑" panose="020B0503020204020204" pitchFamily="34" charset="-122"/>
              </a:rPr>
              <a:t>(</a:t>
            </a:r>
            <a:r>
              <a:rPr lang="zh-CN" altLang="en-US" sz="1400" b="0" dirty="0" smtClean="0">
                <a:solidFill>
                  <a:prstClr val="black">
                    <a:lumMod val="75000"/>
                    <a:lumOff val="25000"/>
                  </a:prstClr>
                </a:solidFill>
                <a:latin typeface="微软雅黑" panose="020B0503020204020204" pitchFamily="34" charset="-122"/>
                <a:ea typeface="微软雅黑" panose="020B0503020204020204" pitchFamily="34" charset="-122"/>
              </a:rPr>
              <a:t>照片张数</a:t>
            </a:r>
            <a:r>
              <a:rPr lang="en-US" altLang="zh-CN" sz="1400" b="0" dirty="0" smtClean="0">
                <a:solidFill>
                  <a:prstClr val="black">
                    <a:lumMod val="75000"/>
                    <a:lumOff val="25000"/>
                  </a:prstClr>
                </a:solidFill>
                <a:latin typeface="微软雅黑" panose="020B0503020204020204" pitchFamily="34" charset="-122"/>
                <a:ea typeface="微软雅黑" panose="020B0503020204020204" pitchFamily="34" charset="-122"/>
              </a:rPr>
              <a:t>)</a:t>
            </a:r>
            <a:r>
              <a:rPr lang="zh-CN" altLang="en-US" sz="1400" b="0" dirty="0" smtClean="0">
                <a:solidFill>
                  <a:prstClr val="black">
                    <a:lumMod val="75000"/>
                    <a:lumOff val="25000"/>
                  </a:prstClr>
                </a:solidFill>
                <a:latin typeface="微软雅黑" panose="020B0503020204020204" pitchFamily="34" charset="-122"/>
                <a:ea typeface="微软雅黑" panose="020B0503020204020204" pitchFamily="34" charset="-122"/>
              </a:rPr>
              <a:t>，以及立卷单位对案卷情况的说明。</a:t>
            </a:r>
          </a:p>
          <a:p>
            <a:r>
              <a:rPr lang="zh-CN" altLang="en-US" sz="1400" b="0" dirty="0" smtClean="0">
                <a:solidFill>
                  <a:prstClr val="black">
                    <a:lumMod val="75000"/>
                    <a:lumOff val="25000"/>
                  </a:prstClr>
                </a:solidFill>
                <a:latin typeface="微软雅黑" panose="020B0503020204020204" pitchFamily="34" charset="-122"/>
                <a:ea typeface="微软雅黑" panose="020B0503020204020204" pitchFamily="34" charset="-122"/>
              </a:rPr>
              <a:t>③卷内备考表排列在卷内文件的尾页之后。</a:t>
            </a:r>
          </a:p>
          <a:p>
            <a:r>
              <a:rPr lang="zh-CN" altLang="en-US" sz="1400" b="0" dirty="0" smtClean="0">
                <a:solidFill>
                  <a:prstClr val="black">
                    <a:lumMod val="75000"/>
                    <a:lumOff val="25000"/>
                  </a:prstClr>
                </a:solidFill>
                <a:latin typeface="微软雅黑" panose="020B0503020204020204" pitchFamily="34" charset="-122"/>
                <a:ea typeface="微软雅黑" panose="020B0503020204020204" pitchFamily="34" charset="-122"/>
              </a:rPr>
              <a:t>（</a:t>
            </a:r>
            <a:r>
              <a:rPr lang="en-US" altLang="zh-CN" sz="1400" b="0" dirty="0">
                <a:solidFill>
                  <a:prstClr val="black">
                    <a:lumMod val="75000"/>
                    <a:lumOff val="25000"/>
                  </a:prstClr>
                </a:solidFill>
                <a:latin typeface="微软雅黑" panose="020B0503020204020204" pitchFamily="34" charset="-122"/>
                <a:ea typeface="微软雅黑" panose="020B0503020204020204" pitchFamily="34" charset="-122"/>
              </a:rPr>
              <a:t>4</a:t>
            </a:r>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）案卷封面的编制应符合下列规定：</a:t>
            </a:r>
          </a:p>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①案卷封面印刷在卷盒、卷夹的正表面，也可采用内封面形式。案卷封面的式样宜符合规范的要求。</a:t>
            </a:r>
          </a:p>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②案卷封面的内容应包括：档号、档案馆代号、案卷题名、编制单位、起止日期、密级、保管期限、共几卷、第几卷。</a:t>
            </a:r>
          </a:p>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③档号应由分类号、项目号和案卷号组成。档号由档案保管单位填写。</a:t>
            </a:r>
          </a:p>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④档案馆代号应填写国家给定的本档案馆的编号。档案馆代号由档案馆填写。</a:t>
            </a:r>
          </a:p>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⑤案卷题名应简明、准确地揭示卷内文件的内容。案卷题名应包括工程名称、专业名称、卷内文件的内容。    </a:t>
            </a:r>
          </a:p>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⑥编制单位应填写案卷内文件的形成单位或主要责任者。</a:t>
            </a:r>
          </a:p>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⑦起止日期应填写案卷内全部文件形成的起止日期。</a:t>
            </a:r>
          </a:p>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⑧保管期限分为永久、长期、短期三种期限。</a:t>
            </a:r>
          </a:p>
          <a:p>
            <a:r>
              <a:rPr lang="zh-CN" altLang="en-US" sz="1400" b="0" dirty="0">
                <a:solidFill>
                  <a:prstClr val="black">
                    <a:lumMod val="75000"/>
                    <a:lumOff val="25000"/>
                  </a:prstClr>
                </a:solidFill>
                <a:latin typeface="微软雅黑" panose="020B0503020204020204" pitchFamily="34" charset="-122"/>
                <a:ea typeface="微软雅黑" panose="020B0503020204020204" pitchFamily="34" charset="-122"/>
              </a:rPr>
              <a:t>⑨密级分为绝密、机密、秘密三种。同一案卷内有不同密级的文件，应以高密级为本卷密级。</a:t>
            </a:r>
          </a:p>
        </p:txBody>
      </p:sp>
      <p:sp>
        <p:nvSpPr>
          <p:cNvPr id="101" name="Freeform 39"/>
          <p:cNvSpPr/>
          <p:nvPr/>
        </p:nvSpPr>
        <p:spPr bwMode="auto">
          <a:xfrm>
            <a:off x="1985740" y="3381646"/>
            <a:ext cx="685722" cy="41147"/>
          </a:xfrm>
          <a:custGeom>
            <a:avLst/>
            <a:gdLst>
              <a:gd name="T0" fmla="*/ 2147483647 w 12"/>
              <a:gd name="T1" fmla="*/ 0 h 1587"/>
              <a:gd name="T2" fmla="*/ 0 w 12"/>
              <a:gd name="T3" fmla="*/ 0 h 1587"/>
              <a:gd name="T4" fmla="*/ 2147483647 w 12"/>
              <a:gd name="T5" fmla="*/ 0 h 1587"/>
              <a:gd name="T6" fmla="*/ 2147483647 w 12"/>
              <a:gd name="T7" fmla="*/ 0 h 1587"/>
              <a:gd name="T8" fmla="*/ 0 60000 65536"/>
              <a:gd name="T9" fmla="*/ 0 60000 65536"/>
              <a:gd name="T10" fmla="*/ 0 60000 65536"/>
              <a:gd name="T11" fmla="*/ 0 60000 65536"/>
              <a:gd name="T12" fmla="*/ 0 w 12"/>
              <a:gd name="T13" fmla="*/ 0 h 1587"/>
              <a:gd name="T14" fmla="*/ 12 w 12"/>
              <a:gd name="T15" fmla="*/ 1587 h 1587"/>
            </a:gdLst>
            <a:ahLst/>
            <a:cxnLst>
              <a:cxn ang="T8">
                <a:pos x="T0" y="T1"/>
              </a:cxn>
              <a:cxn ang="T9">
                <a:pos x="T2" y="T3"/>
              </a:cxn>
              <a:cxn ang="T10">
                <a:pos x="T4" y="T5"/>
              </a:cxn>
              <a:cxn ang="T11">
                <a:pos x="T6" y="T7"/>
              </a:cxn>
            </a:cxnLst>
            <a:rect l="T12" t="T13" r="T14" b="T15"/>
            <a:pathLst>
              <a:path w="12" h="1587">
                <a:moveTo>
                  <a:pt x="12" y="0"/>
                </a:moveTo>
                <a:lnTo>
                  <a:pt x="0" y="0"/>
                </a:lnTo>
                <a:lnTo>
                  <a:pt x="12" y="0"/>
                </a:lnTo>
                <a:close/>
              </a:path>
            </a:pathLst>
          </a:custGeom>
          <a:solidFill>
            <a:srgbClr val="02020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solidFill>
                <a:prstClr val="black"/>
              </a:solidFill>
              <a:ea typeface="微软雅黑" panose="020B0503020204020204" pitchFamily="34" charset="-122"/>
            </a:endParaRPr>
          </a:p>
        </p:txBody>
      </p:sp>
      <p:sp>
        <p:nvSpPr>
          <p:cNvPr id="2" name="矩形 1"/>
          <p:cNvSpPr/>
          <p:nvPr/>
        </p:nvSpPr>
        <p:spPr>
          <a:xfrm>
            <a:off x="742728" y="915566"/>
            <a:ext cx="1696298" cy="369332"/>
          </a:xfrm>
          <a:prstGeom prst="rect">
            <a:avLst/>
          </a:prstGeom>
        </p:spPr>
        <p:txBody>
          <a:bodyPr wrap="none">
            <a:spAutoFit/>
          </a:bodyPr>
          <a:lstStyle/>
          <a:p>
            <a:pPr algn="just">
              <a:spcAft>
                <a:spcPts val="0"/>
              </a:spcAft>
            </a:pPr>
            <a:r>
              <a:rPr lang="en-US" altLang="zh-CN" kern="100" dirty="0">
                <a:latin typeface="宋体" panose="02010600030101010101" pitchFamily="2" charset="-122"/>
                <a:ea typeface="宋体" panose="02010600030101010101" pitchFamily="2" charset="-122"/>
                <a:cs typeface="Times New Roman" panose="02020603050405020304" pitchFamily="18" charset="0"/>
              </a:rPr>
              <a:t>3</a:t>
            </a:r>
            <a:r>
              <a:rPr lang="zh-CN" altLang="en-US" kern="100" dirty="0">
                <a:latin typeface="宋体" panose="02010600030101010101" pitchFamily="2" charset="-122"/>
                <a:ea typeface="宋体" panose="02010600030101010101" pitchFamily="2" charset="-122"/>
                <a:cs typeface="Times New Roman" panose="02020603050405020304" pitchFamily="18" charset="0"/>
              </a:rPr>
              <a:t>、案卷的编目</a:t>
            </a:r>
            <a:endParaRPr lang="zh-CN" altLang="zh-CN" sz="12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 Box 55"/>
          <p:cNvSpPr txBox="1">
            <a:spLocks noChangeArrowheads="1"/>
          </p:cNvSpPr>
          <p:nvPr/>
        </p:nvSpPr>
        <p:spPr bwMode="auto">
          <a:xfrm>
            <a:off x="952843" y="139511"/>
            <a:ext cx="5698866"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b="0" i="0" dirty="0">
                <a:latin typeface="方正毡笔黑简体" panose="03000509000000000000" pitchFamily="65" charset="-122"/>
                <a:ea typeface="方正毡笔黑简体" panose="03000509000000000000" pitchFamily="65" charset="-122"/>
              </a:rPr>
              <a:t>四、建设工程资料的归档整理立卷</a:t>
            </a:r>
          </a:p>
        </p:txBody>
      </p:sp>
      <p:sp>
        <p:nvSpPr>
          <p:cNvPr id="91" name="Rectangle 26"/>
          <p:cNvSpPr>
            <a:spLocks noChangeArrowheads="1"/>
          </p:cNvSpPr>
          <p:nvPr/>
        </p:nvSpPr>
        <p:spPr bwMode="auto">
          <a:xfrm>
            <a:off x="952843" y="1879725"/>
            <a:ext cx="541831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1600" b="0" dirty="0">
                <a:solidFill>
                  <a:prstClr val="black">
                    <a:lumMod val="75000"/>
                    <a:lumOff val="25000"/>
                  </a:prstClr>
                </a:solidFill>
                <a:latin typeface="微软雅黑" panose="020B0503020204020204" pitchFamily="34" charset="-122"/>
                <a:ea typeface="微软雅黑" panose="020B0503020204020204" pitchFamily="34" charset="-122"/>
              </a:rPr>
              <a:t>（</a:t>
            </a:r>
            <a:r>
              <a:rPr lang="en-US" altLang="zh-CN" sz="1600" b="0" dirty="0">
                <a:solidFill>
                  <a:prstClr val="black">
                    <a:lumMod val="75000"/>
                    <a:lumOff val="25000"/>
                  </a:prstClr>
                </a:solidFill>
                <a:latin typeface="微软雅黑" panose="020B0503020204020204" pitchFamily="34" charset="-122"/>
                <a:ea typeface="微软雅黑" panose="020B0503020204020204" pitchFamily="34" charset="-122"/>
              </a:rPr>
              <a:t>1</a:t>
            </a:r>
            <a:r>
              <a:rPr lang="zh-CN" altLang="en-US" sz="1600" b="0" dirty="0">
                <a:solidFill>
                  <a:prstClr val="black">
                    <a:lumMod val="75000"/>
                    <a:lumOff val="25000"/>
                  </a:prstClr>
                </a:solidFill>
                <a:latin typeface="微软雅黑" panose="020B0503020204020204" pitchFamily="34" charset="-122"/>
                <a:ea typeface="微软雅黑" panose="020B0503020204020204" pitchFamily="34" charset="-122"/>
              </a:rPr>
              <a:t>）案卷可采用装订与不装订两种形式。文字材料必须装订；既有文字材料，又有图纸的案卷应装订。</a:t>
            </a:r>
          </a:p>
          <a:p>
            <a:r>
              <a:rPr lang="zh-CN" altLang="en-US" sz="1600" b="0" dirty="0">
                <a:solidFill>
                  <a:prstClr val="black">
                    <a:lumMod val="75000"/>
                    <a:lumOff val="25000"/>
                  </a:prstClr>
                </a:solidFill>
                <a:latin typeface="微软雅黑" panose="020B0503020204020204" pitchFamily="34" charset="-122"/>
                <a:ea typeface="微软雅黑" panose="020B0503020204020204" pitchFamily="34" charset="-122"/>
              </a:rPr>
              <a:t>（</a:t>
            </a:r>
            <a:r>
              <a:rPr lang="en-US" altLang="zh-CN" sz="1600" b="0" dirty="0">
                <a:solidFill>
                  <a:prstClr val="black">
                    <a:lumMod val="75000"/>
                    <a:lumOff val="25000"/>
                  </a:prstClr>
                </a:solidFill>
                <a:latin typeface="微软雅黑" panose="020B0503020204020204" pitchFamily="34" charset="-122"/>
                <a:ea typeface="微软雅黑" panose="020B0503020204020204" pitchFamily="34" charset="-122"/>
              </a:rPr>
              <a:t>2</a:t>
            </a:r>
            <a:r>
              <a:rPr lang="zh-CN" altLang="en-US" sz="1600" b="0" dirty="0">
                <a:solidFill>
                  <a:prstClr val="black">
                    <a:lumMod val="75000"/>
                    <a:lumOff val="25000"/>
                  </a:prstClr>
                </a:solidFill>
                <a:latin typeface="微软雅黑" panose="020B0503020204020204" pitchFamily="34" charset="-122"/>
                <a:ea typeface="微软雅黑" panose="020B0503020204020204" pitchFamily="34" charset="-122"/>
              </a:rPr>
              <a:t>）装订时必须剔除金属物。</a:t>
            </a:r>
          </a:p>
        </p:txBody>
      </p:sp>
      <p:sp>
        <p:nvSpPr>
          <p:cNvPr id="101" name="Freeform 39"/>
          <p:cNvSpPr/>
          <p:nvPr/>
        </p:nvSpPr>
        <p:spPr bwMode="auto">
          <a:xfrm>
            <a:off x="1985740" y="3381646"/>
            <a:ext cx="685722" cy="41147"/>
          </a:xfrm>
          <a:custGeom>
            <a:avLst/>
            <a:gdLst>
              <a:gd name="T0" fmla="*/ 2147483647 w 12"/>
              <a:gd name="T1" fmla="*/ 0 h 1587"/>
              <a:gd name="T2" fmla="*/ 0 w 12"/>
              <a:gd name="T3" fmla="*/ 0 h 1587"/>
              <a:gd name="T4" fmla="*/ 2147483647 w 12"/>
              <a:gd name="T5" fmla="*/ 0 h 1587"/>
              <a:gd name="T6" fmla="*/ 2147483647 w 12"/>
              <a:gd name="T7" fmla="*/ 0 h 1587"/>
              <a:gd name="T8" fmla="*/ 0 60000 65536"/>
              <a:gd name="T9" fmla="*/ 0 60000 65536"/>
              <a:gd name="T10" fmla="*/ 0 60000 65536"/>
              <a:gd name="T11" fmla="*/ 0 60000 65536"/>
              <a:gd name="T12" fmla="*/ 0 w 12"/>
              <a:gd name="T13" fmla="*/ 0 h 1587"/>
              <a:gd name="T14" fmla="*/ 12 w 12"/>
              <a:gd name="T15" fmla="*/ 1587 h 1587"/>
            </a:gdLst>
            <a:ahLst/>
            <a:cxnLst>
              <a:cxn ang="T8">
                <a:pos x="T0" y="T1"/>
              </a:cxn>
              <a:cxn ang="T9">
                <a:pos x="T2" y="T3"/>
              </a:cxn>
              <a:cxn ang="T10">
                <a:pos x="T4" y="T5"/>
              </a:cxn>
              <a:cxn ang="T11">
                <a:pos x="T6" y="T7"/>
              </a:cxn>
            </a:cxnLst>
            <a:rect l="T12" t="T13" r="T14" b="T15"/>
            <a:pathLst>
              <a:path w="12" h="1587">
                <a:moveTo>
                  <a:pt x="12" y="0"/>
                </a:moveTo>
                <a:lnTo>
                  <a:pt x="0" y="0"/>
                </a:lnTo>
                <a:lnTo>
                  <a:pt x="12" y="0"/>
                </a:lnTo>
                <a:close/>
              </a:path>
            </a:pathLst>
          </a:custGeom>
          <a:solidFill>
            <a:srgbClr val="02020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solidFill>
                <a:prstClr val="black"/>
              </a:solidFill>
              <a:ea typeface="微软雅黑" panose="020B0503020204020204" pitchFamily="34" charset="-122"/>
            </a:endParaRPr>
          </a:p>
        </p:txBody>
      </p:sp>
      <p:sp>
        <p:nvSpPr>
          <p:cNvPr id="2" name="矩形 1"/>
          <p:cNvSpPr/>
          <p:nvPr/>
        </p:nvSpPr>
        <p:spPr>
          <a:xfrm>
            <a:off x="858946" y="1133073"/>
            <a:ext cx="1463862" cy="369332"/>
          </a:xfrm>
          <a:prstGeom prst="rect">
            <a:avLst/>
          </a:prstGeom>
        </p:spPr>
        <p:txBody>
          <a:bodyPr wrap="none">
            <a:spAutoFit/>
          </a:bodyPr>
          <a:lstStyle/>
          <a:p>
            <a:pPr algn="just">
              <a:spcAft>
                <a:spcPts val="0"/>
              </a:spcAft>
            </a:pPr>
            <a:r>
              <a:rPr lang="en-US" altLang="zh-CN" kern="100" dirty="0">
                <a:latin typeface="宋体" panose="02010600030101010101" pitchFamily="2" charset="-122"/>
                <a:ea typeface="宋体" panose="02010600030101010101" pitchFamily="2" charset="-122"/>
                <a:cs typeface="Times New Roman" panose="02020603050405020304" pitchFamily="18" charset="0"/>
              </a:rPr>
              <a:t>4</a:t>
            </a:r>
            <a:r>
              <a:rPr lang="zh-CN" altLang="en-US" kern="100" dirty="0">
                <a:latin typeface="宋体" panose="02010600030101010101" pitchFamily="2" charset="-122"/>
                <a:ea typeface="宋体" panose="02010600030101010101" pitchFamily="2" charset="-122"/>
                <a:cs typeface="Times New Roman" panose="02020603050405020304" pitchFamily="18" charset="0"/>
              </a:rPr>
              <a:t>．案卷装订</a:t>
            </a:r>
            <a:endParaRPr lang="zh-CN" altLang="zh-CN" sz="12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6" name="Freeform 4"/>
          <p:cNvSpPr>
            <a:spLocks noEditPoints="1"/>
          </p:cNvSpPr>
          <p:nvPr/>
        </p:nvSpPr>
        <p:spPr bwMode="auto">
          <a:xfrm>
            <a:off x="5627735" y="3060660"/>
            <a:ext cx="2040079" cy="1887354"/>
          </a:xfrm>
          <a:custGeom>
            <a:avLst/>
            <a:gdLst>
              <a:gd name="T0" fmla="*/ 1505 w 369"/>
              <a:gd name="T1" fmla="*/ 762 h 395"/>
              <a:gd name="T2" fmla="*/ 1346 w 369"/>
              <a:gd name="T3" fmla="*/ 648 h 395"/>
              <a:gd name="T4" fmla="*/ 1472 w 369"/>
              <a:gd name="T5" fmla="*/ 477 h 395"/>
              <a:gd name="T6" fmla="*/ 1285 w 369"/>
              <a:gd name="T7" fmla="*/ 428 h 395"/>
              <a:gd name="T8" fmla="*/ 1350 w 369"/>
              <a:gd name="T9" fmla="*/ 236 h 395"/>
              <a:gd name="T10" fmla="*/ 1158 w 369"/>
              <a:gd name="T11" fmla="*/ 261 h 395"/>
              <a:gd name="T12" fmla="*/ 1154 w 369"/>
              <a:gd name="T13" fmla="*/ 73 h 395"/>
              <a:gd name="T14" fmla="*/ 983 w 369"/>
              <a:gd name="T15" fmla="*/ 159 h 395"/>
              <a:gd name="T16" fmla="*/ 918 w 369"/>
              <a:gd name="T17" fmla="*/ 0 h 395"/>
              <a:gd name="T18" fmla="*/ 779 w 369"/>
              <a:gd name="T19" fmla="*/ 135 h 395"/>
              <a:gd name="T20" fmla="*/ 669 w 369"/>
              <a:gd name="T21" fmla="*/ 16 h 395"/>
              <a:gd name="T22" fmla="*/ 579 w 369"/>
              <a:gd name="T23" fmla="*/ 183 h 395"/>
              <a:gd name="T24" fmla="*/ 436 w 369"/>
              <a:gd name="T25" fmla="*/ 118 h 395"/>
              <a:gd name="T26" fmla="*/ 396 w 369"/>
              <a:gd name="T27" fmla="*/ 293 h 395"/>
              <a:gd name="T28" fmla="*/ 237 w 369"/>
              <a:gd name="T29" fmla="*/ 289 h 395"/>
              <a:gd name="T30" fmla="*/ 253 w 369"/>
              <a:gd name="T31" fmla="*/ 457 h 395"/>
              <a:gd name="T32" fmla="*/ 90 w 369"/>
              <a:gd name="T33" fmla="*/ 514 h 395"/>
              <a:gd name="T34" fmla="*/ 159 w 369"/>
              <a:gd name="T35" fmla="*/ 656 h 395"/>
              <a:gd name="T36" fmla="*/ 8 w 369"/>
              <a:gd name="T37" fmla="*/ 766 h 395"/>
              <a:gd name="T38" fmla="*/ 126 w 369"/>
              <a:gd name="T39" fmla="*/ 872 h 395"/>
              <a:gd name="T40" fmla="*/ 8 w 369"/>
              <a:gd name="T41" fmla="*/ 1031 h 395"/>
              <a:gd name="T42" fmla="*/ 159 w 369"/>
              <a:gd name="T43" fmla="*/ 1084 h 395"/>
              <a:gd name="T44" fmla="*/ 94 w 369"/>
              <a:gd name="T45" fmla="*/ 1272 h 395"/>
              <a:gd name="T46" fmla="*/ 261 w 369"/>
              <a:gd name="T47" fmla="*/ 1264 h 395"/>
              <a:gd name="T48" fmla="*/ 253 w 369"/>
              <a:gd name="T49" fmla="*/ 1467 h 395"/>
              <a:gd name="T50" fmla="*/ 424 w 369"/>
              <a:gd name="T51" fmla="*/ 1390 h 395"/>
              <a:gd name="T52" fmla="*/ 481 w 369"/>
              <a:gd name="T53" fmla="*/ 1586 h 395"/>
              <a:gd name="T54" fmla="*/ 628 w 369"/>
              <a:gd name="T55" fmla="*/ 1447 h 395"/>
              <a:gd name="T56" fmla="*/ 750 w 369"/>
              <a:gd name="T57" fmla="*/ 1606 h 395"/>
              <a:gd name="T58" fmla="*/ 852 w 369"/>
              <a:gd name="T59" fmla="*/ 1418 h 395"/>
              <a:gd name="T60" fmla="*/ 1024 w 369"/>
              <a:gd name="T61" fmla="*/ 1516 h 395"/>
              <a:gd name="T62" fmla="*/ 1060 w 369"/>
              <a:gd name="T63" fmla="*/ 1300 h 395"/>
              <a:gd name="T64" fmla="*/ 1264 w 369"/>
              <a:gd name="T65" fmla="*/ 1325 h 395"/>
              <a:gd name="T66" fmla="*/ 1228 w 369"/>
              <a:gd name="T67" fmla="*/ 1117 h 395"/>
              <a:gd name="T68" fmla="*/ 1432 w 369"/>
              <a:gd name="T69" fmla="*/ 1060 h 395"/>
              <a:gd name="T70" fmla="*/ 1330 w 369"/>
              <a:gd name="T71" fmla="*/ 889 h 395"/>
              <a:gd name="T72" fmla="*/ 865 w 369"/>
              <a:gd name="T73" fmla="*/ 868 h 395"/>
              <a:gd name="T74" fmla="*/ 587 w 369"/>
              <a:gd name="T75" fmla="*/ 697 h 395"/>
              <a:gd name="T76" fmla="*/ 865 w 369"/>
              <a:gd name="T77" fmla="*/ 868 h 39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69" h="395">
                <a:moveTo>
                  <a:pt x="365" y="216"/>
                </a:moveTo>
                <a:cubicBezTo>
                  <a:pt x="369" y="187"/>
                  <a:pt x="369" y="187"/>
                  <a:pt x="369" y="187"/>
                </a:cubicBezTo>
                <a:cubicBezTo>
                  <a:pt x="331" y="180"/>
                  <a:pt x="331" y="180"/>
                  <a:pt x="331" y="180"/>
                </a:cubicBezTo>
                <a:cubicBezTo>
                  <a:pt x="330" y="159"/>
                  <a:pt x="330" y="159"/>
                  <a:pt x="330" y="159"/>
                </a:cubicBezTo>
                <a:cubicBezTo>
                  <a:pt x="367" y="143"/>
                  <a:pt x="367" y="143"/>
                  <a:pt x="367" y="143"/>
                </a:cubicBezTo>
                <a:cubicBezTo>
                  <a:pt x="361" y="117"/>
                  <a:pt x="361" y="117"/>
                  <a:pt x="361" y="117"/>
                </a:cubicBezTo>
                <a:cubicBezTo>
                  <a:pt x="323" y="124"/>
                  <a:pt x="323" y="124"/>
                  <a:pt x="323" y="124"/>
                </a:cubicBezTo>
                <a:cubicBezTo>
                  <a:pt x="315" y="105"/>
                  <a:pt x="315" y="105"/>
                  <a:pt x="315" y="105"/>
                </a:cubicBezTo>
                <a:cubicBezTo>
                  <a:pt x="345" y="79"/>
                  <a:pt x="345" y="79"/>
                  <a:pt x="345" y="79"/>
                </a:cubicBezTo>
                <a:cubicBezTo>
                  <a:pt x="331" y="58"/>
                  <a:pt x="331" y="58"/>
                  <a:pt x="331" y="58"/>
                </a:cubicBezTo>
                <a:cubicBezTo>
                  <a:pt x="297" y="77"/>
                  <a:pt x="297" y="77"/>
                  <a:pt x="297" y="77"/>
                </a:cubicBezTo>
                <a:cubicBezTo>
                  <a:pt x="284" y="64"/>
                  <a:pt x="284" y="64"/>
                  <a:pt x="284" y="64"/>
                </a:cubicBezTo>
                <a:cubicBezTo>
                  <a:pt x="303" y="31"/>
                  <a:pt x="303" y="31"/>
                  <a:pt x="303" y="31"/>
                </a:cubicBezTo>
                <a:cubicBezTo>
                  <a:pt x="283" y="18"/>
                  <a:pt x="283" y="18"/>
                  <a:pt x="283" y="18"/>
                </a:cubicBezTo>
                <a:cubicBezTo>
                  <a:pt x="257" y="46"/>
                  <a:pt x="257" y="46"/>
                  <a:pt x="257" y="46"/>
                </a:cubicBezTo>
                <a:cubicBezTo>
                  <a:pt x="241" y="39"/>
                  <a:pt x="241" y="39"/>
                  <a:pt x="241" y="39"/>
                </a:cubicBezTo>
                <a:cubicBezTo>
                  <a:pt x="248" y="4"/>
                  <a:pt x="248" y="4"/>
                  <a:pt x="248" y="4"/>
                </a:cubicBezTo>
                <a:cubicBezTo>
                  <a:pt x="225" y="0"/>
                  <a:pt x="225" y="0"/>
                  <a:pt x="225" y="0"/>
                </a:cubicBezTo>
                <a:cubicBezTo>
                  <a:pt x="210" y="33"/>
                  <a:pt x="210" y="33"/>
                  <a:pt x="210" y="33"/>
                </a:cubicBezTo>
                <a:cubicBezTo>
                  <a:pt x="191" y="33"/>
                  <a:pt x="191" y="33"/>
                  <a:pt x="191" y="33"/>
                </a:cubicBezTo>
                <a:cubicBezTo>
                  <a:pt x="188" y="0"/>
                  <a:pt x="188" y="0"/>
                  <a:pt x="188" y="0"/>
                </a:cubicBezTo>
                <a:cubicBezTo>
                  <a:pt x="164" y="4"/>
                  <a:pt x="164" y="4"/>
                  <a:pt x="164" y="4"/>
                </a:cubicBezTo>
                <a:cubicBezTo>
                  <a:pt x="160" y="38"/>
                  <a:pt x="160" y="38"/>
                  <a:pt x="160" y="38"/>
                </a:cubicBezTo>
                <a:cubicBezTo>
                  <a:pt x="142" y="45"/>
                  <a:pt x="142" y="45"/>
                  <a:pt x="142" y="45"/>
                </a:cubicBezTo>
                <a:cubicBezTo>
                  <a:pt x="128" y="17"/>
                  <a:pt x="128" y="17"/>
                  <a:pt x="128" y="17"/>
                </a:cubicBezTo>
                <a:cubicBezTo>
                  <a:pt x="107" y="29"/>
                  <a:pt x="107" y="29"/>
                  <a:pt x="107" y="29"/>
                </a:cubicBezTo>
                <a:cubicBezTo>
                  <a:pt x="113" y="60"/>
                  <a:pt x="113" y="60"/>
                  <a:pt x="113" y="60"/>
                </a:cubicBezTo>
                <a:cubicBezTo>
                  <a:pt x="97" y="72"/>
                  <a:pt x="97" y="72"/>
                  <a:pt x="97" y="72"/>
                </a:cubicBezTo>
                <a:cubicBezTo>
                  <a:pt x="75" y="53"/>
                  <a:pt x="75" y="53"/>
                  <a:pt x="75" y="53"/>
                </a:cubicBezTo>
                <a:cubicBezTo>
                  <a:pt x="58" y="71"/>
                  <a:pt x="58" y="71"/>
                  <a:pt x="58" y="71"/>
                </a:cubicBezTo>
                <a:cubicBezTo>
                  <a:pt x="73" y="96"/>
                  <a:pt x="73" y="96"/>
                  <a:pt x="73" y="96"/>
                </a:cubicBezTo>
                <a:cubicBezTo>
                  <a:pt x="62" y="112"/>
                  <a:pt x="62" y="112"/>
                  <a:pt x="62" y="112"/>
                </a:cubicBezTo>
                <a:cubicBezTo>
                  <a:pt x="34" y="103"/>
                  <a:pt x="34" y="103"/>
                  <a:pt x="34" y="103"/>
                </a:cubicBezTo>
                <a:cubicBezTo>
                  <a:pt x="22" y="126"/>
                  <a:pt x="22" y="126"/>
                  <a:pt x="22" y="126"/>
                </a:cubicBezTo>
                <a:cubicBezTo>
                  <a:pt x="45" y="143"/>
                  <a:pt x="45" y="143"/>
                  <a:pt x="45" y="143"/>
                </a:cubicBezTo>
                <a:cubicBezTo>
                  <a:pt x="39" y="161"/>
                  <a:pt x="39" y="161"/>
                  <a:pt x="39" y="161"/>
                </a:cubicBezTo>
                <a:cubicBezTo>
                  <a:pt x="8" y="164"/>
                  <a:pt x="8" y="164"/>
                  <a:pt x="8" y="164"/>
                </a:cubicBezTo>
                <a:cubicBezTo>
                  <a:pt x="2" y="188"/>
                  <a:pt x="2" y="188"/>
                  <a:pt x="2" y="188"/>
                </a:cubicBezTo>
                <a:cubicBezTo>
                  <a:pt x="32" y="195"/>
                  <a:pt x="32" y="195"/>
                  <a:pt x="32" y="195"/>
                </a:cubicBezTo>
                <a:cubicBezTo>
                  <a:pt x="31" y="214"/>
                  <a:pt x="31" y="214"/>
                  <a:pt x="31" y="214"/>
                </a:cubicBezTo>
                <a:cubicBezTo>
                  <a:pt x="0" y="228"/>
                  <a:pt x="0" y="228"/>
                  <a:pt x="0" y="228"/>
                </a:cubicBezTo>
                <a:cubicBezTo>
                  <a:pt x="2" y="253"/>
                  <a:pt x="2" y="253"/>
                  <a:pt x="2" y="253"/>
                </a:cubicBezTo>
                <a:cubicBezTo>
                  <a:pt x="34" y="248"/>
                  <a:pt x="34" y="248"/>
                  <a:pt x="34" y="248"/>
                </a:cubicBezTo>
                <a:cubicBezTo>
                  <a:pt x="39" y="266"/>
                  <a:pt x="39" y="266"/>
                  <a:pt x="39" y="266"/>
                </a:cubicBezTo>
                <a:cubicBezTo>
                  <a:pt x="12" y="290"/>
                  <a:pt x="12" y="290"/>
                  <a:pt x="12" y="290"/>
                </a:cubicBezTo>
                <a:cubicBezTo>
                  <a:pt x="23" y="312"/>
                  <a:pt x="23" y="312"/>
                  <a:pt x="23" y="312"/>
                </a:cubicBezTo>
                <a:cubicBezTo>
                  <a:pt x="53" y="295"/>
                  <a:pt x="53" y="295"/>
                  <a:pt x="53" y="295"/>
                </a:cubicBezTo>
                <a:cubicBezTo>
                  <a:pt x="64" y="310"/>
                  <a:pt x="64" y="310"/>
                  <a:pt x="64" y="310"/>
                </a:cubicBezTo>
                <a:cubicBezTo>
                  <a:pt x="45" y="344"/>
                  <a:pt x="45" y="344"/>
                  <a:pt x="45" y="344"/>
                </a:cubicBezTo>
                <a:cubicBezTo>
                  <a:pt x="62" y="360"/>
                  <a:pt x="62" y="360"/>
                  <a:pt x="62" y="360"/>
                </a:cubicBezTo>
                <a:cubicBezTo>
                  <a:pt x="88" y="332"/>
                  <a:pt x="88" y="332"/>
                  <a:pt x="88" y="332"/>
                </a:cubicBezTo>
                <a:cubicBezTo>
                  <a:pt x="104" y="341"/>
                  <a:pt x="104" y="341"/>
                  <a:pt x="104" y="341"/>
                </a:cubicBezTo>
                <a:cubicBezTo>
                  <a:pt x="95" y="381"/>
                  <a:pt x="95" y="381"/>
                  <a:pt x="95" y="381"/>
                </a:cubicBezTo>
                <a:cubicBezTo>
                  <a:pt x="118" y="389"/>
                  <a:pt x="118" y="389"/>
                  <a:pt x="118" y="389"/>
                </a:cubicBezTo>
                <a:cubicBezTo>
                  <a:pt x="135" y="352"/>
                  <a:pt x="135" y="352"/>
                  <a:pt x="135" y="352"/>
                </a:cubicBezTo>
                <a:cubicBezTo>
                  <a:pt x="154" y="355"/>
                  <a:pt x="154" y="355"/>
                  <a:pt x="154" y="355"/>
                </a:cubicBezTo>
                <a:cubicBezTo>
                  <a:pt x="158" y="395"/>
                  <a:pt x="158" y="395"/>
                  <a:pt x="158" y="395"/>
                </a:cubicBezTo>
                <a:cubicBezTo>
                  <a:pt x="184" y="394"/>
                  <a:pt x="184" y="394"/>
                  <a:pt x="184" y="394"/>
                </a:cubicBezTo>
                <a:cubicBezTo>
                  <a:pt x="189" y="353"/>
                  <a:pt x="189" y="353"/>
                  <a:pt x="189" y="353"/>
                </a:cubicBezTo>
                <a:cubicBezTo>
                  <a:pt x="209" y="348"/>
                  <a:pt x="209" y="348"/>
                  <a:pt x="209" y="348"/>
                </a:cubicBezTo>
                <a:cubicBezTo>
                  <a:pt x="226" y="383"/>
                  <a:pt x="226" y="383"/>
                  <a:pt x="226" y="383"/>
                </a:cubicBezTo>
                <a:cubicBezTo>
                  <a:pt x="251" y="372"/>
                  <a:pt x="251" y="372"/>
                  <a:pt x="251" y="372"/>
                </a:cubicBezTo>
                <a:cubicBezTo>
                  <a:pt x="242" y="332"/>
                  <a:pt x="242" y="332"/>
                  <a:pt x="242" y="332"/>
                </a:cubicBezTo>
                <a:cubicBezTo>
                  <a:pt x="260" y="319"/>
                  <a:pt x="260" y="319"/>
                  <a:pt x="260" y="319"/>
                </a:cubicBezTo>
                <a:cubicBezTo>
                  <a:pt x="289" y="346"/>
                  <a:pt x="289" y="346"/>
                  <a:pt x="289" y="346"/>
                </a:cubicBezTo>
                <a:cubicBezTo>
                  <a:pt x="310" y="325"/>
                  <a:pt x="310" y="325"/>
                  <a:pt x="310" y="325"/>
                </a:cubicBezTo>
                <a:cubicBezTo>
                  <a:pt x="288" y="292"/>
                  <a:pt x="288" y="292"/>
                  <a:pt x="288" y="292"/>
                </a:cubicBezTo>
                <a:cubicBezTo>
                  <a:pt x="301" y="274"/>
                  <a:pt x="301" y="274"/>
                  <a:pt x="301" y="274"/>
                </a:cubicBezTo>
                <a:cubicBezTo>
                  <a:pt x="338" y="287"/>
                  <a:pt x="338" y="287"/>
                  <a:pt x="338" y="287"/>
                </a:cubicBezTo>
                <a:cubicBezTo>
                  <a:pt x="351" y="260"/>
                  <a:pt x="351" y="260"/>
                  <a:pt x="351" y="260"/>
                </a:cubicBezTo>
                <a:cubicBezTo>
                  <a:pt x="319" y="239"/>
                  <a:pt x="319" y="239"/>
                  <a:pt x="319" y="239"/>
                </a:cubicBezTo>
                <a:cubicBezTo>
                  <a:pt x="326" y="218"/>
                  <a:pt x="326" y="218"/>
                  <a:pt x="326" y="218"/>
                </a:cubicBezTo>
                <a:lnTo>
                  <a:pt x="365" y="216"/>
                </a:lnTo>
                <a:close/>
                <a:moveTo>
                  <a:pt x="212" y="213"/>
                </a:moveTo>
                <a:cubicBezTo>
                  <a:pt x="199" y="234"/>
                  <a:pt x="173" y="243"/>
                  <a:pt x="154" y="231"/>
                </a:cubicBezTo>
                <a:cubicBezTo>
                  <a:pt x="135" y="220"/>
                  <a:pt x="131" y="193"/>
                  <a:pt x="144" y="171"/>
                </a:cubicBezTo>
                <a:cubicBezTo>
                  <a:pt x="157" y="149"/>
                  <a:pt x="183" y="141"/>
                  <a:pt x="202" y="153"/>
                </a:cubicBezTo>
                <a:cubicBezTo>
                  <a:pt x="221" y="164"/>
                  <a:pt x="225" y="191"/>
                  <a:pt x="212" y="213"/>
                </a:cubicBezTo>
                <a:close/>
              </a:path>
            </a:pathLst>
          </a:custGeom>
          <a:solidFill>
            <a:srgbClr val="0070C0"/>
          </a:solidFill>
          <a:ln w="9525">
            <a:noFill/>
            <a:round/>
          </a:ln>
          <a:effectLst/>
          <a:scene3d>
            <a:camera prst="legacyObliqueBottomRight"/>
            <a:lightRig rig="legacyFlat3" dir="t"/>
          </a:scene3d>
          <a:sp3d extrusionH="227000" prstMaterial="legacyMatte">
            <a:bevelT w="13500" h="13500" prst="angle"/>
            <a:bevelB w="13500" h="13500" prst="angle"/>
            <a:extrusionClr>
              <a:schemeClr val="accent2">
                <a:lumMod val="50000"/>
              </a:schemeClr>
            </a:extrusionClr>
          </a:sp3d>
        </p:spPr>
        <p:txBody>
          <a:bodyPr>
            <a:flatTx/>
          </a:bodyPr>
          <a:lstStyle/>
          <a:p>
            <a:endParaRPr lang="zh-CN" altLang="en-US"/>
          </a:p>
        </p:txBody>
      </p:sp>
      <p:sp>
        <p:nvSpPr>
          <p:cNvPr id="7" name="Freeform 5"/>
          <p:cNvSpPr>
            <a:spLocks noEditPoints="1"/>
          </p:cNvSpPr>
          <p:nvPr/>
        </p:nvSpPr>
        <p:spPr bwMode="auto">
          <a:xfrm>
            <a:off x="4903574" y="2739750"/>
            <a:ext cx="942977" cy="885529"/>
          </a:xfrm>
          <a:custGeom>
            <a:avLst/>
            <a:gdLst>
              <a:gd name="T0" fmla="*/ 595 w 171"/>
              <a:gd name="T1" fmla="*/ 338 h 185"/>
              <a:gd name="T2" fmla="*/ 697 w 171"/>
              <a:gd name="T3" fmla="*/ 285 h 185"/>
              <a:gd name="T4" fmla="*/ 685 w 171"/>
              <a:gd name="T5" fmla="*/ 196 h 185"/>
              <a:gd name="T6" fmla="*/ 579 w 171"/>
              <a:gd name="T7" fmla="*/ 220 h 185"/>
              <a:gd name="T8" fmla="*/ 550 w 171"/>
              <a:gd name="T9" fmla="*/ 171 h 185"/>
              <a:gd name="T10" fmla="*/ 607 w 171"/>
              <a:gd name="T11" fmla="*/ 69 h 185"/>
              <a:gd name="T12" fmla="*/ 542 w 171"/>
              <a:gd name="T13" fmla="*/ 24 h 185"/>
              <a:gd name="T14" fmla="*/ 465 w 171"/>
              <a:gd name="T15" fmla="*/ 110 h 185"/>
              <a:gd name="T16" fmla="*/ 408 w 171"/>
              <a:gd name="T17" fmla="*/ 102 h 185"/>
              <a:gd name="T18" fmla="*/ 399 w 171"/>
              <a:gd name="T19" fmla="*/ 0 h 185"/>
              <a:gd name="T20" fmla="*/ 314 w 171"/>
              <a:gd name="T21" fmla="*/ 20 h 185"/>
              <a:gd name="T22" fmla="*/ 293 w 171"/>
              <a:gd name="T23" fmla="*/ 122 h 185"/>
              <a:gd name="T24" fmla="*/ 236 w 171"/>
              <a:gd name="T25" fmla="*/ 159 h 185"/>
              <a:gd name="T26" fmla="*/ 171 w 171"/>
              <a:gd name="T27" fmla="*/ 102 h 185"/>
              <a:gd name="T28" fmla="*/ 106 w 171"/>
              <a:gd name="T29" fmla="*/ 171 h 185"/>
              <a:gd name="T30" fmla="*/ 147 w 171"/>
              <a:gd name="T31" fmla="*/ 249 h 185"/>
              <a:gd name="T32" fmla="*/ 114 w 171"/>
              <a:gd name="T33" fmla="*/ 310 h 185"/>
              <a:gd name="T34" fmla="*/ 20 w 171"/>
              <a:gd name="T35" fmla="*/ 326 h 185"/>
              <a:gd name="T36" fmla="*/ 0 w 171"/>
              <a:gd name="T37" fmla="*/ 416 h 185"/>
              <a:gd name="T38" fmla="*/ 86 w 171"/>
              <a:gd name="T39" fmla="*/ 432 h 185"/>
              <a:gd name="T40" fmla="*/ 94 w 171"/>
              <a:gd name="T41" fmla="*/ 493 h 185"/>
              <a:gd name="T42" fmla="*/ 12 w 171"/>
              <a:gd name="T43" fmla="*/ 571 h 185"/>
              <a:gd name="T44" fmla="*/ 45 w 171"/>
              <a:gd name="T45" fmla="*/ 644 h 185"/>
              <a:gd name="T46" fmla="*/ 143 w 171"/>
              <a:gd name="T47" fmla="*/ 587 h 185"/>
              <a:gd name="T48" fmla="*/ 183 w 171"/>
              <a:gd name="T49" fmla="*/ 624 h 185"/>
              <a:gd name="T50" fmla="*/ 155 w 171"/>
              <a:gd name="T51" fmla="*/ 738 h 185"/>
              <a:gd name="T52" fmla="*/ 236 w 171"/>
              <a:gd name="T53" fmla="*/ 754 h 185"/>
              <a:gd name="T54" fmla="*/ 289 w 171"/>
              <a:gd name="T55" fmla="*/ 648 h 185"/>
              <a:gd name="T56" fmla="*/ 351 w 171"/>
              <a:gd name="T57" fmla="*/ 640 h 185"/>
              <a:gd name="T58" fmla="*/ 395 w 171"/>
              <a:gd name="T59" fmla="*/ 730 h 185"/>
              <a:gd name="T60" fmla="*/ 481 w 171"/>
              <a:gd name="T61" fmla="*/ 685 h 185"/>
              <a:gd name="T62" fmla="*/ 465 w 171"/>
              <a:gd name="T63" fmla="*/ 579 h 185"/>
              <a:gd name="T64" fmla="*/ 518 w 171"/>
              <a:gd name="T65" fmla="*/ 526 h 185"/>
              <a:gd name="T66" fmla="*/ 611 w 171"/>
              <a:gd name="T67" fmla="*/ 550 h 185"/>
              <a:gd name="T68" fmla="*/ 660 w 171"/>
              <a:gd name="T69" fmla="*/ 461 h 185"/>
              <a:gd name="T70" fmla="*/ 579 w 171"/>
              <a:gd name="T71" fmla="*/ 408 h 185"/>
              <a:gd name="T72" fmla="*/ 595 w 171"/>
              <a:gd name="T73" fmla="*/ 338 h 185"/>
              <a:gd name="T74" fmla="*/ 391 w 171"/>
              <a:gd name="T75" fmla="*/ 408 h 185"/>
              <a:gd name="T76" fmla="*/ 281 w 171"/>
              <a:gd name="T77" fmla="*/ 440 h 185"/>
              <a:gd name="T78" fmla="*/ 261 w 171"/>
              <a:gd name="T79" fmla="*/ 326 h 185"/>
              <a:gd name="T80" fmla="*/ 375 w 171"/>
              <a:gd name="T81" fmla="*/ 289 h 185"/>
              <a:gd name="T82" fmla="*/ 391 w 171"/>
              <a:gd name="T83" fmla="*/ 408 h 18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71" h="185">
                <a:moveTo>
                  <a:pt x="146" y="83"/>
                </a:moveTo>
                <a:cubicBezTo>
                  <a:pt x="171" y="70"/>
                  <a:pt x="171" y="70"/>
                  <a:pt x="171" y="70"/>
                </a:cubicBezTo>
                <a:cubicBezTo>
                  <a:pt x="168" y="48"/>
                  <a:pt x="168" y="48"/>
                  <a:pt x="168" y="48"/>
                </a:cubicBezTo>
                <a:cubicBezTo>
                  <a:pt x="142" y="54"/>
                  <a:pt x="142" y="54"/>
                  <a:pt x="142" y="54"/>
                </a:cubicBezTo>
                <a:cubicBezTo>
                  <a:pt x="135" y="42"/>
                  <a:pt x="135" y="42"/>
                  <a:pt x="135" y="42"/>
                </a:cubicBezTo>
                <a:cubicBezTo>
                  <a:pt x="149" y="17"/>
                  <a:pt x="149" y="17"/>
                  <a:pt x="149" y="17"/>
                </a:cubicBezTo>
                <a:cubicBezTo>
                  <a:pt x="133" y="6"/>
                  <a:pt x="133" y="6"/>
                  <a:pt x="133" y="6"/>
                </a:cubicBezTo>
                <a:cubicBezTo>
                  <a:pt x="114" y="27"/>
                  <a:pt x="114" y="27"/>
                  <a:pt x="114" y="27"/>
                </a:cubicBezTo>
                <a:cubicBezTo>
                  <a:pt x="100" y="25"/>
                  <a:pt x="100" y="25"/>
                  <a:pt x="100" y="25"/>
                </a:cubicBezTo>
                <a:cubicBezTo>
                  <a:pt x="98" y="0"/>
                  <a:pt x="98" y="0"/>
                  <a:pt x="98" y="0"/>
                </a:cubicBezTo>
                <a:cubicBezTo>
                  <a:pt x="77" y="5"/>
                  <a:pt x="77" y="5"/>
                  <a:pt x="77" y="5"/>
                </a:cubicBezTo>
                <a:cubicBezTo>
                  <a:pt x="72" y="30"/>
                  <a:pt x="72" y="30"/>
                  <a:pt x="72" y="30"/>
                </a:cubicBezTo>
                <a:cubicBezTo>
                  <a:pt x="58" y="39"/>
                  <a:pt x="58" y="39"/>
                  <a:pt x="58" y="39"/>
                </a:cubicBezTo>
                <a:cubicBezTo>
                  <a:pt x="42" y="25"/>
                  <a:pt x="42" y="25"/>
                  <a:pt x="42" y="25"/>
                </a:cubicBezTo>
                <a:cubicBezTo>
                  <a:pt x="26" y="42"/>
                  <a:pt x="26" y="42"/>
                  <a:pt x="26" y="42"/>
                </a:cubicBezTo>
                <a:cubicBezTo>
                  <a:pt x="36" y="61"/>
                  <a:pt x="36" y="61"/>
                  <a:pt x="36" y="61"/>
                </a:cubicBezTo>
                <a:cubicBezTo>
                  <a:pt x="28" y="76"/>
                  <a:pt x="28" y="76"/>
                  <a:pt x="28" y="76"/>
                </a:cubicBezTo>
                <a:cubicBezTo>
                  <a:pt x="5" y="80"/>
                  <a:pt x="5" y="80"/>
                  <a:pt x="5" y="80"/>
                </a:cubicBezTo>
                <a:cubicBezTo>
                  <a:pt x="0" y="102"/>
                  <a:pt x="0" y="102"/>
                  <a:pt x="0" y="102"/>
                </a:cubicBezTo>
                <a:cubicBezTo>
                  <a:pt x="21" y="106"/>
                  <a:pt x="21" y="106"/>
                  <a:pt x="21" y="106"/>
                </a:cubicBezTo>
                <a:cubicBezTo>
                  <a:pt x="23" y="121"/>
                  <a:pt x="23" y="121"/>
                  <a:pt x="23" y="121"/>
                </a:cubicBezTo>
                <a:cubicBezTo>
                  <a:pt x="3" y="140"/>
                  <a:pt x="3" y="140"/>
                  <a:pt x="3" y="140"/>
                </a:cubicBezTo>
                <a:cubicBezTo>
                  <a:pt x="11" y="158"/>
                  <a:pt x="11" y="158"/>
                  <a:pt x="11" y="158"/>
                </a:cubicBezTo>
                <a:cubicBezTo>
                  <a:pt x="35" y="144"/>
                  <a:pt x="35" y="144"/>
                  <a:pt x="35" y="144"/>
                </a:cubicBezTo>
                <a:cubicBezTo>
                  <a:pt x="45" y="153"/>
                  <a:pt x="45" y="153"/>
                  <a:pt x="45" y="153"/>
                </a:cubicBezTo>
                <a:cubicBezTo>
                  <a:pt x="38" y="181"/>
                  <a:pt x="38" y="181"/>
                  <a:pt x="38" y="181"/>
                </a:cubicBezTo>
                <a:cubicBezTo>
                  <a:pt x="58" y="185"/>
                  <a:pt x="58" y="185"/>
                  <a:pt x="58" y="185"/>
                </a:cubicBezTo>
                <a:cubicBezTo>
                  <a:pt x="71" y="159"/>
                  <a:pt x="71" y="159"/>
                  <a:pt x="71" y="159"/>
                </a:cubicBezTo>
                <a:cubicBezTo>
                  <a:pt x="86" y="157"/>
                  <a:pt x="86" y="157"/>
                  <a:pt x="86" y="157"/>
                </a:cubicBezTo>
                <a:cubicBezTo>
                  <a:pt x="97" y="179"/>
                  <a:pt x="97" y="179"/>
                  <a:pt x="97" y="179"/>
                </a:cubicBezTo>
                <a:cubicBezTo>
                  <a:pt x="118" y="168"/>
                  <a:pt x="118" y="168"/>
                  <a:pt x="118" y="168"/>
                </a:cubicBezTo>
                <a:cubicBezTo>
                  <a:pt x="114" y="142"/>
                  <a:pt x="114" y="142"/>
                  <a:pt x="114" y="142"/>
                </a:cubicBezTo>
                <a:cubicBezTo>
                  <a:pt x="127" y="129"/>
                  <a:pt x="127" y="129"/>
                  <a:pt x="127" y="129"/>
                </a:cubicBezTo>
                <a:cubicBezTo>
                  <a:pt x="150" y="135"/>
                  <a:pt x="150" y="135"/>
                  <a:pt x="150" y="135"/>
                </a:cubicBezTo>
                <a:cubicBezTo>
                  <a:pt x="162" y="113"/>
                  <a:pt x="162" y="113"/>
                  <a:pt x="162" y="113"/>
                </a:cubicBezTo>
                <a:cubicBezTo>
                  <a:pt x="142" y="100"/>
                  <a:pt x="142" y="100"/>
                  <a:pt x="142" y="100"/>
                </a:cubicBezTo>
                <a:lnTo>
                  <a:pt x="146" y="83"/>
                </a:lnTo>
                <a:close/>
                <a:moveTo>
                  <a:pt x="96" y="100"/>
                </a:moveTo>
                <a:cubicBezTo>
                  <a:pt x="90" y="110"/>
                  <a:pt x="78" y="114"/>
                  <a:pt x="69" y="108"/>
                </a:cubicBezTo>
                <a:cubicBezTo>
                  <a:pt x="60" y="103"/>
                  <a:pt x="58" y="90"/>
                  <a:pt x="64" y="80"/>
                </a:cubicBezTo>
                <a:cubicBezTo>
                  <a:pt x="70" y="70"/>
                  <a:pt x="83" y="66"/>
                  <a:pt x="92" y="71"/>
                </a:cubicBezTo>
                <a:cubicBezTo>
                  <a:pt x="101" y="77"/>
                  <a:pt x="103" y="89"/>
                  <a:pt x="96" y="100"/>
                </a:cubicBezTo>
                <a:close/>
              </a:path>
            </a:pathLst>
          </a:custGeom>
          <a:gradFill rotWithShape="1">
            <a:gsLst>
              <a:gs pos="0">
                <a:srgbClr val="808080"/>
              </a:gs>
              <a:gs pos="100000">
                <a:srgbClr val="C0C0C0"/>
              </a:gs>
            </a:gsLst>
            <a:lin ang="18900000" scaled="1"/>
          </a:gradFill>
          <a:ln w="9525">
            <a:round/>
          </a:ln>
          <a:effectLst/>
          <a:scene3d>
            <a:camera prst="legacyObliqueBottomRight"/>
            <a:lightRig rig="legacyFlat4" dir="b"/>
          </a:scene3d>
          <a:sp3d extrusionH="201600" prstMaterial="legacyMatte">
            <a:bevelT w="13500" h="13500" prst="angle"/>
            <a:bevelB w="13500" h="13500" prst="angle"/>
            <a:extrusionClr>
              <a:schemeClr val="bg2"/>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endParaRPr lang="zh-CN" altLang="en-US"/>
          </a:p>
        </p:txBody>
      </p:sp>
      <p:sp>
        <p:nvSpPr>
          <p:cNvPr id="8" name="Freeform 6"/>
          <p:cNvSpPr>
            <a:spLocks noEditPoints="1"/>
          </p:cNvSpPr>
          <p:nvPr/>
        </p:nvSpPr>
        <p:spPr bwMode="auto">
          <a:xfrm>
            <a:off x="7402996" y="2121887"/>
            <a:ext cx="1479618" cy="1363323"/>
          </a:xfrm>
          <a:custGeom>
            <a:avLst/>
            <a:gdLst>
              <a:gd name="T0" fmla="*/ 1217 w 304"/>
              <a:gd name="T1" fmla="*/ 673 h 285"/>
              <a:gd name="T2" fmla="*/ 1241 w 304"/>
              <a:gd name="T3" fmla="*/ 550 h 285"/>
              <a:gd name="T4" fmla="*/ 1094 w 304"/>
              <a:gd name="T5" fmla="*/ 522 h 285"/>
              <a:gd name="T6" fmla="*/ 1082 w 304"/>
              <a:gd name="T7" fmla="*/ 432 h 285"/>
              <a:gd name="T8" fmla="*/ 1217 w 304"/>
              <a:gd name="T9" fmla="*/ 359 h 285"/>
              <a:gd name="T10" fmla="*/ 1172 w 304"/>
              <a:gd name="T11" fmla="*/ 253 h 285"/>
              <a:gd name="T12" fmla="*/ 1025 w 304"/>
              <a:gd name="T13" fmla="*/ 298 h 285"/>
              <a:gd name="T14" fmla="*/ 967 w 304"/>
              <a:gd name="T15" fmla="*/ 232 h 285"/>
              <a:gd name="T16" fmla="*/ 1045 w 304"/>
              <a:gd name="T17" fmla="*/ 114 h 285"/>
              <a:gd name="T18" fmla="*/ 951 w 304"/>
              <a:gd name="T19" fmla="*/ 53 h 285"/>
              <a:gd name="T20" fmla="*/ 845 w 304"/>
              <a:gd name="T21" fmla="*/ 151 h 285"/>
              <a:gd name="T22" fmla="*/ 759 w 304"/>
              <a:gd name="T23" fmla="*/ 126 h 285"/>
              <a:gd name="T24" fmla="*/ 767 w 304"/>
              <a:gd name="T25" fmla="*/ 0 h 285"/>
              <a:gd name="T26" fmla="*/ 649 w 304"/>
              <a:gd name="T27" fmla="*/ 0 h 285"/>
              <a:gd name="T28" fmla="*/ 604 w 304"/>
              <a:gd name="T29" fmla="*/ 122 h 285"/>
              <a:gd name="T30" fmla="*/ 514 w 304"/>
              <a:gd name="T31" fmla="*/ 139 h 285"/>
              <a:gd name="T32" fmla="*/ 457 w 304"/>
              <a:gd name="T33" fmla="*/ 41 h 285"/>
              <a:gd name="T34" fmla="*/ 347 w 304"/>
              <a:gd name="T35" fmla="*/ 90 h 285"/>
              <a:gd name="T36" fmla="*/ 367 w 304"/>
              <a:gd name="T37" fmla="*/ 204 h 285"/>
              <a:gd name="T38" fmla="*/ 298 w 304"/>
              <a:gd name="T39" fmla="*/ 261 h 285"/>
              <a:gd name="T40" fmla="*/ 192 w 304"/>
              <a:gd name="T41" fmla="*/ 208 h 285"/>
              <a:gd name="T42" fmla="*/ 114 w 304"/>
              <a:gd name="T43" fmla="*/ 298 h 285"/>
              <a:gd name="T44" fmla="*/ 196 w 304"/>
              <a:gd name="T45" fmla="*/ 379 h 285"/>
              <a:gd name="T46" fmla="*/ 155 w 304"/>
              <a:gd name="T47" fmla="*/ 457 h 285"/>
              <a:gd name="T48" fmla="*/ 29 w 304"/>
              <a:gd name="T49" fmla="*/ 465 h 285"/>
              <a:gd name="T50" fmla="*/ 0 w 304"/>
              <a:gd name="T51" fmla="*/ 571 h 285"/>
              <a:gd name="T52" fmla="*/ 122 w 304"/>
              <a:gd name="T53" fmla="*/ 599 h 285"/>
              <a:gd name="T54" fmla="*/ 122 w 304"/>
              <a:gd name="T55" fmla="*/ 681 h 285"/>
              <a:gd name="T56" fmla="*/ 4 w 304"/>
              <a:gd name="T57" fmla="*/ 750 h 285"/>
              <a:gd name="T58" fmla="*/ 37 w 304"/>
              <a:gd name="T59" fmla="*/ 852 h 285"/>
              <a:gd name="T60" fmla="*/ 167 w 304"/>
              <a:gd name="T61" fmla="*/ 815 h 285"/>
              <a:gd name="T62" fmla="*/ 216 w 304"/>
              <a:gd name="T63" fmla="*/ 885 h 285"/>
              <a:gd name="T64" fmla="*/ 139 w 304"/>
              <a:gd name="T65" fmla="*/ 1003 h 285"/>
              <a:gd name="T66" fmla="*/ 225 w 304"/>
              <a:gd name="T67" fmla="*/ 1072 h 285"/>
              <a:gd name="T68" fmla="*/ 331 w 304"/>
              <a:gd name="T69" fmla="*/ 974 h 285"/>
              <a:gd name="T70" fmla="*/ 412 w 304"/>
              <a:gd name="T71" fmla="*/ 1011 h 285"/>
              <a:gd name="T72" fmla="*/ 400 w 304"/>
              <a:gd name="T73" fmla="*/ 1150 h 285"/>
              <a:gd name="T74" fmla="*/ 523 w 304"/>
              <a:gd name="T75" fmla="*/ 1162 h 285"/>
              <a:gd name="T76" fmla="*/ 572 w 304"/>
              <a:gd name="T77" fmla="*/ 1027 h 285"/>
              <a:gd name="T78" fmla="*/ 665 w 304"/>
              <a:gd name="T79" fmla="*/ 1015 h 285"/>
              <a:gd name="T80" fmla="*/ 735 w 304"/>
              <a:gd name="T81" fmla="*/ 1138 h 285"/>
              <a:gd name="T82" fmla="*/ 857 w 304"/>
              <a:gd name="T83" fmla="*/ 1089 h 285"/>
              <a:gd name="T84" fmla="*/ 825 w 304"/>
              <a:gd name="T85" fmla="*/ 954 h 285"/>
              <a:gd name="T86" fmla="*/ 906 w 304"/>
              <a:gd name="T87" fmla="*/ 897 h 285"/>
              <a:gd name="T88" fmla="*/ 1037 w 304"/>
              <a:gd name="T89" fmla="*/ 962 h 285"/>
              <a:gd name="T90" fmla="*/ 1123 w 304"/>
              <a:gd name="T91" fmla="*/ 864 h 285"/>
              <a:gd name="T92" fmla="*/ 1021 w 304"/>
              <a:gd name="T93" fmla="*/ 767 h 285"/>
              <a:gd name="T94" fmla="*/ 1061 w 304"/>
              <a:gd name="T95" fmla="*/ 681 h 285"/>
              <a:gd name="T96" fmla="*/ 1217 w 304"/>
              <a:gd name="T97" fmla="*/ 673 h 285"/>
              <a:gd name="T98" fmla="*/ 714 w 304"/>
              <a:gd name="T99" fmla="*/ 762 h 285"/>
              <a:gd name="T100" fmla="*/ 376 w 304"/>
              <a:gd name="T101" fmla="*/ 701 h 285"/>
              <a:gd name="T102" fmla="*/ 486 w 304"/>
              <a:gd name="T103" fmla="*/ 375 h 285"/>
              <a:gd name="T104" fmla="*/ 821 w 304"/>
              <a:gd name="T105" fmla="*/ 436 h 285"/>
              <a:gd name="T106" fmla="*/ 714 w 304"/>
              <a:gd name="T107" fmla="*/ 762 h 28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04" h="285">
                <a:moveTo>
                  <a:pt x="298" y="165"/>
                </a:moveTo>
                <a:cubicBezTo>
                  <a:pt x="304" y="135"/>
                  <a:pt x="304" y="135"/>
                  <a:pt x="304" y="135"/>
                </a:cubicBezTo>
                <a:cubicBezTo>
                  <a:pt x="268" y="128"/>
                  <a:pt x="268" y="128"/>
                  <a:pt x="268" y="128"/>
                </a:cubicBezTo>
                <a:cubicBezTo>
                  <a:pt x="265" y="106"/>
                  <a:pt x="265" y="106"/>
                  <a:pt x="265" y="106"/>
                </a:cubicBezTo>
                <a:cubicBezTo>
                  <a:pt x="298" y="88"/>
                  <a:pt x="298" y="88"/>
                  <a:pt x="298" y="88"/>
                </a:cubicBezTo>
                <a:cubicBezTo>
                  <a:pt x="287" y="62"/>
                  <a:pt x="287" y="62"/>
                  <a:pt x="287" y="62"/>
                </a:cubicBezTo>
                <a:cubicBezTo>
                  <a:pt x="251" y="73"/>
                  <a:pt x="251" y="73"/>
                  <a:pt x="251" y="73"/>
                </a:cubicBezTo>
                <a:cubicBezTo>
                  <a:pt x="237" y="57"/>
                  <a:pt x="237" y="57"/>
                  <a:pt x="237" y="57"/>
                </a:cubicBezTo>
                <a:cubicBezTo>
                  <a:pt x="256" y="28"/>
                  <a:pt x="256" y="28"/>
                  <a:pt x="256" y="28"/>
                </a:cubicBezTo>
                <a:cubicBezTo>
                  <a:pt x="233" y="13"/>
                  <a:pt x="233" y="13"/>
                  <a:pt x="233" y="13"/>
                </a:cubicBezTo>
                <a:cubicBezTo>
                  <a:pt x="207" y="37"/>
                  <a:pt x="207" y="37"/>
                  <a:pt x="207" y="37"/>
                </a:cubicBezTo>
                <a:cubicBezTo>
                  <a:pt x="186" y="31"/>
                  <a:pt x="186" y="31"/>
                  <a:pt x="186" y="31"/>
                </a:cubicBezTo>
                <a:cubicBezTo>
                  <a:pt x="188" y="0"/>
                  <a:pt x="188" y="0"/>
                  <a:pt x="188" y="0"/>
                </a:cubicBezTo>
                <a:cubicBezTo>
                  <a:pt x="159" y="0"/>
                  <a:pt x="159" y="0"/>
                  <a:pt x="159" y="0"/>
                </a:cubicBezTo>
                <a:cubicBezTo>
                  <a:pt x="148" y="30"/>
                  <a:pt x="148" y="30"/>
                  <a:pt x="148" y="30"/>
                </a:cubicBezTo>
                <a:cubicBezTo>
                  <a:pt x="126" y="34"/>
                  <a:pt x="126" y="34"/>
                  <a:pt x="126" y="34"/>
                </a:cubicBezTo>
                <a:cubicBezTo>
                  <a:pt x="112" y="10"/>
                  <a:pt x="112" y="10"/>
                  <a:pt x="112" y="10"/>
                </a:cubicBezTo>
                <a:cubicBezTo>
                  <a:pt x="85" y="22"/>
                  <a:pt x="85" y="22"/>
                  <a:pt x="85" y="22"/>
                </a:cubicBezTo>
                <a:cubicBezTo>
                  <a:pt x="90" y="50"/>
                  <a:pt x="90" y="50"/>
                  <a:pt x="90" y="50"/>
                </a:cubicBezTo>
                <a:cubicBezTo>
                  <a:pt x="73" y="64"/>
                  <a:pt x="73" y="64"/>
                  <a:pt x="73" y="64"/>
                </a:cubicBezTo>
                <a:cubicBezTo>
                  <a:pt x="47" y="51"/>
                  <a:pt x="47" y="51"/>
                  <a:pt x="47" y="51"/>
                </a:cubicBezTo>
                <a:cubicBezTo>
                  <a:pt x="28" y="73"/>
                  <a:pt x="28" y="73"/>
                  <a:pt x="28" y="73"/>
                </a:cubicBezTo>
                <a:cubicBezTo>
                  <a:pt x="48" y="93"/>
                  <a:pt x="48" y="93"/>
                  <a:pt x="48" y="93"/>
                </a:cubicBezTo>
                <a:cubicBezTo>
                  <a:pt x="38" y="112"/>
                  <a:pt x="38" y="112"/>
                  <a:pt x="38" y="112"/>
                </a:cubicBezTo>
                <a:cubicBezTo>
                  <a:pt x="7" y="114"/>
                  <a:pt x="7" y="114"/>
                  <a:pt x="7" y="114"/>
                </a:cubicBezTo>
                <a:cubicBezTo>
                  <a:pt x="0" y="140"/>
                  <a:pt x="0" y="140"/>
                  <a:pt x="0" y="140"/>
                </a:cubicBezTo>
                <a:cubicBezTo>
                  <a:pt x="30" y="147"/>
                  <a:pt x="30" y="147"/>
                  <a:pt x="30" y="147"/>
                </a:cubicBezTo>
                <a:cubicBezTo>
                  <a:pt x="30" y="167"/>
                  <a:pt x="30" y="167"/>
                  <a:pt x="30" y="167"/>
                </a:cubicBezTo>
                <a:cubicBezTo>
                  <a:pt x="1" y="184"/>
                  <a:pt x="1" y="184"/>
                  <a:pt x="1" y="184"/>
                </a:cubicBezTo>
                <a:cubicBezTo>
                  <a:pt x="9" y="209"/>
                  <a:pt x="9" y="209"/>
                  <a:pt x="9" y="209"/>
                </a:cubicBezTo>
                <a:cubicBezTo>
                  <a:pt x="41" y="200"/>
                  <a:pt x="41" y="200"/>
                  <a:pt x="41" y="200"/>
                </a:cubicBezTo>
                <a:cubicBezTo>
                  <a:pt x="53" y="217"/>
                  <a:pt x="53" y="217"/>
                  <a:pt x="53" y="217"/>
                </a:cubicBezTo>
                <a:cubicBezTo>
                  <a:pt x="34" y="246"/>
                  <a:pt x="34" y="246"/>
                  <a:pt x="34" y="246"/>
                </a:cubicBezTo>
                <a:cubicBezTo>
                  <a:pt x="55" y="263"/>
                  <a:pt x="55" y="263"/>
                  <a:pt x="55" y="263"/>
                </a:cubicBezTo>
                <a:cubicBezTo>
                  <a:pt x="81" y="239"/>
                  <a:pt x="81" y="239"/>
                  <a:pt x="81" y="239"/>
                </a:cubicBezTo>
                <a:cubicBezTo>
                  <a:pt x="101" y="248"/>
                  <a:pt x="101" y="248"/>
                  <a:pt x="101" y="248"/>
                </a:cubicBezTo>
                <a:cubicBezTo>
                  <a:pt x="98" y="282"/>
                  <a:pt x="98" y="282"/>
                  <a:pt x="98" y="282"/>
                </a:cubicBezTo>
                <a:cubicBezTo>
                  <a:pt x="128" y="285"/>
                  <a:pt x="128" y="285"/>
                  <a:pt x="128" y="285"/>
                </a:cubicBezTo>
                <a:cubicBezTo>
                  <a:pt x="140" y="252"/>
                  <a:pt x="140" y="252"/>
                  <a:pt x="140" y="252"/>
                </a:cubicBezTo>
                <a:cubicBezTo>
                  <a:pt x="163" y="249"/>
                  <a:pt x="163" y="249"/>
                  <a:pt x="163" y="249"/>
                </a:cubicBezTo>
                <a:cubicBezTo>
                  <a:pt x="180" y="279"/>
                  <a:pt x="180" y="279"/>
                  <a:pt x="180" y="279"/>
                </a:cubicBezTo>
                <a:cubicBezTo>
                  <a:pt x="210" y="267"/>
                  <a:pt x="210" y="267"/>
                  <a:pt x="210" y="267"/>
                </a:cubicBezTo>
                <a:cubicBezTo>
                  <a:pt x="202" y="234"/>
                  <a:pt x="202" y="234"/>
                  <a:pt x="202" y="234"/>
                </a:cubicBezTo>
                <a:cubicBezTo>
                  <a:pt x="222" y="220"/>
                  <a:pt x="222" y="220"/>
                  <a:pt x="222" y="220"/>
                </a:cubicBezTo>
                <a:cubicBezTo>
                  <a:pt x="254" y="236"/>
                  <a:pt x="254" y="236"/>
                  <a:pt x="254" y="236"/>
                </a:cubicBezTo>
                <a:cubicBezTo>
                  <a:pt x="275" y="212"/>
                  <a:pt x="275" y="212"/>
                  <a:pt x="275" y="212"/>
                </a:cubicBezTo>
                <a:cubicBezTo>
                  <a:pt x="250" y="188"/>
                  <a:pt x="250" y="188"/>
                  <a:pt x="250" y="188"/>
                </a:cubicBezTo>
                <a:cubicBezTo>
                  <a:pt x="260" y="167"/>
                  <a:pt x="260" y="167"/>
                  <a:pt x="260" y="167"/>
                </a:cubicBezTo>
                <a:lnTo>
                  <a:pt x="298" y="165"/>
                </a:lnTo>
                <a:close/>
                <a:moveTo>
                  <a:pt x="175" y="187"/>
                </a:moveTo>
                <a:cubicBezTo>
                  <a:pt x="145" y="205"/>
                  <a:pt x="108" y="198"/>
                  <a:pt x="92" y="172"/>
                </a:cubicBezTo>
                <a:cubicBezTo>
                  <a:pt x="77" y="145"/>
                  <a:pt x="89" y="110"/>
                  <a:pt x="119" y="92"/>
                </a:cubicBezTo>
                <a:cubicBezTo>
                  <a:pt x="149" y="75"/>
                  <a:pt x="185" y="81"/>
                  <a:pt x="201" y="107"/>
                </a:cubicBezTo>
                <a:cubicBezTo>
                  <a:pt x="216" y="134"/>
                  <a:pt x="205" y="169"/>
                  <a:pt x="175" y="187"/>
                </a:cubicBezTo>
                <a:close/>
              </a:path>
            </a:pathLst>
          </a:custGeom>
          <a:gradFill rotWithShape="1">
            <a:gsLst>
              <a:gs pos="0">
                <a:srgbClr val="C0C0C0"/>
              </a:gs>
              <a:gs pos="100000">
                <a:srgbClr val="FFFFFF"/>
              </a:gs>
            </a:gsLst>
            <a:lin ang="18900000" scaled="1"/>
          </a:gradFill>
          <a:ln w="9525">
            <a:round/>
          </a:ln>
          <a:effectLst/>
          <a:scene3d>
            <a:camera prst="legacyObliqueBottomRight"/>
            <a:lightRig rig="legacyFlat4" dir="b"/>
          </a:scene3d>
          <a:sp3d extrusionH="2524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图片 6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0"/>
            <a:ext cx="9144004" cy="5143500"/>
          </a:xfrm>
          <a:prstGeom prst="rect">
            <a:avLst/>
          </a:prstGeom>
        </p:spPr>
      </p:pic>
      <p:grpSp>
        <p:nvGrpSpPr>
          <p:cNvPr id="64" name="组合 63"/>
          <p:cNvGrpSpPr/>
          <p:nvPr/>
        </p:nvGrpSpPr>
        <p:grpSpPr>
          <a:xfrm>
            <a:off x="1172096" y="901155"/>
            <a:ext cx="7072312" cy="3482975"/>
            <a:chOff x="1358950" y="1173758"/>
            <a:chExt cx="7072312" cy="3482975"/>
          </a:xfrm>
        </p:grpSpPr>
        <p:sp>
          <p:nvSpPr>
            <p:cNvPr id="65" name="Freeform 5"/>
            <p:cNvSpPr/>
            <p:nvPr/>
          </p:nvSpPr>
          <p:spPr bwMode="auto">
            <a:xfrm>
              <a:off x="1358950" y="1173758"/>
              <a:ext cx="7072312" cy="3482975"/>
            </a:xfrm>
            <a:custGeom>
              <a:avLst/>
              <a:gdLst>
                <a:gd name="T0" fmla="*/ 97 w 9549"/>
                <a:gd name="T1" fmla="*/ 0 h 4700"/>
                <a:gd name="T2" fmla="*/ 9452 w 9549"/>
                <a:gd name="T3" fmla="*/ 0 h 4700"/>
                <a:gd name="T4" fmla="*/ 9549 w 9549"/>
                <a:gd name="T5" fmla="*/ 97 h 4700"/>
                <a:gd name="T6" fmla="*/ 9549 w 9549"/>
                <a:gd name="T7" fmla="*/ 4603 h 4700"/>
                <a:gd name="T8" fmla="*/ 9452 w 9549"/>
                <a:gd name="T9" fmla="*/ 4700 h 4700"/>
                <a:gd name="T10" fmla="*/ 97 w 9549"/>
                <a:gd name="T11" fmla="*/ 4700 h 4700"/>
                <a:gd name="T12" fmla="*/ 0 w 9549"/>
                <a:gd name="T13" fmla="*/ 4603 h 4700"/>
                <a:gd name="T14" fmla="*/ 0 w 9549"/>
                <a:gd name="T15" fmla="*/ 97 h 4700"/>
                <a:gd name="T16" fmla="*/ 97 w 9549"/>
                <a:gd name="T17" fmla="*/ 0 h 4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49" h="4700">
                  <a:moveTo>
                    <a:pt x="97" y="0"/>
                  </a:moveTo>
                  <a:lnTo>
                    <a:pt x="9452" y="0"/>
                  </a:lnTo>
                  <a:cubicBezTo>
                    <a:pt x="9505" y="0"/>
                    <a:pt x="9549" y="43"/>
                    <a:pt x="9549" y="97"/>
                  </a:cubicBezTo>
                  <a:lnTo>
                    <a:pt x="9549" y="4603"/>
                  </a:lnTo>
                  <a:cubicBezTo>
                    <a:pt x="9549" y="4656"/>
                    <a:pt x="9505" y="4700"/>
                    <a:pt x="9452" y="4700"/>
                  </a:cubicBezTo>
                  <a:lnTo>
                    <a:pt x="97" y="4700"/>
                  </a:lnTo>
                  <a:cubicBezTo>
                    <a:pt x="44" y="4700"/>
                    <a:pt x="0" y="4656"/>
                    <a:pt x="0" y="4603"/>
                  </a:cubicBezTo>
                  <a:lnTo>
                    <a:pt x="0" y="97"/>
                  </a:lnTo>
                  <a:cubicBezTo>
                    <a:pt x="0" y="43"/>
                    <a:pt x="44" y="0"/>
                    <a:pt x="97" y="0"/>
                  </a:cubicBezTo>
                  <a:close/>
                </a:path>
              </a:pathLst>
            </a:cu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6" name="Freeform 8"/>
            <p:cNvSpPr/>
            <p:nvPr/>
          </p:nvSpPr>
          <p:spPr bwMode="auto">
            <a:xfrm>
              <a:off x="7851825" y="4077295"/>
              <a:ext cx="579437" cy="579438"/>
            </a:xfrm>
            <a:custGeom>
              <a:avLst/>
              <a:gdLst>
                <a:gd name="T0" fmla="*/ 782 w 782"/>
                <a:gd name="T1" fmla="*/ 0 h 782"/>
                <a:gd name="T2" fmla="*/ 782 w 782"/>
                <a:gd name="T3" fmla="*/ 685 h 782"/>
                <a:gd name="T4" fmla="*/ 685 w 782"/>
                <a:gd name="T5" fmla="*/ 782 h 782"/>
                <a:gd name="T6" fmla="*/ 0 w 782"/>
                <a:gd name="T7" fmla="*/ 782 h 782"/>
                <a:gd name="T8" fmla="*/ 782 w 782"/>
                <a:gd name="T9" fmla="*/ 0 h 782"/>
              </a:gdLst>
              <a:ahLst/>
              <a:cxnLst>
                <a:cxn ang="0">
                  <a:pos x="T0" y="T1"/>
                </a:cxn>
                <a:cxn ang="0">
                  <a:pos x="T2" y="T3"/>
                </a:cxn>
                <a:cxn ang="0">
                  <a:pos x="T4" y="T5"/>
                </a:cxn>
                <a:cxn ang="0">
                  <a:pos x="T6" y="T7"/>
                </a:cxn>
                <a:cxn ang="0">
                  <a:pos x="T8" y="T9"/>
                </a:cxn>
              </a:cxnLst>
              <a:rect l="0" t="0" r="r" b="b"/>
              <a:pathLst>
                <a:path w="782" h="782">
                  <a:moveTo>
                    <a:pt x="782" y="0"/>
                  </a:moveTo>
                  <a:lnTo>
                    <a:pt x="782" y="685"/>
                  </a:lnTo>
                  <a:cubicBezTo>
                    <a:pt x="782" y="738"/>
                    <a:pt x="738" y="782"/>
                    <a:pt x="685" y="782"/>
                  </a:cubicBezTo>
                  <a:lnTo>
                    <a:pt x="0" y="782"/>
                  </a:lnTo>
                  <a:lnTo>
                    <a:pt x="782" y="0"/>
                  </a:lnTo>
                  <a:close/>
                </a:path>
              </a:pathLst>
            </a:custGeom>
            <a:solidFill>
              <a:srgbClr val="0F319D"/>
            </a:solidFill>
            <a:ln>
              <a:noFill/>
            </a:ln>
          </p:spPr>
          <p:txBody>
            <a:bodyPr vert="horz" wrap="square" lIns="91440" tIns="45720" rIns="91440" bIns="45720" numCol="1" anchor="t" anchorCtr="0" compatLnSpc="1"/>
            <a:lstStyle/>
            <a:p>
              <a:endParaRPr lang="zh-CN" altLang="en-US">
                <a:solidFill>
                  <a:srgbClr val="FEAE01"/>
                </a:solidFill>
                <a:latin typeface="微软雅黑" panose="020B0503020204020204" pitchFamily="34" charset="-122"/>
                <a:ea typeface="微软雅黑" panose="020B0503020204020204" pitchFamily="34" charset="-122"/>
              </a:endParaRPr>
            </a:p>
          </p:txBody>
        </p:sp>
      </p:grpSp>
      <p:sp>
        <p:nvSpPr>
          <p:cNvPr id="67" name="Freeform 6"/>
          <p:cNvSpPr/>
          <p:nvPr/>
        </p:nvSpPr>
        <p:spPr bwMode="auto">
          <a:xfrm>
            <a:off x="1073671" y="699542"/>
            <a:ext cx="2422525" cy="193675"/>
          </a:xfrm>
          <a:custGeom>
            <a:avLst/>
            <a:gdLst>
              <a:gd name="T0" fmla="*/ 249 w 3270"/>
              <a:gd name="T1" fmla="*/ 261 h 261"/>
              <a:gd name="T2" fmla="*/ 3270 w 3270"/>
              <a:gd name="T3" fmla="*/ 261 h 261"/>
              <a:gd name="T4" fmla="*/ 3022 w 3270"/>
              <a:gd name="T5" fmla="*/ 0 h 261"/>
              <a:gd name="T6" fmla="*/ 0 w 3270"/>
              <a:gd name="T7" fmla="*/ 0 h 261"/>
              <a:gd name="T8" fmla="*/ 249 w 3270"/>
              <a:gd name="T9" fmla="*/ 261 h 261"/>
            </a:gdLst>
            <a:ahLst/>
            <a:cxnLst>
              <a:cxn ang="0">
                <a:pos x="T0" y="T1"/>
              </a:cxn>
              <a:cxn ang="0">
                <a:pos x="T2" y="T3"/>
              </a:cxn>
              <a:cxn ang="0">
                <a:pos x="T4" y="T5"/>
              </a:cxn>
              <a:cxn ang="0">
                <a:pos x="T6" y="T7"/>
              </a:cxn>
              <a:cxn ang="0">
                <a:pos x="T8" y="T9"/>
              </a:cxn>
            </a:cxnLst>
            <a:rect l="0" t="0" r="r" b="b"/>
            <a:pathLst>
              <a:path w="3270" h="261">
                <a:moveTo>
                  <a:pt x="249" y="261"/>
                </a:moveTo>
                <a:lnTo>
                  <a:pt x="3270" y="261"/>
                </a:lnTo>
                <a:lnTo>
                  <a:pt x="3022" y="0"/>
                </a:lnTo>
                <a:lnTo>
                  <a:pt x="0" y="0"/>
                </a:lnTo>
                <a:lnTo>
                  <a:pt x="249" y="261"/>
                </a:lnTo>
                <a:close/>
              </a:path>
            </a:pathLst>
          </a:custGeom>
          <a:solidFill>
            <a:srgbClr val="0F319D"/>
          </a:solidFill>
          <a:ln>
            <a:noFill/>
          </a:ln>
        </p:spPr>
        <p:txBody>
          <a:bodyPr vert="horz" wrap="square" lIns="91440" tIns="45720" rIns="91440" bIns="45720" numCol="1" anchor="t" anchorCtr="0" compatLnSpc="1"/>
          <a:lstStyle/>
          <a:p>
            <a:endParaRPr lang="zh-CN" altLang="en-US">
              <a:solidFill>
                <a:srgbClr val="FEAE01"/>
              </a:solidFill>
              <a:latin typeface="微软雅黑" panose="020B0503020204020204" pitchFamily="34" charset="-122"/>
              <a:ea typeface="微软雅黑" panose="020B0503020204020204" pitchFamily="34" charset="-122"/>
            </a:endParaRPr>
          </a:p>
        </p:txBody>
      </p:sp>
      <p:sp>
        <p:nvSpPr>
          <p:cNvPr id="68" name="Freeform 7"/>
          <p:cNvSpPr/>
          <p:nvPr/>
        </p:nvSpPr>
        <p:spPr bwMode="auto">
          <a:xfrm>
            <a:off x="1073671" y="699542"/>
            <a:ext cx="2238375" cy="1554163"/>
          </a:xfrm>
          <a:custGeom>
            <a:avLst/>
            <a:gdLst>
              <a:gd name="T0" fmla="*/ 3022 w 3022"/>
              <a:gd name="T1" fmla="*/ 0 h 2098"/>
              <a:gd name="T2" fmla="*/ 0 w 3022"/>
              <a:gd name="T3" fmla="*/ 0 h 2098"/>
              <a:gd name="T4" fmla="*/ 0 w 3022"/>
              <a:gd name="T5" fmla="*/ 2098 h 2098"/>
              <a:gd name="T6" fmla="*/ 2165 w 3022"/>
              <a:gd name="T7" fmla="*/ 2098 h 2098"/>
              <a:gd name="T8" fmla="*/ 3022 w 3022"/>
              <a:gd name="T9" fmla="*/ 0 h 2098"/>
            </a:gdLst>
            <a:ahLst/>
            <a:cxnLst>
              <a:cxn ang="0">
                <a:pos x="T0" y="T1"/>
              </a:cxn>
              <a:cxn ang="0">
                <a:pos x="T2" y="T3"/>
              </a:cxn>
              <a:cxn ang="0">
                <a:pos x="T4" y="T5"/>
              </a:cxn>
              <a:cxn ang="0">
                <a:pos x="T6" y="T7"/>
              </a:cxn>
              <a:cxn ang="0">
                <a:pos x="T8" y="T9"/>
              </a:cxn>
            </a:cxnLst>
            <a:rect l="0" t="0" r="r" b="b"/>
            <a:pathLst>
              <a:path w="3022" h="2098">
                <a:moveTo>
                  <a:pt x="3022" y="0"/>
                </a:moveTo>
                <a:lnTo>
                  <a:pt x="0" y="0"/>
                </a:lnTo>
                <a:lnTo>
                  <a:pt x="0" y="2098"/>
                </a:lnTo>
                <a:lnTo>
                  <a:pt x="2165" y="2098"/>
                </a:lnTo>
                <a:lnTo>
                  <a:pt x="3022" y="0"/>
                </a:lnTo>
                <a:close/>
              </a:path>
            </a:pathLst>
          </a:custGeom>
          <a:solidFill>
            <a:srgbClr val="0070C0"/>
          </a:solidFill>
          <a:ln>
            <a:noFill/>
          </a:ln>
        </p:spPr>
        <p:txBody>
          <a:bodyPr vert="horz" wrap="square" lIns="91440" tIns="45720" rIns="91440" bIns="45720" numCol="1" anchor="t" anchorCtr="0" compatLnSpc="1"/>
          <a:lstStyle/>
          <a:p>
            <a:endParaRPr lang="zh-CN" altLang="en-US">
              <a:solidFill>
                <a:srgbClr val="FEAE01"/>
              </a:solidFill>
              <a:latin typeface="微软雅黑" panose="020B0503020204020204" pitchFamily="34" charset="-122"/>
              <a:ea typeface="微软雅黑" panose="020B0503020204020204" pitchFamily="34" charset="-122"/>
            </a:endParaRPr>
          </a:p>
        </p:txBody>
      </p:sp>
      <p:sp>
        <p:nvSpPr>
          <p:cNvPr id="69" name="Freeform 9"/>
          <p:cNvSpPr>
            <a:spLocks noEditPoints="1"/>
          </p:cNvSpPr>
          <p:nvPr/>
        </p:nvSpPr>
        <p:spPr bwMode="auto">
          <a:xfrm>
            <a:off x="7966596" y="4130130"/>
            <a:ext cx="198437" cy="198438"/>
          </a:xfrm>
          <a:custGeom>
            <a:avLst/>
            <a:gdLst>
              <a:gd name="T0" fmla="*/ 146 w 268"/>
              <a:gd name="T1" fmla="*/ 226 h 268"/>
              <a:gd name="T2" fmla="*/ 125 w 268"/>
              <a:gd name="T3" fmla="*/ 209 h 268"/>
              <a:gd name="T4" fmla="*/ 177 w 268"/>
              <a:gd name="T5" fmla="*/ 148 h 268"/>
              <a:gd name="T6" fmla="*/ 43 w 268"/>
              <a:gd name="T7" fmla="*/ 148 h 268"/>
              <a:gd name="T8" fmla="*/ 43 w 268"/>
              <a:gd name="T9" fmla="*/ 120 h 268"/>
              <a:gd name="T10" fmla="*/ 177 w 268"/>
              <a:gd name="T11" fmla="*/ 120 h 268"/>
              <a:gd name="T12" fmla="*/ 125 w 268"/>
              <a:gd name="T13" fmla="*/ 60 h 268"/>
              <a:gd name="T14" fmla="*/ 146 w 268"/>
              <a:gd name="T15" fmla="*/ 42 h 268"/>
              <a:gd name="T16" fmla="*/ 224 w 268"/>
              <a:gd name="T17" fmla="*/ 134 h 268"/>
              <a:gd name="T18" fmla="*/ 146 w 268"/>
              <a:gd name="T19" fmla="*/ 226 h 268"/>
              <a:gd name="T20" fmla="*/ 134 w 268"/>
              <a:gd name="T21" fmla="*/ 0 h 268"/>
              <a:gd name="T22" fmla="*/ 268 w 268"/>
              <a:gd name="T23" fmla="*/ 134 h 268"/>
              <a:gd name="T24" fmla="*/ 134 w 268"/>
              <a:gd name="T25" fmla="*/ 268 h 268"/>
              <a:gd name="T26" fmla="*/ 0 w 268"/>
              <a:gd name="T27" fmla="*/ 134 h 268"/>
              <a:gd name="T28" fmla="*/ 134 w 268"/>
              <a:gd name="T29" fmla="*/ 0 h 268"/>
              <a:gd name="T30" fmla="*/ 134 w 268"/>
              <a:gd name="T31" fmla="*/ 17 h 268"/>
              <a:gd name="T32" fmla="*/ 250 w 268"/>
              <a:gd name="T33" fmla="*/ 134 h 268"/>
              <a:gd name="T34" fmla="*/ 134 w 268"/>
              <a:gd name="T35" fmla="*/ 251 h 268"/>
              <a:gd name="T36" fmla="*/ 17 w 268"/>
              <a:gd name="T37" fmla="*/ 134 h 268"/>
              <a:gd name="T38" fmla="*/ 134 w 268"/>
              <a:gd name="T39" fmla="*/ 1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8" h="268">
                <a:moveTo>
                  <a:pt x="146" y="226"/>
                </a:moveTo>
                <a:lnTo>
                  <a:pt x="125" y="209"/>
                </a:lnTo>
                <a:lnTo>
                  <a:pt x="177" y="148"/>
                </a:lnTo>
                <a:lnTo>
                  <a:pt x="43" y="148"/>
                </a:lnTo>
                <a:lnTo>
                  <a:pt x="43" y="120"/>
                </a:lnTo>
                <a:lnTo>
                  <a:pt x="177" y="120"/>
                </a:lnTo>
                <a:lnTo>
                  <a:pt x="125" y="60"/>
                </a:lnTo>
                <a:lnTo>
                  <a:pt x="146" y="42"/>
                </a:lnTo>
                <a:lnTo>
                  <a:pt x="224" y="134"/>
                </a:lnTo>
                <a:lnTo>
                  <a:pt x="146" y="226"/>
                </a:lnTo>
                <a:close/>
                <a:moveTo>
                  <a:pt x="134" y="0"/>
                </a:moveTo>
                <a:cubicBezTo>
                  <a:pt x="208" y="0"/>
                  <a:pt x="268" y="60"/>
                  <a:pt x="268" y="134"/>
                </a:cubicBezTo>
                <a:cubicBezTo>
                  <a:pt x="268" y="208"/>
                  <a:pt x="208" y="268"/>
                  <a:pt x="134" y="268"/>
                </a:cubicBezTo>
                <a:cubicBezTo>
                  <a:pt x="60" y="268"/>
                  <a:pt x="0" y="208"/>
                  <a:pt x="0" y="134"/>
                </a:cubicBezTo>
                <a:cubicBezTo>
                  <a:pt x="0" y="60"/>
                  <a:pt x="60" y="0"/>
                  <a:pt x="134" y="0"/>
                </a:cubicBezTo>
                <a:close/>
                <a:moveTo>
                  <a:pt x="134" y="17"/>
                </a:moveTo>
                <a:cubicBezTo>
                  <a:pt x="198" y="17"/>
                  <a:pt x="250" y="70"/>
                  <a:pt x="250" y="134"/>
                </a:cubicBezTo>
                <a:cubicBezTo>
                  <a:pt x="250" y="199"/>
                  <a:pt x="198" y="251"/>
                  <a:pt x="134" y="251"/>
                </a:cubicBezTo>
                <a:cubicBezTo>
                  <a:pt x="69" y="251"/>
                  <a:pt x="17" y="199"/>
                  <a:pt x="17" y="134"/>
                </a:cubicBezTo>
                <a:cubicBezTo>
                  <a:pt x="17" y="70"/>
                  <a:pt x="69" y="17"/>
                  <a:pt x="134" y="1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FEAE01"/>
              </a:solidFill>
              <a:latin typeface="微软雅黑" panose="020B0503020204020204" pitchFamily="34" charset="-122"/>
              <a:ea typeface="微软雅黑" panose="020B0503020204020204" pitchFamily="34" charset="-122"/>
            </a:endParaRPr>
          </a:p>
        </p:txBody>
      </p:sp>
      <p:sp>
        <p:nvSpPr>
          <p:cNvPr id="70" name="TextBox 69"/>
          <p:cNvSpPr txBox="1"/>
          <p:nvPr/>
        </p:nvSpPr>
        <p:spPr>
          <a:xfrm>
            <a:off x="1683547" y="864839"/>
            <a:ext cx="698793" cy="1323439"/>
          </a:xfrm>
          <a:prstGeom prst="rect">
            <a:avLst/>
          </a:prstGeom>
          <a:noFill/>
        </p:spPr>
        <p:txBody>
          <a:bodyPr wrap="square" rtlCol="0">
            <a:spAutoFit/>
          </a:bodyPr>
          <a:lstStyle/>
          <a:p>
            <a:r>
              <a:rPr lang="en-US" altLang="zh-CN" sz="8000" dirty="0">
                <a:solidFill>
                  <a:srgbClr val="F8F8F8"/>
                </a:solidFill>
                <a:latin typeface="微软雅黑" panose="020B0503020204020204" pitchFamily="34" charset="-122"/>
                <a:ea typeface="微软雅黑" panose="020B0503020204020204" pitchFamily="34" charset="-122"/>
              </a:rPr>
              <a:t>4</a:t>
            </a:r>
            <a:endParaRPr lang="zh-CN" altLang="en-US" sz="8000" b="1" dirty="0">
              <a:solidFill>
                <a:srgbClr val="F8F8F8"/>
              </a:solidFill>
              <a:latin typeface="微软雅黑" panose="020B0503020204020204" pitchFamily="34" charset="-122"/>
              <a:ea typeface="微软雅黑" panose="020B0503020204020204" pitchFamily="34" charset="-122"/>
            </a:endParaRPr>
          </a:p>
        </p:txBody>
      </p:sp>
      <p:sp>
        <p:nvSpPr>
          <p:cNvPr id="71" name="TextBox 70"/>
          <p:cNvSpPr txBox="1"/>
          <p:nvPr/>
        </p:nvSpPr>
        <p:spPr>
          <a:xfrm>
            <a:off x="2051720" y="2491031"/>
            <a:ext cx="6293348" cy="584775"/>
          </a:xfrm>
          <a:prstGeom prst="rect">
            <a:avLst/>
          </a:prstGeom>
          <a:noFill/>
        </p:spPr>
        <p:txBody>
          <a:bodyPr wrap="square" rtlCol="0">
            <a:spAutoFit/>
          </a:bodyPr>
          <a:lstStyle/>
          <a:p>
            <a:r>
              <a:rPr lang="zh-CN" altLang="en-US" sz="3200" dirty="0">
                <a:solidFill>
                  <a:srgbClr val="2B2A30"/>
                </a:solidFill>
                <a:latin typeface="微软雅黑" panose="020B0503020204020204" pitchFamily="34" charset="-122"/>
                <a:ea typeface="微软雅黑" panose="020B0503020204020204" pitchFamily="34" charset="-122"/>
              </a:rPr>
              <a:t>建设工程档案的验收与移交</a:t>
            </a:r>
            <a:endParaRPr lang="zh-CN" altLang="en-US" sz="3200" b="1" dirty="0">
              <a:solidFill>
                <a:srgbClr val="2B2A30"/>
              </a:solidFill>
              <a:latin typeface="微软雅黑" panose="020B0503020204020204" pitchFamily="34" charset="-122"/>
              <a:ea typeface="微软雅黑" panose="020B0503020204020204" pitchFamily="34" charset="-122"/>
            </a:endParaRPr>
          </a:p>
        </p:txBody>
      </p:sp>
      <p:sp>
        <p:nvSpPr>
          <p:cNvPr id="72" name="Rectangle 13"/>
          <p:cNvSpPr>
            <a:spLocks noChangeArrowheads="1"/>
          </p:cNvSpPr>
          <p:nvPr/>
        </p:nvSpPr>
        <p:spPr bwMode="auto">
          <a:xfrm>
            <a:off x="1164213" y="1580206"/>
            <a:ext cx="566502"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p>
            <a:pPr>
              <a:buFontTx/>
              <a:buNone/>
            </a:pPr>
            <a:r>
              <a:rPr lang="zh-CN" altLang="zh-CN" sz="2300" dirty="0" smtClean="0">
                <a:solidFill>
                  <a:srgbClr val="FFFFFF"/>
                </a:solidFill>
                <a:latin typeface="微软雅黑" panose="020B0503020204020204" pitchFamily="34" charset="-122"/>
                <a:ea typeface="微软雅黑" panose="020B0503020204020204" pitchFamily="34" charset="-122"/>
              </a:rPr>
              <a:t>Part</a:t>
            </a:r>
            <a:endParaRPr lang="zh-CN" altLang="zh-CN" dirty="0" smtClean="0">
              <a:solidFill>
                <a:srgbClr val="FEAE0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Box 55"/>
          <p:cNvSpPr txBox="1">
            <a:spLocks noChangeArrowheads="1"/>
          </p:cNvSpPr>
          <p:nvPr/>
        </p:nvSpPr>
        <p:spPr bwMode="auto">
          <a:xfrm>
            <a:off x="952843" y="139511"/>
            <a:ext cx="4391574"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b="0" i="0" dirty="0">
                <a:latin typeface="方正毡笔黑简体" panose="03000509000000000000" pitchFamily="65" charset="-122"/>
                <a:ea typeface="方正毡笔黑简体" panose="03000509000000000000" pitchFamily="65" charset="-122"/>
              </a:rPr>
              <a:t>一、建设工程档案的验收</a:t>
            </a:r>
          </a:p>
        </p:txBody>
      </p:sp>
      <p:sp>
        <p:nvSpPr>
          <p:cNvPr id="32" name="Oval 2"/>
          <p:cNvSpPr>
            <a:spLocks noChangeArrowheads="1"/>
          </p:cNvSpPr>
          <p:nvPr/>
        </p:nvSpPr>
        <p:spPr bwMode="auto">
          <a:xfrm>
            <a:off x="3451448" y="4408140"/>
            <a:ext cx="3352800" cy="323850"/>
          </a:xfrm>
          <a:prstGeom prst="ellipse">
            <a:avLst/>
          </a:prstGeom>
          <a:gradFill rotWithShape="1">
            <a:gsLst>
              <a:gs pos="0">
                <a:srgbClr val="000000">
                  <a:alpha val="50000"/>
                </a:srgbClr>
              </a:gs>
              <a:gs pos="100000">
                <a:srgbClr val="445E7A">
                  <a:alpha val="0"/>
                </a:srgbClr>
              </a:gs>
            </a:gsLst>
            <a:path path="shape">
              <a:fillToRect l="50000" t="50000" r="50000" b="50000"/>
            </a:path>
          </a:gradFill>
          <a:ln>
            <a:noFill/>
          </a:ln>
          <a:effectLst/>
          <a:extLst>
            <a:ext uri="{91240B29-F687-4F45-9708-019B960494DF}">
              <a14:hiddenLine xmlns:a14="http://schemas.microsoft.com/office/drawing/2010/main" w="9525">
                <a:solidFill>
                  <a:srgbClr val="FFFFFF"/>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1800">
              <a:ea typeface="微软雅黑" panose="020B0503020204020204" pitchFamily="34" charset="-122"/>
            </a:endParaRPr>
          </a:p>
        </p:txBody>
      </p:sp>
      <p:sp>
        <p:nvSpPr>
          <p:cNvPr id="33" name="Freeform 4"/>
          <p:cNvSpPr>
            <a:spLocks noEditPoints="1"/>
          </p:cNvSpPr>
          <p:nvPr/>
        </p:nvSpPr>
        <p:spPr bwMode="auto">
          <a:xfrm>
            <a:off x="4052590" y="2178719"/>
            <a:ext cx="2311400" cy="2138363"/>
          </a:xfrm>
          <a:custGeom>
            <a:avLst/>
            <a:gdLst>
              <a:gd name="T0" fmla="*/ 1505 w 369"/>
              <a:gd name="T1" fmla="*/ 762 h 395"/>
              <a:gd name="T2" fmla="*/ 1346 w 369"/>
              <a:gd name="T3" fmla="*/ 648 h 395"/>
              <a:gd name="T4" fmla="*/ 1472 w 369"/>
              <a:gd name="T5" fmla="*/ 477 h 395"/>
              <a:gd name="T6" fmla="*/ 1285 w 369"/>
              <a:gd name="T7" fmla="*/ 428 h 395"/>
              <a:gd name="T8" fmla="*/ 1350 w 369"/>
              <a:gd name="T9" fmla="*/ 236 h 395"/>
              <a:gd name="T10" fmla="*/ 1158 w 369"/>
              <a:gd name="T11" fmla="*/ 261 h 395"/>
              <a:gd name="T12" fmla="*/ 1154 w 369"/>
              <a:gd name="T13" fmla="*/ 73 h 395"/>
              <a:gd name="T14" fmla="*/ 983 w 369"/>
              <a:gd name="T15" fmla="*/ 159 h 395"/>
              <a:gd name="T16" fmla="*/ 918 w 369"/>
              <a:gd name="T17" fmla="*/ 0 h 395"/>
              <a:gd name="T18" fmla="*/ 779 w 369"/>
              <a:gd name="T19" fmla="*/ 135 h 395"/>
              <a:gd name="T20" fmla="*/ 669 w 369"/>
              <a:gd name="T21" fmla="*/ 16 h 395"/>
              <a:gd name="T22" fmla="*/ 579 w 369"/>
              <a:gd name="T23" fmla="*/ 183 h 395"/>
              <a:gd name="T24" fmla="*/ 436 w 369"/>
              <a:gd name="T25" fmla="*/ 118 h 395"/>
              <a:gd name="T26" fmla="*/ 396 w 369"/>
              <a:gd name="T27" fmla="*/ 293 h 395"/>
              <a:gd name="T28" fmla="*/ 237 w 369"/>
              <a:gd name="T29" fmla="*/ 289 h 395"/>
              <a:gd name="T30" fmla="*/ 253 w 369"/>
              <a:gd name="T31" fmla="*/ 457 h 395"/>
              <a:gd name="T32" fmla="*/ 90 w 369"/>
              <a:gd name="T33" fmla="*/ 514 h 395"/>
              <a:gd name="T34" fmla="*/ 159 w 369"/>
              <a:gd name="T35" fmla="*/ 656 h 395"/>
              <a:gd name="T36" fmla="*/ 8 w 369"/>
              <a:gd name="T37" fmla="*/ 766 h 395"/>
              <a:gd name="T38" fmla="*/ 126 w 369"/>
              <a:gd name="T39" fmla="*/ 872 h 395"/>
              <a:gd name="T40" fmla="*/ 8 w 369"/>
              <a:gd name="T41" fmla="*/ 1031 h 395"/>
              <a:gd name="T42" fmla="*/ 159 w 369"/>
              <a:gd name="T43" fmla="*/ 1084 h 395"/>
              <a:gd name="T44" fmla="*/ 94 w 369"/>
              <a:gd name="T45" fmla="*/ 1272 h 395"/>
              <a:gd name="T46" fmla="*/ 261 w 369"/>
              <a:gd name="T47" fmla="*/ 1264 h 395"/>
              <a:gd name="T48" fmla="*/ 253 w 369"/>
              <a:gd name="T49" fmla="*/ 1467 h 395"/>
              <a:gd name="T50" fmla="*/ 424 w 369"/>
              <a:gd name="T51" fmla="*/ 1390 h 395"/>
              <a:gd name="T52" fmla="*/ 481 w 369"/>
              <a:gd name="T53" fmla="*/ 1586 h 395"/>
              <a:gd name="T54" fmla="*/ 628 w 369"/>
              <a:gd name="T55" fmla="*/ 1447 h 395"/>
              <a:gd name="T56" fmla="*/ 750 w 369"/>
              <a:gd name="T57" fmla="*/ 1606 h 395"/>
              <a:gd name="T58" fmla="*/ 852 w 369"/>
              <a:gd name="T59" fmla="*/ 1418 h 395"/>
              <a:gd name="T60" fmla="*/ 1024 w 369"/>
              <a:gd name="T61" fmla="*/ 1516 h 395"/>
              <a:gd name="T62" fmla="*/ 1060 w 369"/>
              <a:gd name="T63" fmla="*/ 1300 h 395"/>
              <a:gd name="T64" fmla="*/ 1264 w 369"/>
              <a:gd name="T65" fmla="*/ 1325 h 395"/>
              <a:gd name="T66" fmla="*/ 1228 w 369"/>
              <a:gd name="T67" fmla="*/ 1117 h 395"/>
              <a:gd name="T68" fmla="*/ 1432 w 369"/>
              <a:gd name="T69" fmla="*/ 1060 h 395"/>
              <a:gd name="T70" fmla="*/ 1330 w 369"/>
              <a:gd name="T71" fmla="*/ 889 h 395"/>
              <a:gd name="T72" fmla="*/ 865 w 369"/>
              <a:gd name="T73" fmla="*/ 868 h 395"/>
              <a:gd name="T74" fmla="*/ 587 w 369"/>
              <a:gd name="T75" fmla="*/ 697 h 395"/>
              <a:gd name="T76" fmla="*/ 865 w 369"/>
              <a:gd name="T77" fmla="*/ 868 h 39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69" h="395">
                <a:moveTo>
                  <a:pt x="365" y="216"/>
                </a:moveTo>
                <a:cubicBezTo>
                  <a:pt x="369" y="187"/>
                  <a:pt x="369" y="187"/>
                  <a:pt x="369" y="187"/>
                </a:cubicBezTo>
                <a:cubicBezTo>
                  <a:pt x="331" y="180"/>
                  <a:pt x="331" y="180"/>
                  <a:pt x="331" y="180"/>
                </a:cubicBezTo>
                <a:cubicBezTo>
                  <a:pt x="330" y="159"/>
                  <a:pt x="330" y="159"/>
                  <a:pt x="330" y="159"/>
                </a:cubicBezTo>
                <a:cubicBezTo>
                  <a:pt x="367" y="143"/>
                  <a:pt x="367" y="143"/>
                  <a:pt x="367" y="143"/>
                </a:cubicBezTo>
                <a:cubicBezTo>
                  <a:pt x="361" y="117"/>
                  <a:pt x="361" y="117"/>
                  <a:pt x="361" y="117"/>
                </a:cubicBezTo>
                <a:cubicBezTo>
                  <a:pt x="323" y="124"/>
                  <a:pt x="323" y="124"/>
                  <a:pt x="323" y="124"/>
                </a:cubicBezTo>
                <a:cubicBezTo>
                  <a:pt x="315" y="105"/>
                  <a:pt x="315" y="105"/>
                  <a:pt x="315" y="105"/>
                </a:cubicBezTo>
                <a:cubicBezTo>
                  <a:pt x="345" y="79"/>
                  <a:pt x="345" y="79"/>
                  <a:pt x="345" y="79"/>
                </a:cubicBezTo>
                <a:cubicBezTo>
                  <a:pt x="331" y="58"/>
                  <a:pt x="331" y="58"/>
                  <a:pt x="331" y="58"/>
                </a:cubicBezTo>
                <a:cubicBezTo>
                  <a:pt x="297" y="77"/>
                  <a:pt x="297" y="77"/>
                  <a:pt x="297" y="77"/>
                </a:cubicBezTo>
                <a:cubicBezTo>
                  <a:pt x="284" y="64"/>
                  <a:pt x="284" y="64"/>
                  <a:pt x="284" y="64"/>
                </a:cubicBezTo>
                <a:cubicBezTo>
                  <a:pt x="303" y="31"/>
                  <a:pt x="303" y="31"/>
                  <a:pt x="303" y="31"/>
                </a:cubicBezTo>
                <a:cubicBezTo>
                  <a:pt x="283" y="18"/>
                  <a:pt x="283" y="18"/>
                  <a:pt x="283" y="18"/>
                </a:cubicBezTo>
                <a:cubicBezTo>
                  <a:pt x="257" y="46"/>
                  <a:pt x="257" y="46"/>
                  <a:pt x="257" y="46"/>
                </a:cubicBezTo>
                <a:cubicBezTo>
                  <a:pt x="241" y="39"/>
                  <a:pt x="241" y="39"/>
                  <a:pt x="241" y="39"/>
                </a:cubicBezTo>
                <a:cubicBezTo>
                  <a:pt x="248" y="4"/>
                  <a:pt x="248" y="4"/>
                  <a:pt x="248" y="4"/>
                </a:cubicBezTo>
                <a:cubicBezTo>
                  <a:pt x="225" y="0"/>
                  <a:pt x="225" y="0"/>
                  <a:pt x="225" y="0"/>
                </a:cubicBezTo>
                <a:cubicBezTo>
                  <a:pt x="210" y="33"/>
                  <a:pt x="210" y="33"/>
                  <a:pt x="210" y="33"/>
                </a:cubicBezTo>
                <a:cubicBezTo>
                  <a:pt x="191" y="33"/>
                  <a:pt x="191" y="33"/>
                  <a:pt x="191" y="33"/>
                </a:cubicBezTo>
                <a:cubicBezTo>
                  <a:pt x="188" y="0"/>
                  <a:pt x="188" y="0"/>
                  <a:pt x="188" y="0"/>
                </a:cubicBezTo>
                <a:cubicBezTo>
                  <a:pt x="164" y="4"/>
                  <a:pt x="164" y="4"/>
                  <a:pt x="164" y="4"/>
                </a:cubicBezTo>
                <a:cubicBezTo>
                  <a:pt x="160" y="38"/>
                  <a:pt x="160" y="38"/>
                  <a:pt x="160" y="38"/>
                </a:cubicBezTo>
                <a:cubicBezTo>
                  <a:pt x="142" y="45"/>
                  <a:pt x="142" y="45"/>
                  <a:pt x="142" y="45"/>
                </a:cubicBezTo>
                <a:cubicBezTo>
                  <a:pt x="128" y="17"/>
                  <a:pt x="128" y="17"/>
                  <a:pt x="128" y="17"/>
                </a:cubicBezTo>
                <a:cubicBezTo>
                  <a:pt x="107" y="29"/>
                  <a:pt x="107" y="29"/>
                  <a:pt x="107" y="29"/>
                </a:cubicBezTo>
                <a:cubicBezTo>
                  <a:pt x="113" y="60"/>
                  <a:pt x="113" y="60"/>
                  <a:pt x="113" y="60"/>
                </a:cubicBezTo>
                <a:cubicBezTo>
                  <a:pt x="97" y="72"/>
                  <a:pt x="97" y="72"/>
                  <a:pt x="97" y="72"/>
                </a:cubicBezTo>
                <a:cubicBezTo>
                  <a:pt x="75" y="53"/>
                  <a:pt x="75" y="53"/>
                  <a:pt x="75" y="53"/>
                </a:cubicBezTo>
                <a:cubicBezTo>
                  <a:pt x="58" y="71"/>
                  <a:pt x="58" y="71"/>
                  <a:pt x="58" y="71"/>
                </a:cubicBezTo>
                <a:cubicBezTo>
                  <a:pt x="73" y="96"/>
                  <a:pt x="73" y="96"/>
                  <a:pt x="73" y="96"/>
                </a:cubicBezTo>
                <a:cubicBezTo>
                  <a:pt x="62" y="112"/>
                  <a:pt x="62" y="112"/>
                  <a:pt x="62" y="112"/>
                </a:cubicBezTo>
                <a:cubicBezTo>
                  <a:pt x="34" y="103"/>
                  <a:pt x="34" y="103"/>
                  <a:pt x="34" y="103"/>
                </a:cubicBezTo>
                <a:cubicBezTo>
                  <a:pt x="22" y="126"/>
                  <a:pt x="22" y="126"/>
                  <a:pt x="22" y="126"/>
                </a:cubicBezTo>
                <a:cubicBezTo>
                  <a:pt x="45" y="143"/>
                  <a:pt x="45" y="143"/>
                  <a:pt x="45" y="143"/>
                </a:cubicBezTo>
                <a:cubicBezTo>
                  <a:pt x="39" y="161"/>
                  <a:pt x="39" y="161"/>
                  <a:pt x="39" y="161"/>
                </a:cubicBezTo>
                <a:cubicBezTo>
                  <a:pt x="8" y="164"/>
                  <a:pt x="8" y="164"/>
                  <a:pt x="8" y="164"/>
                </a:cubicBezTo>
                <a:cubicBezTo>
                  <a:pt x="2" y="188"/>
                  <a:pt x="2" y="188"/>
                  <a:pt x="2" y="188"/>
                </a:cubicBezTo>
                <a:cubicBezTo>
                  <a:pt x="32" y="195"/>
                  <a:pt x="32" y="195"/>
                  <a:pt x="32" y="195"/>
                </a:cubicBezTo>
                <a:cubicBezTo>
                  <a:pt x="31" y="214"/>
                  <a:pt x="31" y="214"/>
                  <a:pt x="31" y="214"/>
                </a:cubicBezTo>
                <a:cubicBezTo>
                  <a:pt x="0" y="228"/>
                  <a:pt x="0" y="228"/>
                  <a:pt x="0" y="228"/>
                </a:cubicBezTo>
                <a:cubicBezTo>
                  <a:pt x="2" y="253"/>
                  <a:pt x="2" y="253"/>
                  <a:pt x="2" y="253"/>
                </a:cubicBezTo>
                <a:cubicBezTo>
                  <a:pt x="34" y="248"/>
                  <a:pt x="34" y="248"/>
                  <a:pt x="34" y="248"/>
                </a:cubicBezTo>
                <a:cubicBezTo>
                  <a:pt x="39" y="266"/>
                  <a:pt x="39" y="266"/>
                  <a:pt x="39" y="266"/>
                </a:cubicBezTo>
                <a:cubicBezTo>
                  <a:pt x="12" y="290"/>
                  <a:pt x="12" y="290"/>
                  <a:pt x="12" y="290"/>
                </a:cubicBezTo>
                <a:cubicBezTo>
                  <a:pt x="23" y="312"/>
                  <a:pt x="23" y="312"/>
                  <a:pt x="23" y="312"/>
                </a:cubicBezTo>
                <a:cubicBezTo>
                  <a:pt x="53" y="295"/>
                  <a:pt x="53" y="295"/>
                  <a:pt x="53" y="295"/>
                </a:cubicBezTo>
                <a:cubicBezTo>
                  <a:pt x="64" y="310"/>
                  <a:pt x="64" y="310"/>
                  <a:pt x="64" y="310"/>
                </a:cubicBezTo>
                <a:cubicBezTo>
                  <a:pt x="45" y="344"/>
                  <a:pt x="45" y="344"/>
                  <a:pt x="45" y="344"/>
                </a:cubicBezTo>
                <a:cubicBezTo>
                  <a:pt x="62" y="360"/>
                  <a:pt x="62" y="360"/>
                  <a:pt x="62" y="360"/>
                </a:cubicBezTo>
                <a:cubicBezTo>
                  <a:pt x="88" y="332"/>
                  <a:pt x="88" y="332"/>
                  <a:pt x="88" y="332"/>
                </a:cubicBezTo>
                <a:cubicBezTo>
                  <a:pt x="104" y="341"/>
                  <a:pt x="104" y="341"/>
                  <a:pt x="104" y="341"/>
                </a:cubicBezTo>
                <a:cubicBezTo>
                  <a:pt x="95" y="381"/>
                  <a:pt x="95" y="381"/>
                  <a:pt x="95" y="381"/>
                </a:cubicBezTo>
                <a:cubicBezTo>
                  <a:pt x="118" y="389"/>
                  <a:pt x="118" y="389"/>
                  <a:pt x="118" y="389"/>
                </a:cubicBezTo>
                <a:cubicBezTo>
                  <a:pt x="135" y="352"/>
                  <a:pt x="135" y="352"/>
                  <a:pt x="135" y="352"/>
                </a:cubicBezTo>
                <a:cubicBezTo>
                  <a:pt x="154" y="355"/>
                  <a:pt x="154" y="355"/>
                  <a:pt x="154" y="355"/>
                </a:cubicBezTo>
                <a:cubicBezTo>
                  <a:pt x="158" y="395"/>
                  <a:pt x="158" y="395"/>
                  <a:pt x="158" y="395"/>
                </a:cubicBezTo>
                <a:cubicBezTo>
                  <a:pt x="184" y="394"/>
                  <a:pt x="184" y="394"/>
                  <a:pt x="184" y="394"/>
                </a:cubicBezTo>
                <a:cubicBezTo>
                  <a:pt x="189" y="353"/>
                  <a:pt x="189" y="353"/>
                  <a:pt x="189" y="353"/>
                </a:cubicBezTo>
                <a:cubicBezTo>
                  <a:pt x="209" y="348"/>
                  <a:pt x="209" y="348"/>
                  <a:pt x="209" y="348"/>
                </a:cubicBezTo>
                <a:cubicBezTo>
                  <a:pt x="226" y="383"/>
                  <a:pt x="226" y="383"/>
                  <a:pt x="226" y="383"/>
                </a:cubicBezTo>
                <a:cubicBezTo>
                  <a:pt x="251" y="372"/>
                  <a:pt x="251" y="372"/>
                  <a:pt x="251" y="372"/>
                </a:cubicBezTo>
                <a:cubicBezTo>
                  <a:pt x="242" y="332"/>
                  <a:pt x="242" y="332"/>
                  <a:pt x="242" y="332"/>
                </a:cubicBezTo>
                <a:cubicBezTo>
                  <a:pt x="260" y="319"/>
                  <a:pt x="260" y="319"/>
                  <a:pt x="260" y="319"/>
                </a:cubicBezTo>
                <a:cubicBezTo>
                  <a:pt x="289" y="346"/>
                  <a:pt x="289" y="346"/>
                  <a:pt x="289" y="346"/>
                </a:cubicBezTo>
                <a:cubicBezTo>
                  <a:pt x="310" y="325"/>
                  <a:pt x="310" y="325"/>
                  <a:pt x="310" y="325"/>
                </a:cubicBezTo>
                <a:cubicBezTo>
                  <a:pt x="288" y="292"/>
                  <a:pt x="288" y="292"/>
                  <a:pt x="288" y="292"/>
                </a:cubicBezTo>
                <a:cubicBezTo>
                  <a:pt x="301" y="274"/>
                  <a:pt x="301" y="274"/>
                  <a:pt x="301" y="274"/>
                </a:cubicBezTo>
                <a:cubicBezTo>
                  <a:pt x="338" y="287"/>
                  <a:pt x="338" y="287"/>
                  <a:pt x="338" y="287"/>
                </a:cubicBezTo>
                <a:cubicBezTo>
                  <a:pt x="351" y="260"/>
                  <a:pt x="351" y="260"/>
                  <a:pt x="351" y="260"/>
                </a:cubicBezTo>
                <a:cubicBezTo>
                  <a:pt x="319" y="239"/>
                  <a:pt x="319" y="239"/>
                  <a:pt x="319" y="239"/>
                </a:cubicBezTo>
                <a:cubicBezTo>
                  <a:pt x="326" y="218"/>
                  <a:pt x="326" y="218"/>
                  <a:pt x="326" y="218"/>
                </a:cubicBezTo>
                <a:lnTo>
                  <a:pt x="365" y="216"/>
                </a:lnTo>
                <a:close/>
                <a:moveTo>
                  <a:pt x="212" y="213"/>
                </a:moveTo>
                <a:cubicBezTo>
                  <a:pt x="199" y="234"/>
                  <a:pt x="173" y="243"/>
                  <a:pt x="154" y="231"/>
                </a:cubicBezTo>
                <a:cubicBezTo>
                  <a:pt x="135" y="220"/>
                  <a:pt x="131" y="193"/>
                  <a:pt x="144" y="171"/>
                </a:cubicBezTo>
                <a:cubicBezTo>
                  <a:pt x="157" y="149"/>
                  <a:pt x="183" y="141"/>
                  <a:pt x="202" y="153"/>
                </a:cubicBezTo>
                <a:cubicBezTo>
                  <a:pt x="221" y="164"/>
                  <a:pt x="225" y="191"/>
                  <a:pt x="212" y="213"/>
                </a:cubicBezTo>
                <a:close/>
              </a:path>
            </a:pathLst>
          </a:custGeom>
          <a:solidFill>
            <a:srgbClr val="0070C0"/>
          </a:solidFill>
          <a:ln w="9525">
            <a:noFill/>
            <a:round/>
          </a:ln>
          <a:effectLst/>
          <a:scene3d>
            <a:camera prst="legacyObliqueBottomRight"/>
            <a:lightRig rig="legacyFlat3" dir="t"/>
          </a:scene3d>
          <a:sp3d extrusionH="227000" prstMaterial="legacyMatte">
            <a:bevelT w="13500" h="13500" prst="angle"/>
            <a:bevelB w="13500" h="13500" prst="angle"/>
            <a:extrusionClr>
              <a:schemeClr val="accent2">
                <a:lumMod val="50000"/>
              </a:schemeClr>
            </a:extrusionClr>
          </a:sp3d>
        </p:spPr>
        <p:txBody>
          <a:bodyPr>
            <a:flatTx/>
          </a:bodyPr>
          <a:lstStyle/>
          <a:p>
            <a:endParaRPr lang="zh-CN" altLang="en-US"/>
          </a:p>
        </p:txBody>
      </p:sp>
      <p:sp>
        <p:nvSpPr>
          <p:cNvPr id="34" name="Freeform 5"/>
          <p:cNvSpPr>
            <a:spLocks noEditPoints="1"/>
          </p:cNvSpPr>
          <p:nvPr/>
        </p:nvSpPr>
        <p:spPr bwMode="auto">
          <a:xfrm>
            <a:off x="3844852" y="1385763"/>
            <a:ext cx="1068388" cy="1003300"/>
          </a:xfrm>
          <a:custGeom>
            <a:avLst/>
            <a:gdLst>
              <a:gd name="T0" fmla="*/ 595 w 171"/>
              <a:gd name="T1" fmla="*/ 338 h 185"/>
              <a:gd name="T2" fmla="*/ 697 w 171"/>
              <a:gd name="T3" fmla="*/ 285 h 185"/>
              <a:gd name="T4" fmla="*/ 685 w 171"/>
              <a:gd name="T5" fmla="*/ 196 h 185"/>
              <a:gd name="T6" fmla="*/ 579 w 171"/>
              <a:gd name="T7" fmla="*/ 220 h 185"/>
              <a:gd name="T8" fmla="*/ 550 w 171"/>
              <a:gd name="T9" fmla="*/ 171 h 185"/>
              <a:gd name="T10" fmla="*/ 607 w 171"/>
              <a:gd name="T11" fmla="*/ 69 h 185"/>
              <a:gd name="T12" fmla="*/ 542 w 171"/>
              <a:gd name="T13" fmla="*/ 24 h 185"/>
              <a:gd name="T14" fmla="*/ 465 w 171"/>
              <a:gd name="T15" fmla="*/ 110 h 185"/>
              <a:gd name="T16" fmla="*/ 408 w 171"/>
              <a:gd name="T17" fmla="*/ 102 h 185"/>
              <a:gd name="T18" fmla="*/ 399 w 171"/>
              <a:gd name="T19" fmla="*/ 0 h 185"/>
              <a:gd name="T20" fmla="*/ 314 w 171"/>
              <a:gd name="T21" fmla="*/ 20 h 185"/>
              <a:gd name="T22" fmla="*/ 293 w 171"/>
              <a:gd name="T23" fmla="*/ 122 h 185"/>
              <a:gd name="T24" fmla="*/ 236 w 171"/>
              <a:gd name="T25" fmla="*/ 159 h 185"/>
              <a:gd name="T26" fmla="*/ 171 w 171"/>
              <a:gd name="T27" fmla="*/ 102 h 185"/>
              <a:gd name="T28" fmla="*/ 106 w 171"/>
              <a:gd name="T29" fmla="*/ 171 h 185"/>
              <a:gd name="T30" fmla="*/ 147 w 171"/>
              <a:gd name="T31" fmla="*/ 249 h 185"/>
              <a:gd name="T32" fmla="*/ 114 w 171"/>
              <a:gd name="T33" fmla="*/ 310 h 185"/>
              <a:gd name="T34" fmla="*/ 20 w 171"/>
              <a:gd name="T35" fmla="*/ 326 h 185"/>
              <a:gd name="T36" fmla="*/ 0 w 171"/>
              <a:gd name="T37" fmla="*/ 416 h 185"/>
              <a:gd name="T38" fmla="*/ 86 w 171"/>
              <a:gd name="T39" fmla="*/ 432 h 185"/>
              <a:gd name="T40" fmla="*/ 94 w 171"/>
              <a:gd name="T41" fmla="*/ 493 h 185"/>
              <a:gd name="T42" fmla="*/ 12 w 171"/>
              <a:gd name="T43" fmla="*/ 571 h 185"/>
              <a:gd name="T44" fmla="*/ 45 w 171"/>
              <a:gd name="T45" fmla="*/ 644 h 185"/>
              <a:gd name="T46" fmla="*/ 143 w 171"/>
              <a:gd name="T47" fmla="*/ 587 h 185"/>
              <a:gd name="T48" fmla="*/ 183 w 171"/>
              <a:gd name="T49" fmla="*/ 624 h 185"/>
              <a:gd name="T50" fmla="*/ 155 w 171"/>
              <a:gd name="T51" fmla="*/ 738 h 185"/>
              <a:gd name="T52" fmla="*/ 236 w 171"/>
              <a:gd name="T53" fmla="*/ 754 h 185"/>
              <a:gd name="T54" fmla="*/ 289 w 171"/>
              <a:gd name="T55" fmla="*/ 648 h 185"/>
              <a:gd name="T56" fmla="*/ 351 w 171"/>
              <a:gd name="T57" fmla="*/ 640 h 185"/>
              <a:gd name="T58" fmla="*/ 395 w 171"/>
              <a:gd name="T59" fmla="*/ 730 h 185"/>
              <a:gd name="T60" fmla="*/ 481 w 171"/>
              <a:gd name="T61" fmla="*/ 685 h 185"/>
              <a:gd name="T62" fmla="*/ 465 w 171"/>
              <a:gd name="T63" fmla="*/ 579 h 185"/>
              <a:gd name="T64" fmla="*/ 518 w 171"/>
              <a:gd name="T65" fmla="*/ 526 h 185"/>
              <a:gd name="T66" fmla="*/ 611 w 171"/>
              <a:gd name="T67" fmla="*/ 550 h 185"/>
              <a:gd name="T68" fmla="*/ 660 w 171"/>
              <a:gd name="T69" fmla="*/ 461 h 185"/>
              <a:gd name="T70" fmla="*/ 579 w 171"/>
              <a:gd name="T71" fmla="*/ 408 h 185"/>
              <a:gd name="T72" fmla="*/ 595 w 171"/>
              <a:gd name="T73" fmla="*/ 338 h 185"/>
              <a:gd name="T74" fmla="*/ 391 w 171"/>
              <a:gd name="T75" fmla="*/ 408 h 185"/>
              <a:gd name="T76" fmla="*/ 281 w 171"/>
              <a:gd name="T77" fmla="*/ 440 h 185"/>
              <a:gd name="T78" fmla="*/ 261 w 171"/>
              <a:gd name="T79" fmla="*/ 326 h 185"/>
              <a:gd name="T80" fmla="*/ 375 w 171"/>
              <a:gd name="T81" fmla="*/ 289 h 185"/>
              <a:gd name="T82" fmla="*/ 391 w 171"/>
              <a:gd name="T83" fmla="*/ 408 h 18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71" h="185">
                <a:moveTo>
                  <a:pt x="146" y="83"/>
                </a:moveTo>
                <a:cubicBezTo>
                  <a:pt x="171" y="70"/>
                  <a:pt x="171" y="70"/>
                  <a:pt x="171" y="70"/>
                </a:cubicBezTo>
                <a:cubicBezTo>
                  <a:pt x="168" y="48"/>
                  <a:pt x="168" y="48"/>
                  <a:pt x="168" y="48"/>
                </a:cubicBezTo>
                <a:cubicBezTo>
                  <a:pt x="142" y="54"/>
                  <a:pt x="142" y="54"/>
                  <a:pt x="142" y="54"/>
                </a:cubicBezTo>
                <a:cubicBezTo>
                  <a:pt x="135" y="42"/>
                  <a:pt x="135" y="42"/>
                  <a:pt x="135" y="42"/>
                </a:cubicBezTo>
                <a:cubicBezTo>
                  <a:pt x="149" y="17"/>
                  <a:pt x="149" y="17"/>
                  <a:pt x="149" y="17"/>
                </a:cubicBezTo>
                <a:cubicBezTo>
                  <a:pt x="133" y="6"/>
                  <a:pt x="133" y="6"/>
                  <a:pt x="133" y="6"/>
                </a:cubicBezTo>
                <a:cubicBezTo>
                  <a:pt x="114" y="27"/>
                  <a:pt x="114" y="27"/>
                  <a:pt x="114" y="27"/>
                </a:cubicBezTo>
                <a:cubicBezTo>
                  <a:pt x="100" y="25"/>
                  <a:pt x="100" y="25"/>
                  <a:pt x="100" y="25"/>
                </a:cubicBezTo>
                <a:cubicBezTo>
                  <a:pt x="98" y="0"/>
                  <a:pt x="98" y="0"/>
                  <a:pt x="98" y="0"/>
                </a:cubicBezTo>
                <a:cubicBezTo>
                  <a:pt x="77" y="5"/>
                  <a:pt x="77" y="5"/>
                  <a:pt x="77" y="5"/>
                </a:cubicBezTo>
                <a:cubicBezTo>
                  <a:pt x="72" y="30"/>
                  <a:pt x="72" y="30"/>
                  <a:pt x="72" y="30"/>
                </a:cubicBezTo>
                <a:cubicBezTo>
                  <a:pt x="58" y="39"/>
                  <a:pt x="58" y="39"/>
                  <a:pt x="58" y="39"/>
                </a:cubicBezTo>
                <a:cubicBezTo>
                  <a:pt x="42" y="25"/>
                  <a:pt x="42" y="25"/>
                  <a:pt x="42" y="25"/>
                </a:cubicBezTo>
                <a:cubicBezTo>
                  <a:pt x="26" y="42"/>
                  <a:pt x="26" y="42"/>
                  <a:pt x="26" y="42"/>
                </a:cubicBezTo>
                <a:cubicBezTo>
                  <a:pt x="36" y="61"/>
                  <a:pt x="36" y="61"/>
                  <a:pt x="36" y="61"/>
                </a:cubicBezTo>
                <a:cubicBezTo>
                  <a:pt x="28" y="76"/>
                  <a:pt x="28" y="76"/>
                  <a:pt x="28" y="76"/>
                </a:cubicBezTo>
                <a:cubicBezTo>
                  <a:pt x="5" y="80"/>
                  <a:pt x="5" y="80"/>
                  <a:pt x="5" y="80"/>
                </a:cubicBezTo>
                <a:cubicBezTo>
                  <a:pt x="0" y="102"/>
                  <a:pt x="0" y="102"/>
                  <a:pt x="0" y="102"/>
                </a:cubicBezTo>
                <a:cubicBezTo>
                  <a:pt x="21" y="106"/>
                  <a:pt x="21" y="106"/>
                  <a:pt x="21" y="106"/>
                </a:cubicBezTo>
                <a:cubicBezTo>
                  <a:pt x="23" y="121"/>
                  <a:pt x="23" y="121"/>
                  <a:pt x="23" y="121"/>
                </a:cubicBezTo>
                <a:cubicBezTo>
                  <a:pt x="3" y="140"/>
                  <a:pt x="3" y="140"/>
                  <a:pt x="3" y="140"/>
                </a:cubicBezTo>
                <a:cubicBezTo>
                  <a:pt x="11" y="158"/>
                  <a:pt x="11" y="158"/>
                  <a:pt x="11" y="158"/>
                </a:cubicBezTo>
                <a:cubicBezTo>
                  <a:pt x="35" y="144"/>
                  <a:pt x="35" y="144"/>
                  <a:pt x="35" y="144"/>
                </a:cubicBezTo>
                <a:cubicBezTo>
                  <a:pt x="45" y="153"/>
                  <a:pt x="45" y="153"/>
                  <a:pt x="45" y="153"/>
                </a:cubicBezTo>
                <a:cubicBezTo>
                  <a:pt x="38" y="181"/>
                  <a:pt x="38" y="181"/>
                  <a:pt x="38" y="181"/>
                </a:cubicBezTo>
                <a:cubicBezTo>
                  <a:pt x="58" y="185"/>
                  <a:pt x="58" y="185"/>
                  <a:pt x="58" y="185"/>
                </a:cubicBezTo>
                <a:cubicBezTo>
                  <a:pt x="71" y="159"/>
                  <a:pt x="71" y="159"/>
                  <a:pt x="71" y="159"/>
                </a:cubicBezTo>
                <a:cubicBezTo>
                  <a:pt x="86" y="157"/>
                  <a:pt x="86" y="157"/>
                  <a:pt x="86" y="157"/>
                </a:cubicBezTo>
                <a:cubicBezTo>
                  <a:pt x="97" y="179"/>
                  <a:pt x="97" y="179"/>
                  <a:pt x="97" y="179"/>
                </a:cubicBezTo>
                <a:cubicBezTo>
                  <a:pt x="118" y="168"/>
                  <a:pt x="118" y="168"/>
                  <a:pt x="118" y="168"/>
                </a:cubicBezTo>
                <a:cubicBezTo>
                  <a:pt x="114" y="142"/>
                  <a:pt x="114" y="142"/>
                  <a:pt x="114" y="142"/>
                </a:cubicBezTo>
                <a:cubicBezTo>
                  <a:pt x="127" y="129"/>
                  <a:pt x="127" y="129"/>
                  <a:pt x="127" y="129"/>
                </a:cubicBezTo>
                <a:cubicBezTo>
                  <a:pt x="150" y="135"/>
                  <a:pt x="150" y="135"/>
                  <a:pt x="150" y="135"/>
                </a:cubicBezTo>
                <a:cubicBezTo>
                  <a:pt x="162" y="113"/>
                  <a:pt x="162" y="113"/>
                  <a:pt x="162" y="113"/>
                </a:cubicBezTo>
                <a:cubicBezTo>
                  <a:pt x="142" y="100"/>
                  <a:pt x="142" y="100"/>
                  <a:pt x="142" y="100"/>
                </a:cubicBezTo>
                <a:lnTo>
                  <a:pt x="146" y="83"/>
                </a:lnTo>
                <a:close/>
                <a:moveTo>
                  <a:pt x="96" y="100"/>
                </a:moveTo>
                <a:cubicBezTo>
                  <a:pt x="90" y="110"/>
                  <a:pt x="78" y="114"/>
                  <a:pt x="69" y="108"/>
                </a:cubicBezTo>
                <a:cubicBezTo>
                  <a:pt x="60" y="103"/>
                  <a:pt x="58" y="90"/>
                  <a:pt x="64" y="80"/>
                </a:cubicBezTo>
                <a:cubicBezTo>
                  <a:pt x="70" y="70"/>
                  <a:pt x="83" y="66"/>
                  <a:pt x="92" y="71"/>
                </a:cubicBezTo>
                <a:cubicBezTo>
                  <a:pt x="101" y="77"/>
                  <a:pt x="103" y="89"/>
                  <a:pt x="96" y="100"/>
                </a:cubicBezTo>
                <a:close/>
              </a:path>
            </a:pathLst>
          </a:custGeom>
          <a:gradFill rotWithShape="1">
            <a:gsLst>
              <a:gs pos="0">
                <a:srgbClr val="808080"/>
              </a:gs>
              <a:gs pos="100000">
                <a:srgbClr val="C0C0C0"/>
              </a:gs>
            </a:gsLst>
            <a:lin ang="18900000" scaled="1"/>
          </a:gradFill>
          <a:ln w="9525">
            <a:round/>
          </a:ln>
          <a:effectLst/>
          <a:scene3d>
            <a:camera prst="legacyObliqueBottomRight"/>
            <a:lightRig rig="legacyFlat4" dir="b"/>
          </a:scene3d>
          <a:sp3d extrusionH="201600" prstMaterial="legacyMatte">
            <a:bevelT w="13500" h="13500" prst="angle"/>
            <a:bevelB w="13500" h="13500" prst="angle"/>
            <a:extrusionClr>
              <a:schemeClr val="bg2"/>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endParaRPr lang="zh-CN" altLang="en-US"/>
          </a:p>
        </p:txBody>
      </p:sp>
      <p:sp>
        <p:nvSpPr>
          <p:cNvPr id="35" name="Freeform 6"/>
          <p:cNvSpPr>
            <a:spLocks noEditPoints="1"/>
          </p:cNvSpPr>
          <p:nvPr/>
        </p:nvSpPr>
        <p:spPr bwMode="auto">
          <a:xfrm>
            <a:off x="6063952" y="1115094"/>
            <a:ext cx="1676400" cy="1544638"/>
          </a:xfrm>
          <a:custGeom>
            <a:avLst/>
            <a:gdLst>
              <a:gd name="T0" fmla="*/ 1217 w 304"/>
              <a:gd name="T1" fmla="*/ 673 h 285"/>
              <a:gd name="T2" fmla="*/ 1241 w 304"/>
              <a:gd name="T3" fmla="*/ 550 h 285"/>
              <a:gd name="T4" fmla="*/ 1094 w 304"/>
              <a:gd name="T5" fmla="*/ 522 h 285"/>
              <a:gd name="T6" fmla="*/ 1082 w 304"/>
              <a:gd name="T7" fmla="*/ 432 h 285"/>
              <a:gd name="T8" fmla="*/ 1217 w 304"/>
              <a:gd name="T9" fmla="*/ 359 h 285"/>
              <a:gd name="T10" fmla="*/ 1172 w 304"/>
              <a:gd name="T11" fmla="*/ 253 h 285"/>
              <a:gd name="T12" fmla="*/ 1025 w 304"/>
              <a:gd name="T13" fmla="*/ 298 h 285"/>
              <a:gd name="T14" fmla="*/ 967 w 304"/>
              <a:gd name="T15" fmla="*/ 232 h 285"/>
              <a:gd name="T16" fmla="*/ 1045 w 304"/>
              <a:gd name="T17" fmla="*/ 114 h 285"/>
              <a:gd name="T18" fmla="*/ 951 w 304"/>
              <a:gd name="T19" fmla="*/ 53 h 285"/>
              <a:gd name="T20" fmla="*/ 845 w 304"/>
              <a:gd name="T21" fmla="*/ 151 h 285"/>
              <a:gd name="T22" fmla="*/ 759 w 304"/>
              <a:gd name="T23" fmla="*/ 126 h 285"/>
              <a:gd name="T24" fmla="*/ 767 w 304"/>
              <a:gd name="T25" fmla="*/ 0 h 285"/>
              <a:gd name="T26" fmla="*/ 649 w 304"/>
              <a:gd name="T27" fmla="*/ 0 h 285"/>
              <a:gd name="T28" fmla="*/ 604 w 304"/>
              <a:gd name="T29" fmla="*/ 122 h 285"/>
              <a:gd name="T30" fmla="*/ 514 w 304"/>
              <a:gd name="T31" fmla="*/ 139 h 285"/>
              <a:gd name="T32" fmla="*/ 457 w 304"/>
              <a:gd name="T33" fmla="*/ 41 h 285"/>
              <a:gd name="T34" fmla="*/ 347 w 304"/>
              <a:gd name="T35" fmla="*/ 90 h 285"/>
              <a:gd name="T36" fmla="*/ 367 w 304"/>
              <a:gd name="T37" fmla="*/ 204 h 285"/>
              <a:gd name="T38" fmla="*/ 298 w 304"/>
              <a:gd name="T39" fmla="*/ 261 h 285"/>
              <a:gd name="T40" fmla="*/ 192 w 304"/>
              <a:gd name="T41" fmla="*/ 208 h 285"/>
              <a:gd name="T42" fmla="*/ 114 w 304"/>
              <a:gd name="T43" fmla="*/ 298 h 285"/>
              <a:gd name="T44" fmla="*/ 196 w 304"/>
              <a:gd name="T45" fmla="*/ 379 h 285"/>
              <a:gd name="T46" fmla="*/ 155 w 304"/>
              <a:gd name="T47" fmla="*/ 457 h 285"/>
              <a:gd name="T48" fmla="*/ 29 w 304"/>
              <a:gd name="T49" fmla="*/ 465 h 285"/>
              <a:gd name="T50" fmla="*/ 0 w 304"/>
              <a:gd name="T51" fmla="*/ 571 h 285"/>
              <a:gd name="T52" fmla="*/ 122 w 304"/>
              <a:gd name="T53" fmla="*/ 599 h 285"/>
              <a:gd name="T54" fmla="*/ 122 w 304"/>
              <a:gd name="T55" fmla="*/ 681 h 285"/>
              <a:gd name="T56" fmla="*/ 4 w 304"/>
              <a:gd name="T57" fmla="*/ 750 h 285"/>
              <a:gd name="T58" fmla="*/ 37 w 304"/>
              <a:gd name="T59" fmla="*/ 852 h 285"/>
              <a:gd name="T60" fmla="*/ 167 w 304"/>
              <a:gd name="T61" fmla="*/ 815 h 285"/>
              <a:gd name="T62" fmla="*/ 216 w 304"/>
              <a:gd name="T63" fmla="*/ 885 h 285"/>
              <a:gd name="T64" fmla="*/ 139 w 304"/>
              <a:gd name="T65" fmla="*/ 1003 h 285"/>
              <a:gd name="T66" fmla="*/ 225 w 304"/>
              <a:gd name="T67" fmla="*/ 1072 h 285"/>
              <a:gd name="T68" fmla="*/ 331 w 304"/>
              <a:gd name="T69" fmla="*/ 974 h 285"/>
              <a:gd name="T70" fmla="*/ 412 w 304"/>
              <a:gd name="T71" fmla="*/ 1011 h 285"/>
              <a:gd name="T72" fmla="*/ 400 w 304"/>
              <a:gd name="T73" fmla="*/ 1150 h 285"/>
              <a:gd name="T74" fmla="*/ 523 w 304"/>
              <a:gd name="T75" fmla="*/ 1162 h 285"/>
              <a:gd name="T76" fmla="*/ 572 w 304"/>
              <a:gd name="T77" fmla="*/ 1027 h 285"/>
              <a:gd name="T78" fmla="*/ 665 w 304"/>
              <a:gd name="T79" fmla="*/ 1015 h 285"/>
              <a:gd name="T80" fmla="*/ 735 w 304"/>
              <a:gd name="T81" fmla="*/ 1138 h 285"/>
              <a:gd name="T82" fmla="*/ 857 w 304"/>
              <a:gd name="T83" fmla="*/ 1089 h 285"/>
              <a:gd name="T84" fmla="*/ 825 w 304"/>
              <a:gd name="T85" fmla="*/ 954 h 285"/>
              <a:gd name="T86" fmla="*/ 906 w 304"/>
              <a:gd name="T87" fmla="*/ 897 h 285"/>
              <a:gd name="T88" fmla="*/ 1037 w 304"/>
              <a:gd name="T89" fmla="*/ 962 h 285"/>
              <a:gd name="T90" fmla="*/ 1123 w 304"/>
              <a:gd name="T91" fmla="*/ 864 h 285"/>
              <a:gd name="T92" fmla="*/ 1021 w 304"/>
              <a:gd name="T93" fmla="*/ 767 h 285"/>
              <a:gd name="T94" fmla="*/ 1061 w 304"/>
              <a:gd name="T95" fmla="*/ 681 h 285"/>
              <a:gd name="T96" fmla="*/ 1217 w 304"/>
              <a:gd name="T97" fmla="*/ 673 h 285"/>
              <a:gd name="T98" fmla="*/ 714 w 304"/>
              <a:gd name="T99" fmla="*/ 762 h 285"/>
              <a:gd name="T100" fmla="*/ 376 w 304"/>
              <a:gd name="T101" fmla="*/ 701 h 285"/>
              <a:gd name="T102" fmla="*/ 486 w 304"/>
              <a:gd name="T103" fmla="*/ 375 h 285"/>
              <a:gd name="T104" fmla="*/ 821 w 304"/>
              <a:gd name="T105" fmla="*/ 436 h 285"/>
              <a:gd name="T106" fmla="*/ 714 w 304"/>
              <a:gd name="T107" fmla="*/ 762 h 28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04" h="285">
                <a:moveTo>
                  <a:pt x="298" y="165"/>
                </a:moveTo>
                <a:cubicBezTo>
                  <a:pt x="304" y="135"/>
                  <a:pt x="304" y="135"/>
                  <a:pt x="304" y="135"/>
                </a:cubicBezTo>
                <a:cubicBezTo>
                  <a:pt x="268" y="128"/>
                  <a:pt x="268" y="128"/>
                  <a:pt x="268" y="128"/>
                </a:cubicBezTo>
                <a:cubicBezTo>
                  <a:pt x="265" y="106"/>
                  <a:pt x="265" y="106"/>
                  <a:pt x="265" y="106"/>
                </a:cubicBezTo>
                <a:cubicBezTo>
                  <a:pt x="298" y="88"/>
                  <a:pt x="298" y="88"/>
                  <a:pt x="298" y="88"/>
                </a:cubicBezTo>
                <a:cubicBezTo>
                  <a:pt x="287" y="62"/>
                  <a:pt x="287" y="62"/>
                  <a:pt x="287" y="62"/>
                </a:cubicBezTo>
                <a:cubicBezTo>
                  <a:pt x="251" y="73"/>
                  <a:pt x="251" y="73"/>
                  <a:pt x="251" y="73"/>
                </a:cubicBezTo>
                <a:cubicBezTo>
                  <a:pt x="237" y="57"/>
                  <a:pt x="237" y="57"/>
                  <a:pt x="237" y="57"/>
                </a:cubicBezTo>
                <a:cubicBezTo>
                  <a:pt x="256" y="28"/>
                  <a:pt x="256" y="28"/>
                  <a:pt x="256" y="28"/>
                </a:cubicBezTo>
                <a:cubicBezTo>
                  <a:pt x="233" y="13"/>
                  <a:pt x="233" y="13"/>
                  <a:pt x="233" y="13"/>
                </a:cubicBezTo>
                <a:cubicBezTo>
                  <a:pt x="207" y="37"/>
                  <a:pt x="207" y="37"/>
                  <a:pt x="207" y="37"/>
                </a:cubicBezTo>
                <a:cubicBezTo>
                  <a:pt x="186" y="31"/>
                  <a:pt x="186" y="31"/>
                  <a:pt x="186" y="31"/>
                </a:cubicBezTo>
                <a:cubicBezTo>
                  <a:pt x="188" y="0"/>
                  <a:pt x="188" y="0"/>
                  <a:pt x="188" y="0"/>
                </a:cubicBezTo>
                <a:cubicBezTo>
                  <a:pt x="159" y="0"/>
                  <a:pt x="159" y="0"/>
                  <a:pt x="159" y="0"/>
                </a:cubicBezTo>
                <a:cubicBezTo>
                  <a:pt x="148" y="30"/>
                  <a:pt x="148" y="30"/>
                  <a:pt x="148" y="30"/>
                </a:cubicBezTo>
                <a:cubicBezTo>
                  <a:pt x="126" y="34"/>
                  <a:pt x="126" y="34"/>
                  <a:pt x="126" y="34"/>
                </a:cubicBezTo>
                <a:cubicBezTo>
                  <a:pt x="112" y="10"/>
                  <a:pt x="112" y="10"/>
                  <a:pt x="112" y="10"/>
                </a:cubicBezTo>
                <a:cubicBezTo>
                  <a:pt x="85" y="22"/>
                  <a:pt x="85" y="22"/>
                  <a:pt x="85" y="22"/>
                </a:cubicBezTo>
                <a:cubicBezTo>
                  <a:pt x="90" y="50"/>
                  <a:pt x="90" y="50"/>
                  <a:pt x="90" y="50"/>
                </a:cubicBezTo>
                <a:cubicBezTo>
                  <a:pt x="73" y="64"/>
                  <a:pt x="73" y="64"/>
                  <a:pt x="73" y="64"/>
                </a:cubicBezTo>
                <a:cubicBezTo>
                  <a:pt x="47" y="51"/>
                  <a:pt x="47" y="51"/>
                  <a:pt x="47" y="51"/>
                </a:cubicBezTo>
                <a:cubicBezTo>
                  <a:pt x="28" y="73"/>
                  <a:pt x="28" y="73"/>
                  <a:pt x="28" y="73"/>
                </a:cubicBezTo>
                <a:cubicBezTo>
                  <a:pt x="48" y="93"/>
                  <a:pt x="48" y="93"/>
                  <a:pt x="48" y="93"/>
                </a:cubicBezTo>
                <a:cubicBezTo>
                  <a:pt x="38" y="112"/>
                  <a:pt x="38" y="112"/>
                  <a:pt x="38" y="112"/>
                </a:cubicBezTo>
                <a:cubicBezTo>
                  <a:pt x="7" y="114"/>
                  <a:pt x="7" y="114"/>
                  <a:pt x="7" y="114"/>
                </a:cubicBezTo>
                <a:cubicBezTo>
                  <a:pt x="0" y="140"/>
                  <a:pt x="0" y="140"/>
                  <a:pt x="0" y="140"/>
                </a:cubicBezTo>
                <a:cubicBezTo>
                  <a:pt x="30" y="147"/>
                  <a:pt x="30" y="147"/>
                  <a:pt x="30" y="147"/>
                </a:cubicBezTo>
                <a:cubicBezTo>
                  <a:pt x="30" y="167"/>
                  <a:pt x="30" y="167"/>
                  <a:pt x="30" y="167"/>
                </a:cubicBezTo>
                <a:cubicBezTo>
                  <a:pt x="1" y="184"/>
                  <a:pt x="1" y="184"/>
                  <a:pt x="1" y="184"/>
                </a:cubicBezTo>
                <a:cubicBezTo>
                  <a:pt x="9" y="209"/>
                  <a:pt x="9" y="209"/>
                  <a:pt x="9" y="209"/>
                </a:cubicBezTo>
                <a:cubicBezTo>
                  <a:pt x="41" y="200"/>
                  <a:pt x="41" y="200"/>
                  <a:pt x="41" y="200"/>
                </a:cubicBezTo>
                <a:cubicBezTo>
                  <a:pt x="53" y="217"/>
                  <a:pt x="53" y="217"/>
                  <a:pt x="53" y="217"/>
                </a:cubicBezTo>
                <a:cubicBezTo>
                  <a:pt x="34" y="246"/>
                  <a:pt x="34" y="246"/>
                  <a:pt x="34" y="246"/>
                </a:cubicBezTo>
                <a:cubicBezTo>
                  <a:pt x="55" y="263"/>
                  <a:pt x="55" y="263"/>
                  <a:pt x="55" y="263"/>
                </a:cubicBezTo>
                <a:cubicBezTo>
                  <a:pt x="81" y="239"/>
                  <a:pt x="81" y="239"/>
                  <a:pt x="81" y="239"/>
                </a:cubicBezTo>
                <a:cubicBezTo>
                  <a:pt x="101" y="248"/>
                  <a:pt x="101" y="248"/>
                  <a:pt x="101" y="248"/>
                </a:cubicBezTo>
                <a:cubicBezTo>
                  <a:pt x="98" y="282"/>
                  <a:pt x="98" y="282"/>
                  <a:pt x="98" y="282"/>
                </a:cubicBezTo>
                <a:cubicBezTo>
                  <a:pt x="128" y="285"/>
                  <a:pt x="128" y="285"/>
                  <a:pt x="128" y="285"/>
                </a:cubicBezTo>
                <a:cubicBezTo>
                  <a:pt x="140" y="252"/>
                  <a:pt x="140" y="252"/>
                  <a:pt x="140" y="252"/>
                </a:cubicBezTo>
                <a:cubicBezTo>
                  <a:pt x="163" y="249"/>
                  <a:pt x="163" y="249"/>
                  <a:pt x="163" y="249"/>
                </a:cubicBezTo>
                <a:cubicBezTo>
                  <a:pt x="180" y="279"/>
                  <a:pt x="180" y="279"/>
                  <a:pt x="180" y="279"/>
                </a:cubicBezTo>
                <a:cubicBezTo>
                  <a:pt x="210" y="267"/>
                  <a:pt x="210" y="267"/>
                  <a:pt x="210" y="267"/>
                </a:cubicBezTo>
                <a:cubicBezTo>
                  <a:pt x="202" y="234"/>
                  <a:pt x="202" y="234"/>
                  <a:pt x="202" y="234"/>
                </a:cubicBezTo>
                <a:cubicBezTo>
                  <a:pt x="222" y="220"/>
                  <a:pt x="222" y="220"/>
                  <a:pt x="222" y="220"/>
                </a:cubicBezTo>
                <a:cubicBezTo>
                  <a:pt x="254" y="236"/>
                  <a:pt x="254" y="236"/>
                  <a:pt x="254" y="236"/>
                </a:cubicBezTo>
                <a:cubicBezTo>
                  <a:pt x="275" y="212"/>
                  <a:pt x="275" y="212"/>
                  <a:pt x="275" y="212"/>
                </a:cubicBezTo>
                <a:cubicBezTo>
                  <a:pt x="250" y="188"/>
                  <a:pt x="250" y="188"/>
                  <a:pt x="250" y="188"/>
                </a:cubicBezTo>
                <a:cubicBezTo>
                  <a:pt x="260" y="167"/>
                  <a:pt x="260" y="167"/>
                  <a:pt x="260" y="167"/>
                </a:cubicBezTo>
                <a:lnTo>
                  <a:pt x="298" y="165"/>
                </a:lnTo>
                <a:close/>
                <a:moveTo>
                  <a:pt x="175" y="187"/>
                </a:moveTo>
                <a:cubicBezTo>
                  <a:pt x="145" y="205"/>
                  <a:pt x="108" y="198"/>
                  <a:pt x="92" y="172"/>
                </a:cubicBezTo>
                <a:cubicBezTo>
                  <a:pt x="77" y="145"/>
                  <a:pt x="89" y="110"/>
                  <a:pt x="119" y="92"/>
                </a:cubicBezTo>
                <a:cubicBezTo>
                  <a:pt x="149" y="75"/>
                  <a:pt x="185" y="81"/>
                  <a:pt x="201" y="107"/>
                </a:cubicBezTo>
                <a:cubicBezTo>
                  <a:pt x="216" y="134"/>
                  <a:pt x="205" y="169"/>
                  <a:pt x="175" y="187"/>
                </a:cubicBezTo>
                <a:close/>
              </a:path>
            </a:pathLst>
          </a:custGeom>
          <a:gradFill rotWithShape="1">
            <a:gsLst>
              <a:gs pos="0">
                <a:srgbClr val="C0C0C0"/>
              </a:gs>
              <a:gs pos="100000">
                <a:srgbClr val="FFFFFF"/>
              </a:gs>
            </a:gsLst>
            <a:lin ang="18900000" scaled="1"/>
          </a:gradFill>
          <a:ln w="9525">
            <a:round/>
          </a:ln>
          <a:effectLst/>
          <a:scene3d>
            <a:camera prst="legacyObliqueBottomRight"/>
            <a:lightRig rig="legacyFlat4" dir="b"/>
          </a:scene3d>
          <a:sp3d extrusionH="252400" prstMaterial="legacyMatte">
            <a:bevelT w="13500" h="13500" prst="angle"/>
            <a:bevelB w="13500" h="13500" prst="angle"/>
            <a:extrusionClr>
              <a:srgbClr val="FFFFFF"/>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a:flatTx/>
          </a:bodyPr>
          <a:lstStyle/>
          <a:p>
            <a:endParaRPr lang="zh-CN" altLang="en-US"/>
          </a:p>
        </p:txBody>
      </p:sp>
      <p:sp>
        <p:nvSpPr>
          <p:cNvPr id="37" name="Rectangle 8"/>
          <p:cNvSpPr>
            <a:spLocks noChangeArrowheads="1"/>
          </p:cNvSpPr>
          <p:nvPr/>
        </p:nvSpPr>
        <p:spPr bwMode="auto">
          <a:xfrm>
            <a:off x="1240611" y="3895895"/>
            <a:ext cx="3027739" cy="1077218"/>
          </a:xfrm>
          <a:prstGeom prst="rect">
            <a:avLst/>
          </a:prstGeom>
          <a:noFill/>
          <a:ln>
            <a:noFill/>
          </a:ln>
          <a:effectLst/>
          <a:extLst>
            <a:ext uri="{909E8E84-426E-40DD-AFC4-6F175D3DCCD1}">
              <a14:hiddenFill xmlns:a14="http://schemas.microsoft.com/office/drawing/2010/main">
                <a:solidFill>
                  <a:srgbClr val="007EEA"/>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auto">
              <a:spcBef>
                <a:spcPts val="0"/>
              </a:spcBef>
              <a:spcAft>
                <a:spcPts val="0"/>
              </a:spcAft>
              <a:defRPr/>
            </a:pPr>
            <a:r>
              <a:rPr lang="en-US" altLang="zh-CN" sz="1600" b="0" dirty="0">
                <a:solidFill>
                  <a:srgbClr val="0070C0"/>
                </a:solidFill>
                <a:latin typeface="+mn-ea"/>
                <a:ea typeface="+mn-ea"/>
              </a:rPr>
              <a:t>2</a:t>
            </a:r>
            <a:r>
              <a:rPr lang="zh-CN" altLang="en-US" sz="1600" b="0" dirty="0">
                <a:solidFill>
                  <a:srgbClr val="0070C0"/>
                </a:solidFill>
                <a:latin typeface="+mn-ea"/>
                <a:ea typeface="+mn-ea"/>
              </a:rPr>
              <a:t>、国家、省市重点工程项目或一些特大型、大型的工程项目的预验收和验收，必须有地方城建档案管理部门参加。</a:t>
            </a:r>
          </a:p>
        </p:txBody>
      </p:sp>
      <p:sp>
        <p:nvSpPr>
          <p:cNvPr id="39" name="Rectangle 10"/>
          <p:cNvSpPr>
            <a:spLocks noChangeArrowheads="1"/>
          </p:cNvSpPr>
          <p:nvPr/>
        </p:nvSpPr>
        <p:spPr bwMode="auto">
          <a:xfrm>
            <a:off x="334541" y="917968"/>
            <a:ext cx="3689904" cy="2893100"/>
          </a:xfrm>
          <a:prstGeom prst="rect">
            <a:avLst/>
          </a:prstGeom>
          <a:noFill/>
          <a:ln>
            <a:noFill/>
          </a:ln>
          <a:effectLst/>
          <a:extLst>
            <a:ext uri="{909E8E84-426E-40DD-AFC4-6F175D3DCCD1}">
              <a14:hiddenFill xmlns:a14="http://schemas.microsoft.com/office/drawing/2010/main">
                <a:solidFill>
                  <a:srgbClr val="007EEA"/>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400" b="0" dirty="0">
                <a:solidFill>
                  <a:srgbClr val="000000"/>
                </a:solidFill>
                <a:latin typeface="微软雅黑" panose="020B0503020204020204" pitchFamily="34" charset="-122"/>
                <a:ea typeface="微软雅黑" panose="020B0503020204020204" pitchFamily="34" charset="-122"/>
              </a:rPr>
              <a:t>1</a:t>
            </a:r>
            <a:r>
              <a:rPr lang="zh-CN" altLang="en-US" sz="1400" b="0" dirty="0">
                <a:solidFill>
                  <a:srgbClr val="000000"/>
                </a:solidFill>
                <a:latin typeface="微软雅黑" panose="020B0503020204020204" pitchFamily="34" charset="-122"/>
                <a:ea typeface="微软雅黑" panose="020B0503020204020204" pitchFamily="34" charset="-122"/>
              </a:rPr>
              <a:t>、城建档案管理部门在进行工程档案预验收时，应重点验收以下内容：</a:t>
            </a:r>
          </a:p>
          <a:p>
            <a:pPr eaLnBrk="1" hangingPunct="1"/>
            <a:r>
              <a:rPr lang="zh-CN" altLang="en-US" sz="1400" b="0" dirty="0">
                <a:solidFill>
                  <a:srgbClr val="000000"/>
                </a:solidFill>
                <a:latin typeface="微软雅黑" panose="020B0503020204020204" pitchFamily="34" charset="-122"/>
                <a:ea typeface="微软雅黑" panose="020B0503020204020204" pitchFamily="34" charset="-122"/>
              </a:rPr>
              <a:t>（</a:t>
            </a:r>
            <a:r>
              <a:rPr lang="en-US" altLang="zh-CN" sz="1400" b="0" dirty="0">
                <a:solidFill>
                  <a:srgbClr val="000000"/>
                </a:solidFill>
                <a:latin typeface="微软雅黑" panose="020B0503020204020204" pitchFamily="34" charset="-122"/>
                <a:ea typeface="微软雅黑" panose="020B0503020204020204" pitchFamily="34" charset="-122"/>
              </a:rPr>
              <a:t>1</a:t>
            </a:r>
            <a:r>
              <a:rPr lang="zh-CN" altLang="en-US" sz="1400" b="0" dirty="0">
                <a:solidFill>
                  <a:srgbClr val="000000"/>
                </a:solidFill>
                <a:latin typeface="微软雅黑" panose="020B0503020204020204" pitchFamily="34" charset="-122"/>
                <a:ea typeface="微软雅黑" panose="020B0503020204020204" pitchFamily="34" charset="-122"/>
              </a:rPr>
              <a:t>）工程档案分类齐全、系统完整；</a:t>
            </a:r>
          </a:p>
          <a:p>
            <a:pPr eaLnBrk="1" hangingPunct="1"/>
            <a:r>
              <a:rPr lang="zh-CN" altLang="en-US" sz="1400" b="0" dirty="0">
                <a:solidFill>
                  <a:srgbClr val="000000"/>
                </a:solidFill>
                <a:latin typeface="微软雅黑" panose="020B0503020204020204" pitchFamily="34" charset="-122"/>
                <a:ea typeface="微软雅黑" panose="020B0503020204020204" pitchFamily="34" charset="-122"/>
              </a:rPr>
              <a:t>（</a:t>
            </a:r>
            <a:r>
              <a:rPr lang="en-US" altLang="zh-CN" sz="1400" b="0" dirty="0">
                <a:solidFill>
                  <a:srgbClr val="000000"/>
                </a:solidFill>
                <a:latin typeface="微软雅黑" panose="020B0503020204020204" pitchFamily="34" charset="-122"/>
                <a:ea typeface="微软雅黑" panose="020B0503020204020204" pitchFamily="34" charset="-122"/>
              </a:rPr>
              <a:t>2</a:t>
            </a:r>
            <a:r>
              <a:rPr lang="zh-CN" altLang="en-US" sz="1400" b="0" dirty="0">
                <a:solidFill>
                  <a:srgbClr val="000000"/>
                </a:solidFill>
                <a:latin typeface="微软雅黑" panose="020B0503020204020204" pitchFamily="34" charset="-122"/>
                <a:ea typeface="微软雅黑" panose="020B0503020204020204" pitchFamily="34" charset="-122"/>
              </a:rPr>
              <a:t>）工程档案的内容真实、准确地反映工程建设活动和工程实际状况；</a:t>
            </a:r>
          </a:p>
          <a:p>
            <a:pPr eaLnBrk="1" hangingPunct="1"/>
            <a:r>
              <a:rPr lang="zh-CN" altLang="en-US" sz="1400" b="0" dirty="0">
                <a:solidFill>
                  <a:srgbClr val="000000"/>
                </a:solidFill>
                <a:latin typeface="微软雅黑" panose="020B0503020204020204" pitchFamily="34" charset="-122"/>
                <a:ea typeface="微软雅黑" panose="020B0503020204020204" pitchFamily="34" charset="-122"/>
              </a:rPr>
              <a:t>（</a:t>
            </a:r>
            <a:r>
              <a:rPr lang="en-US" altLang="zh-CN" sz="1400" b="0" dirty="0">
                <a:solidFill>
                  <a:srgbClr val="000000"/>
                </a:solidFill>
                <a:latin typeface="微软雅黑" panose="020B0503020204020204" pitchFamily="34" charset="-122"/>
                <a:ea typeface="微软雅黑" panose="020B0503020204020204" pitchFamily="34" charset="-122"/>
              </a:rPr>
              <a:t>3</a:t>
            </a:r>
            <a:r>
              <a:rPr lang="zh-CN" altLang="en-US" sz="1400" b="0" dirty="0">
                <a:solidFill>
                  <a:srgbClr val="000000"/>
                </a:solidFill>
                <a:latin typeface="微软雅黑" panose="020B0503020204020204" pitchFamily="34" charset="-122"/>
                <a:ea typeface="微软雅黑" panose="020B0503020204020204" pitchFamily="34" charset="-122"/>
              </a:rPr>
              <a:t>）工程档案已整理立卷，立卷符合现行</a:t>
            </a:r>
            <a:r>
              <a:rPr lang="en-US" altLang="zh-CN" sz="1400" b="0" dirty="0">
                <a:solidFill>
                  <a:srgbClr val="000000"/>
                </a:solidFill>
                <a:latin typeface="微软雅黑" panose="020B0503020204020204" pitchFamily="34" charset="-122"/>
                <a:ea typeface="微软雅黑" panose="020B0503020204020204" pitchFamily="34" charset="-122"/>
              </a:rPr>
              <a:t>(</a:t>
            </a:r>
            <a:r>
              <a:rPr lang="zh-CN" altLang="en-US" sz="1400" b="0" dirty="0">
                <a:solidFill>
                  <a:srgbClr val="000000"/>
                </a:solidFill>
                <a:latin typeface="微软雅黑" panose="020B0503020204020204" pitchFamily="34" charset="-122"/>
                <a:ea typeface="微软雅黑" panose="020B0503020204020204" pitchFamily="34" charset="-122"/>
              </a:rPr>
              <a:t>建设工程文件归档整理规范</a:t>
            </a:r>
            <a:r>
              <a:rPr lang="en-US" altLang="zh-CN" sz="1400" b="0" dirty="0">
                <a:solidFill>
                  <a:srgbClr val="000000"/>
                </a:solidFill>
                <a:latin typeface="微软雅黑" panose="020B0503020204020204" pitchFamily="34" charset="-122"/>
                <a:ea typeface="微软雅黑" panose="020B0503020204020204" pitchFamily="34" charset="-122"/>
              </a:rPr>
              <a:t>)</a:t>
            </a:r>
            <a:r>
              <a:rPr lang="zh-CN" altLang="en-US" sz="1400" b="0" dirty="0">
                <a:solidFill>
                  <a:srgbClr val="000000"/>
                </a:solidFill>
                <a:latin typeface="微软雅黑" panose="020B0503020204020204" pitchFamily="34" charset="-122"/>
                <a:ea typeface="微软雅黑" panose="020B0503020204020204" pitchFamily="34" charset="-122"/>
              </a:rPr>
              <a:t>的规定；</a:t>
            </a:r>
          </a:p>
          <a:p>
            <a:pPr eaLnBrk="1" hangingPunct="1"/>
            <a:r>
              <a:rPr lang="zh-CN" altLang="en-US" sz="1400" b="0" dirty="0">
                <a:solidFill>
                  <a:srgbClr val="000000"/>
                </a:solidFill>
                <a:latin typeface="微软雅黑" panose="020B0503020204020204" pitchFamily="34" charset="-122"/>
                <a:ea typeface="微软雅黑" panose="020B0503020204020204" pitchFamily="34" charset="-122"/>
              </a:rPr>
              <a:t>（</a:t>
            </a:r>
            <a:r>
              <a:rPr lang="en-US" altLang="zh-CN" sz="1400" b="0" dirty="0">
                <a:solidFill>
                  <a:srgbClr val="000000"/>
                </a:solidFill>
                <a:latin typeface="微软雅黑" panose="020B0503020204020204" pitchFamily="34" charset="-122"/>
                <a:ea typeface="微软雅黑" panose="020B0503020204020204" pitchFamily="34" charset="-122"/>
              </a:rPr>
              <a:t>4</a:t>
            </a:r>
            <a:r>
              <a:rPr lang="zh-CN" altLang="en-US" sz="1400" b="0" dirty="0">
                <a:solidFill>
                  <a:srgbClr val="000000"/>
                </a:solidFill>
                <a:latin typeface="微软雅黑" panose="020B0503020204020204" pitchFamily="34" charset="-122"/>
                <a:ea typeface="微软雅黑" panose="020B0503020204020204" pitchFamily="34" charset="-122"/>
              </a:rPr>
              <a:t>）竣工图绘制方法、图式及规格等符合专业技术要求，图面整洁，盖有竣工图章；</a:t>
            </a:r>
          </a:p>
          <a:p>
            <a:pPr eaLnBrk="1" hangingPunct="1"/>
            <a:r>
              <a:rPr lang="zh-CN" altLang="en-US" sz="1400" b="0" dirty="0">
                <a:solidFill>
                  <a:srgbClr val="000000"/>
                </a:solidFill>
                <a:latin typeface="微软雅黑" panose="020B0503020204020204" pitchFamily="34" charset="-122"/>
                <a:ea typeface="微软雅黑" panose="020B0503020204020204" pitchFamily="34" charset="-122"/>
              </a:rPr>
              <a:t>（</a:t>
            </a:r>
            <a:r>
              <a:rPr lang="en-US" altLang="zh-CN" sz="1400" b="0" dirty="0">
                <a:solidFill>
                  <a:srgbClr val="000000"/>
                </a:solidFill>
                <a:latin typeface="微软雅黑" panose="020B0503020204020204" pitchFamily="34" charset="-122"/>
                <a:ea typeface="微软雅黑" panose="020B0503020204020204" pitchFamily="34" charset="-122"/>
              </a:rPr>
              <a:t>5</a:t>
            </a:r>
            <a:r>
              <a:rPr lang="zh-CN" altLang="en-US" sz="1400" b="0" dirty="0">
                <a:solidFill>
                  <a:srgbClr val="000000"/>
                </a:solidFill>
                <a:latin typeface="微软雅黑" panose="020B0503020204020204" pitchFamily="34" charset="-122"/>
                <a:ea typeface="微软雅黑" panose="020B0503020204020204" pitchFamily="34" charset="-122"/>
              </a:rPr>
              <a:t>）文件的形成、来源符合实际，要求单位或个人签章的文件，其签章手续完备；</a:t>
            </a:r>
          </a:p>
          <a:p>
            <a:pPr eaLnBrk="1" hangingPunct="1"/>
            <a:r>
              <a:rPr lang="zh-CN" altLang="en-US" sz="1400" b="0" dirty="0">
                <a:solidFill>
                  <a:srgbClr val="000000"/>
                </a:solidFill>
                <a:latin typeface="微软雅黑" panose="020B0503020204020204" pitchFamily="34" charset="-122"/>
                <a:ea typeface="微软雅黑" panose="020B0503020204020204" pitchFamily="34" charset="-122"/>
              </a:rPr>
              <a:t>（</a:t>
            </a:r>
            <a:r>
              <a:rPr lang="en-US" altLang="zh-CN" sz="1400" b="0" dirty="0">
                <a:solidFill>
                  <a:srgbClr val="000000"/>
                </a:solidFill>
                <a:latin typeface="微软雅黑" panose="020B0503020204020204" pitchFamily="34" charset="-122"/>
                <a:ea typeface="微软雅黑" panose="020B0503020204020204" pitchFamily="34" charset="-122"/>
              </a:rPr>
              <a:t>6</a:t>
            </a:r>
            <a:r>
              <a:rPr lang="zh-CN" altLang="en-US" sz="1400" b="0" dirty="0">
                <a:solidFill>
                  <a:srgbClr val="000000"/>
                </a:solidFill>
                <a:latin typeface="微软雅黑" panose="020B0503020204020204" pitchFamily="34" charset="-122"/>
                <a:ea typeface="微软雅黑" panose="020B0503020204020204" pitchFamily="34" charset="-122"/>
              </a:rPr>
              <a:t>）文件材质、幅面、书写、绘图、用墨、托裱等符合要求。</a:t>
            </a:r>
          </a:p>
        </p:txBody>
      </p:sp>
      <p:sp>
        <p:nvSpPr>
          <p:cNvPr id="41" name="Rectangle 12"/>
          <p:cNvSpPr>
            <a:spLocks noChangeArrowheads="1"/>
          </p:cNvSpPr>
          <p:nvPr/>
        </p:nvSpPr>
        <p:spPr bwMode="auto">
          <a:xfrm>
            <a:off x="6427712" y="2933905"/>
            <a:ext cx="2481263" cy="1754326"/>
          </a:xfrm>
          <a:prstGeom prst="rect">
            <a:avLst/>
          </a:prstGeom>
          <a:noFill/>
          <a:ln>
            <a:noFill/>
          </a:ln>
          <a:effectLst/>
          <a:extLst>
            <a:ext uri="{909E8E84-426E-40DD-AFC4-6F175D3DCCD1}">
              <a14:hiddenFill xmlns:a14="http://schemas.microsoft.com/office/drawing/2010/main">
                <a:solidFill>
                  <a:srgbClr val="007EEA"/>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b="0" dirty="0">
                <a:solidFill>
                  <a:srgbClr val="000000"/>
                </a:solidFill>
                <a:latin typeface="微软雅黑" panose="020B0503020204020204" pitchFamily="34" charset="-122"/>
                <a:ea typeface="微软雅黑" panose="020B0503020204020204" pitchFamily="34" charset="-122"/>
              </a:rPr>
              <a:t>3</a:t>
            </a:r>
            <a:r>
              <a:rPr lang="zh-CN" altLang="en-US" b="0" dirty="0">
                <a:solidFill>
                  <a:srgbClr val="000000"/>
                </a:solidFill>
                <a:latin typeface="微软雅黑" panose="020B0503020204020204" pitchFamily="34" charset="-122"/>
                <a:ea typeface="微软雅黑" panose="020B0503020204020204" pitchFamily="34" charset="-122"/>
              </a:rPr>
              <a:t>、为确保工程档案的质量，各编制单位、地方城建档案管理部门、建设行政管理部门等要对工程档案进行严格检查、验收。</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55"/>
          <p:cNvSpPr txBox="1">
            <a:spLocks noChangeArrowheads="1"/>
          </p:cNvSpPr>
          <p:nvPr/>
        </p:nvSpPr>
        <p:spPr bwMode="auto">
          <a:xfrm>
            <a:off x="952842" y="139511"/>
            <a:ext cx="4411245"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b="0" i="0" dirty="0">
                <a:latin typeface="方正毡笔黑简体" panose="03000509000000000000" pitchFamily="65" charset="-122"/>
                <a:ea typeface="方正毡笔黑简体" panose="03000509000000000000" pitchFamily="65" charset="-122"/>
              </a:rPr>
              <a:t>二、建设工程档案的移交</a:t>
            </a:r>
          </a:p>
        </p:txBody>
      </p:sp>
      <p:sp>
        <p:nvSpPr>
          <p:cNvPr id="36" name="Freeform 14"/>
          <p:cNvSpPr/>
          <p:nvPr/>
        </p:nvSpPr>
        <p:spPr bwMode="auto">
          <a:xfrm rot="13500000">
            <a:off x="2702962" y="1831748"/>
            <a:ext cx="920055" cy="1512602"/>
          </a:xfrm>
          <a:custGeom>
            <a:avLst/>
            <a:gdLst>
              <a:gd name="T0" fmla="*/ 329 w 486"/>
              <a:gd name="T1" fmla="*/ 0 h 799"/>
              <a:gd name="T2" fmla="*/ 378 w 486"/>
              <a:gd name="T3" fmla="*/ 1 h 799"/>
              <a:gd name="T4" fmla="*/ 430 w 486"/>
              <a:gd name="T5" fmla="*/ 7 h 799"/>
              <a:gd name="T6" fmla="*/ 486 w 486"/>
              <a:gd name="T7" fmla="*/ 19 h 799"/>
              <a:gd name="T8" fmla="*/ 483 w 486"/>
              <a:gd name="T9" fmla="*/ 30 h 799"/>
              <a:gd name="T10" fmla="*/ 428 w 486"/>
              <a:gd name="T11" fmla="*/ 19 h 799"/>
              <a:gd name="T12" fmla="*/ 376 w 486"/>
              <a:gd name="T13" fmla="*/ 13 h 799"/>
              <a:gd name="T14" fmla="*/ 329 w 486"/>
              <a:gd name="T15" fmla="*/ 12 h 799"/>
              <a:gd name="T16" fmla="*/ 278 w 486"/>
              <a:gd name="T17" fmla="*/ 15 h 799"/>
              <a:gd name="T18" fmla="*/ 231 w 486"/>
              <a:gd name="T19" fmla="*/ 22 h 799"/>
              <a:gd name="T20" fmla="*/ 191 w 486"/>
              <a:gd name="T21" fmla="*/ 36 h 799"/>
              <a:gd name="T22" fmla="*/ 153 w 486"/>
              <a:gd name="T23" fmla="*/ 53 h 799"/>
              <a:gd name="T24" fmla="*/ 122 w 486"/>
              <a:gd name="T25" fmla="*/ 74 h 799"/>
              <a:gd name="T26" fmla="*/ 94 w 486"/>
              <a:gd name="T27" fmla="*/ 101 h 799"/>
              <a:gd name="T28" fmla="*/ 72 w 486"/>
              <a:gd name="T29" fmla="*/ 129 h 799"/>
              <a:gd name="T30" fmla="*/ 52 w 486"/>
              <a:gd name="T31" fmla="*/ 162 h 799"/>
              <a:gd name="T32" fmla="*/ 38 w 486"/>
              <a:gd name="T33" fmla="*/ 198 h 799"/>
              <a:gd name="T34" fmla="*/ 27 w 486"/>
              <a:gd name="T35" fmla="*/ 235 h 799"/>
              <a:gd name="T36" fmla="*/ 18 w 486"/>
              <a:gd name="T37" fmla="*/ 275 h 799"/>
              <a:gd name="T38" fmla="*/ 14 w 486"/>
              <a:gd name="T39" fmla="*/ 317 h 799"/>
              <a:gd name="T40" fmla="*/ 12 w 486"/>
              <a:gd name="T41" fmla="*/ 361 h 799"/>
              <a:gd name="T42" fmla="*/ 17 w 486"/>
              <a:gd name="T43" fmla="*/ 434 h 799"/>
              <a:gd name="T44" fmla="*/ 27 w 486"/>
              <a:gd name="T45" fmla="*/ 510 h 799"/>
              <a:gd name="T46" fmla="*/ 45 w 486"/>
              <a:gd name="T47" fmla="*/ 584 h 799"/>
              <a:gd name="T48" fmla="*/ 67 w 486"/>
              <a:gd name="T49" fmla="*/ 657 h 799"/>
              <a:gd name="T50" fmla="*/ 95 w 486"/>
              <a:gd name="T51" fmla="*/ 727 h 799"/>
              <a:gd name="T52" fmla="*/ 127 w 486"/>
              <a:gd name="T53" fmla="*/ 793 h 799"/>
              <a:gd name="T54" fmla="*/ 127 w 486"/>
              <a:gd name="T55" fmla="*/ 793 h 799"/>
              <a:gd name="T56" fmla="*/ 115 w 486"/>
              <a:gd name="T57" fmla="*/ 799 h 799"/>
              <a:gd name="T58" fmla="*/ 84 w 486"/>
              <a:gd name="T59" fmla="*/ 733 h 799"/>
              <a:gd name="T60" fmla="*/ 55 w 486"/>
              <a:gd name="T61" fmla="*/ 662 h 799"/>
              <a:gd name="T62" fmla="*/ 33 w 486"/>
              <a:gd name="T63" fmla="*/ 587 h 799"/>
              <a:gd name="T64" fmla="*/ 15 w 486"/>
              <a:gd name="T65" fmla="*/ 512 h 799"/>
              <a:gd name="T66" fmla="*/ 5 w 486"/>
              <a:gd name="T67" fmla="*/ 436 h 799"/>
              <a:gd name="T68" fmla="*/ 0 w 486"/>
              <a:gd name="T69" fmla="*/ 361 h 799"/>
              <a:gd name="T70" fmla="*/ 2 w 486"/>
              <a:gd name="T71" fmla="*/ 312 h 799"/>
              <a:gd name="T72" fmla="*/ 8 w 486"/>
              <a:gd name="T73" fmla="*/ 266 h 799"/>
              <a:gd name="T74" fmla="*/ 17 w 486"/>
              <a:gd name="T75" fmla="*/ 222 h 799"/>
              <a:gd name="T76" fmla="*/ 32 w 486"/>
              <a:gd name="T77" fmla="*/ 180 h 799"/>
              <a:gd name="T78" fmla="*/ 49 w 486"/>
              <a:gd name="T79" fmla="*/ 143 h 799"/>
              <a:gd name="T80" fmla="*/ 73 w 486"/>
              <a:gd name="T81" fmla="*/ 107 h 799"/>
              <a:gd name="T82" fmla="*/ 97 w 486"/>
              <a:gd name="T83" fmla="*/ 80 h 799"/>
              <a:gd name="T84" fmla="*/ 125 w 486"/>
              <a:gd name="T85" fmla="*/ 56 h 799"/>
              <a:gd name="T86" fmla="*/ 158 w 486"/>
              <a:gd name="T87" fmla="*/ 37 h 799"/>
              <a:gd name="T88" fmla="*/ 194 w 486"/>
              <a:gd name="T89" fmla="*/ 21 h 799"/>
              <a:gd name="T90" fmla="*/ 235 w 486"/>
              <a:gd name="T91" fmla="*/ 9 h 799"/>
              <a:gd name="T92" fmla="*/ 280 w 486"/>
              <a:gd name="T93" fmla="*/ 1 h 799"/>
              <a:gd name="T94" fmla="*/ 329 w 486"/>
              <a:gd name="T95" fmla="*/ 0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86" h="799">
                <a:moveTo>
                  <a:pt x="329" y="0"/>
                </a:moveTo>
                <a:lnTo>
                  <a:pt x="378" y="1"/>
                </a:lnTo>
                <a:lnTo>
                  <a:pt x="430" y="7"/>
                </a:lnTo>
                <a:lnTo>
                  <a:pt x="486" y="19"/>
                </a:lnTo>
                <a:lnTo>
                  <a:pt x="483" y="30"/>
                </a:lnTo>
                <a:lnTo>
                  <a:pt x="428" y="19"/>
                </a:lnTo>
                <a:lnTo>
                  <a:pt x="376" y="13"/>
                </a:lnTo>
                <a:lnTo>
                  <a:pt x="329" y="12"/>
                </a:lnTo>
                <a:lnTo>
                  <a:pt x="278" y="15"/>
                </a:lnTo>
                <a:lnTo>
                  <a:pt x="231" y="22"/>
                </a:lnTo>
                <a:lnTo>
                  <a:pt x="191" y="36"/>
                </a:lnTo>
                <a:lnTo>
                  <a:pt x="153" y="53"/>
                </a:lnTo>
                <a:lnTo>
                  <a:pt x="122" y="74"/>
                </a:lnTo>
                <a:lnTo>
                  <a:pt x="94" y="101"/>
                </a:lnTo>
                <a:lnTo>
                  <a:pt x="72" y="129"/>
                </a:lnTo>
                <a:lnTo>
                  <a:pt x="52" y="162"/>
                </a:lnTo>
                <a:lnTo>
                  <a:pt x="38" y="198"/>
                </a:lnTo>
                <a:lnTo>
                  <a:pt x="27" y="235"/>
                </a:lnTo>
                <a:lnTo>
                  <a:pt x="18" y="275"/>
                </a:lnTo>
                <a:lnTo>
                  <a:pt x="14" y="317"/>
                </a:lnTo>
                <a:lnTo>
                  <a:pt x="12" y="361"/>
                </a:lnTo>
                <a:lnTo>
                  <a:pt x="17" y="434"/>
                </a:lnTo>
                <a:lnTo>
                  <a:pt x="27" y="510"/>
                </a:lnTo>
                <a:lnTo>
                  <a:pt x="45" y="584"/>
                </a:lnTo>
                <a:lnTo>
                  <a:pt x="67" y="657"/>
                </a:lnTo>
                <a:lnTo>
                  <a:pt x="95" y="727"/>
                </a:lnTo>
                <a:lnTo>
                  <a:pt x="127" y="793"/>
                </a:lnTo>
                <a:lnTo>
                  <a:pt x="127" y="793"/>
                </a:lnTo>
                <a:lnTo>
                  <a:pt x="115" y="799"/>
                </a:lnTo>
                <a:lnTo>
                  <a:pt x="84" y="733"/>
                </a:lnTo>
                <a:lnTo>
                  <a:pt x="55" y="662"/>
                </a:lnTo>
                <a:lnTo>
                  <a:pt x="33" y="587"/>
                </a:lnTo>
                <a:lnTo>
                  <a:pt x="15" y="512"/>
                </a:lnTo>
                <a:lnTo>
                  <a:pt x="5" y="436"/>
                </a:lnTo>
                <a:lnTo>
                  <a:pt x="0" y="361"/>
                </a:lnTo>
                <a:lnTo>
                  <a:pt x="2" y="312"/>
                </a:lnTo>
                <a:lnTo>
                  <a:pt x="8" y="266"/>
                </a:lnTo>
                <a:lnTo>
                  <a:pt x="17" y="222"/>
                </a:lnTo>
                <a:lnTo>
                  <a:pt x="32" y="180"/>
                </a:lnTo>
                <a:lnTo>
                  <a:pt x="49" y="143"/>
                </a:lnTo>
                <a:lnTo>
                  <a:pt x="73" y="107"/>
                </a:lnTo>
                <a:lnTo>
                  <a:pt x="97" y="80"/>
                </a:lnTo>
                <a:lnTo>
                  <a:pt x="125" y="56"/>
                </a:lnTo>
                <a:lnTo>
                  <a:pt x="158" y="37"/>
                </a:lnTo>
                <a:lnTo>
                  <a:pt x="194" y="21"/>
                </a:lnTo>
                <a:lnTo>
                  <a:pt x="235" y="9"/>
                </a:lnTo>
                <a:lnTo>
                  <a:pt x="280" y="1"/>
                </a:lnTo>
                <a:lnTo>
                  <a:pt x="329" y="0"/>
                </a:lnTo>
                <a:close/>
              </a:path>
            </a:pathLst>
          </a:custGeom>
          <a:solidFill>
            <a:schemeClr val="accent2"/>
          </a:solidFill>
          <a:ln w="0">
            <a:noFill/>
            <a:prstDash val="solid"/>
            <a:round/>
          </a:ln>
          <a:effectLst>
            <a:outerShdw algn="tl" rotWithShape="0">
              <a:schemeClr val="bg1"/>
            </a:outerShdw>
          </a:effectLst>
        </p:spPr>
        <p:txBody>
          <a:bodyPr vert="horz" wrap="square" lIns="91440" tIns="45720" rIns="91440" bIns="45720" numCol="1" anchor="t" anchorCtr="0" compatLnSpc="1"/>
          <a:lstStyle/>
          <a:p>
            <a:endParaRPr lang="en-US">
              <a:latin typeface="微软雅黑" panose="020B0503020204020204" pitchFamily="34" charset="-122"/>
              <a:ea typeface="微软雅黑" panose="020B0503020204020204" pitchFamily="34" charset="-122"/>
            </a:endParaRPr>
          </a:p>
        </p:txBody>
      </p:sp>
      <p:sp>
        <p:nvSpPr>
          <p:cNvPr id="37" name="Freeform 6"/>
          <p:cNvSpPr/>
          <p:nvPr/>
        </p:nvSpPr>
        <p:spPr bwMode="auto">
          <a:xfrm>
            <a:off x="-27545" y="1656790"/>
            <a:ext cx="9280065" cy="2462947"/>
          </a:xfrm>
          <a:custGeom>
            <a:avLst/>
            <a:gdLst>
              <a:gd name="T0" fmla="*/ 4415 w 4902"/>
              <a:gd name="T1" fmla="*/ 13 h 1301"/>
              <a:gd name="T2" fmla="*/ 4658 w 4902"/>
              <a:gd name="T3" fmla="*/ 87 h 1301"/>
              <a:gd name="T4" fmla="*/ 4902 w 4902"/>
              <a:gd name="T5" fmla="*/ 238 h 1301"/>
              <a:gd name="T6" fmla="*/ 4734 w 4902"/>
              <a:gd name="T7" fmla="*/ 139 h 1301"/>
              <a:gd name="T8" fmla="*/ 4492 w 4902"/>
              <a:gd name="T9" fmla="*/ 41 h 1301"/>
              <a:gd name="T10" fmla="*/ 4253 w 4902"/>
              <a:gd name="T11" fmla="*/ 11 h 1301"/>
              <a:gd name="T12" fmla="*/ 3954 w 4902"/>
              <a:gd name="T13" fmla="*/ 55 h 1301"/>
              <a:gd name="T14" fmla="*/ 3670 w 4902"/>
              <a:gd name="T15" fmla="*/ 165 h 1301"/>
              <a:gd name="T16" fmla="*/ 3409 w 4902"/>
              <a:gd name="T17" fmla="*/ 321 h 1301"/>
              <a:gd name="T18" fmla="*/ 3177 w 4902"/>
              <a:gd name="T19" fmla="*/ 495 h 1301"/>
              <a:gd name="T20" fmla="*/ 2982 w 4902"/>
              <a:gd name="T21" fmla="*/ 664 h 1301"/>
              <a:gd name="T22" fmla="*/ 2820 w 4902"/>
              <a:gd name="T23" fmla="*/ 812 h 1301"/>
              <a:gd name="T24" fmla="*/ 2635 w 4902"/>
              <a:gd name="T25" fmla="*/ 977 h 1301"/>
              <a:gd name="T26" fmla="*/ 2426 w 4902"/>
              <a:gd name="T27" fmla="*/ 1134 h 1301"/>
              <a:gd name="T28" fmla="*/ 2204 w 4902"/>
              <a:gd name="T29" fmla="*/ 1255 h 1301"/>
              <a:gd name="T30" fmla="*/ 1973 w 4902"/>
              <a:gd name="T31" fmla="*/ 1301 h 1301"/>
              <a:gd name="T32" fmla="*/ 1822 w 4902"/>
              <a:gd name="T33" fmla="*/ 1277 h 1301"/>
              <a:gd name="T34" fmla="*/ 1675 w 4902"/>
              <a:gd name="T35" fmla="*/ 1198 h 1301"/>
              <a:gd name="T36" fmla="*/ 1532 w 4902"/>
              <a:gd name="T37" fmla="*/ 1056 h 1301"/>
              <a:gd name="T38" fmla="*/ 1397 w 4902"/>
              <a:gd name="T39" fmla="*/ 841 h 1301"/>
              <a:gd name="T40" fmla="*/ 1242 w 4902"/>
              <a:gd name="T41" fmla="*/ 586 h 1301"/>
              <a:gd name="T42" fmla="*/ 1083 w 4902"/>
              <a:gd name="T43" fmla="*/ 409 h 1301"/>
              <a:gd name="T44" fmla="*/ 923 w 4902"/>
              <a:gd name="T45" fmla="*/ 301 h 1301"/>
              <a:gd name="T46" fmla="*/ 762 w 4902"/>
              <a:gd name="T47" fmla="*/ 257 h 1301"/>
              <a:gd name="T48" fmla="*/ 559 w 4902"/>
              <a:gd name="T49" fmla="*/ 275 h 1301"/>
              <a:gd name="T50" fmla="*/ 342 w 4902"/>
              <a:gd name="T51" fmla="*/ 379 h 1301"/>
              <a:gd name="T52" fmla="*/ 137 w 4902"/>
              <a:gd name="T53" fmla="*/ 547 h 1301"/>
              <a:gd name="T54" fmla="*/ 0 w 4902"/>
              <a:gd name="T55" fmla="*/ 676 h 1301"/>
              <a:gd name="T56" fmla="*/ 177 w 4902"/>
              <a:gd name="T57" fmla="*/ 492 h 1301"/>
              <a:gd name="T58" fmla="*/ 367 w 4902"/>
              <a:gd name="T59" fmla="*/ 348 h 1301"/>
              <a:gd name="T60" fmla="*/ 569 w 4902"/>
              <a:gd name="T61" fmla="*/ 260 h 1301"/>
              <a:gd name="T62" fmla="*/ 764 w 4902"/>
              <a:gd name="T63" fmla="*/ 245 h 1301"/>
              <a:gd name="T64" fmla="*/ 927 w 4902"/>
              <a:gd name="T65" fmla="*/ 291 h 1301"/>
              <a:gd name="T66" fmla="*/ 1091 w 4902"/>
              <a:gd name="T67" fmla="*/ 400 h 1301"/>
              <a:gd name="T68" fmla="*/ 1251 w 4902"/>
              <a:gd name="T69" fmla="*/ 578 h 1301"/>
              <a:gd name="T70" fmla="*/ 1407 w 4902"/>
              <a:gd name="T71" fmla="*/ 835 h 1301"/>
              <a:gd name="T72" fmla="*/ 1541 w 4902"/>
              <a:gd name="T73" fmla="*/ 1048 h 1301"/>
              <a:gd name="T74" fmla="*/ 1682 w 4902"/>
              <a:gd name="T75" fmla="*/ 1188 h 1301"/>
              <a:gd name="T76" fmla="*/ 1826 w 4902"/>
              <a:gd name="T77" fmla="*/ 1265 h 1301"/>
              <a:gd name="T78" fmla="*/ 1973 w 4902"/>
              <a:gd name="T79" fmla="*/ 1289 h 1301"/>
              <a:gd name="T80" fmla="*/ 2199 w 4902"/>
              <a:gd name="T81" fmla="*/ 1243 h 1301"/>
              <a:gd name="T82" fmla="*/ 2421 w 4902"/>
              <a:gd name="T83" fmla="*/ 1125 h 1301"/>
              <a:gd name="T84" fmla="*/ 2627 w 4902"/>
              <a:gd name="T85" fmla="*/ 968 h 1301"/>
              <a:gd name="T86" fmla="*/ 2811 w 4902"/>
              <a:gd name="T87" fmla="*/ 803 h 1301"/>
              <a:gd name="T88" fmla="*/ 2975 w 4902"/>
              <a:gd name="T89" fmla="*/ 655 h 1301"/>
              <a:gd name="T90" fmla="*/ 3169 w 4902"/>
              <a:gd name="T91" fmla="*/ 486 h 1301"/>
              <a:gd name="T92" fmla="*/ 3403 w 4902"/>
              <a:gd name="T93" fmla="*/ 310 h 1301"/>
              <a:gd name="T94" fmla="*/ 3664 w 4902"/>
              <a:gd name="T95" fmla="*/ 154 h 1301"/>
              <a:gd name="T96" fmla="*/ 3951 w 4902"/>
              <a:gd name="T97" fmla="*/ 43 h 1301"/>
              <a:gd name="T98" fmla="*/ 4253 w 4902"/>
              <a:gd name="T99" fmla="*/ 0 h 1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902" h="1301">
                <a:moveTo>
                  <a:pt x="4253" y="0"/>
                </a:moveTo>
                <a:lnTo>
                  <a:pt x="4333" y="3"/>
                </a:lnTo>
                <a:lnTo>
                  <a:pt x="4415" y="13"/>
                </a:lnTo>
                <a:lnTo>
                  <a:pt x="4495" y="29"/>
                </a:lnTo>
                <a:lnTo>
                  <a:pt x="4577" y="55"/>
                </a:lnTo>
                <a:lnTo>
                  <a:pt x="4658" y="87"/>
                </a:lnTo>
                <a:lnTo>
                  <a:pt x="4740" y="129"/>
                </a:lnTo>
                <a:lnTo>
                  <a:pt x="4822" y="178"/>
                </a:lnTo>
                <a:lnTo>
                  <a:pt x="4902" y="238"/>
                </a:lnTo>
                <a:lnTo>
                  <a:pt x="4895" y="246"/>
                </a:lnTo>
                <a:lnTo>
                  <a:pt x="4814" y="188"/>
                </a:lnTo>
                <a:lnTo>
                  <a:pt x="4734" y="139"/>
                </a:lnTo>
                <a:lnTo>
                  <a:pt x="4654" y="98"/>
                </a:lnTo>
                <a:lnTo>
                  <a:pt x="4572" y="66"/>
                </a:lnTo>
                <a:lnTo>
                  <a:pt x="4492" y="41"/>
                </a:lnTo>
                <a:lnTo>
                  <a:pt x="4412" y="25"/>
                </a:lnTo>
                <a:lnTo>
                  <a:pt x="4333" y="14"/>
                </a:lnTo>
                <a:lnTo>
                  <a:pt x="4253" y="11"/>
                </a:lnTo>
                <a:lnTo>
                  <a:pt x="4152" y="16"/>
                </a:lnTo>
                <a:lnTo>
                  <a:pt x="4052" y="31"/>
                </a:lnTo>
                <a:lnTo>
                  <a:pt x="3954" y="55"/>
                </a:lnTo>
                <a:lnTo>
                  <a:pt x="3857" y="84"/>
                </a:lnTo>
                <a:lnTo>
                  <a:pt x="3762" y="121"/>
                </a:lnTo>
                <a:lnTo>
                  <a:pt x="3670" y="165"/>
                </a:lnTo>
                <a:lnTo>
                  <a:pt x="3580" y="214"/>
                </a:lnTo>
                <a:lnTo>
                  <a:pt x="3493" y="266"/>
                </a:lnTo>
                <a:lnTo>
                  <a:pt x="3409" y="321"/>
                </a:lnTo>
                <a:lnTo>
                  <a:pt x="3328" y="377"/>
                </a:lnTo>
                <a:lnTo>
                  <a:pt x="3251" y="437"/>
                </a:lnTo>
                <a:lnTo>
                  <a:pt x="3177" y="495"/>
                </a:lnTo>
                <a:lnTo>
                  <a:pt x="3109" y="553"/>
                </a:lnTo>
                <a:lnTo>
                  <a:pt x="3043" y="609"/>
                </a:lnTo>
                <a:lnTo>
                  <a:pt x="2982" y="664"/>
                </a:lnTo>
                <a:lnTo>
                  <a:pt x="2926" y="715"/>
                </a:lnTo>
                <a:lnTo>
                  <a:pt x="2875" y="761"/>
                </a:lnTo>
                <a:lnTo>
                  <a:pt x="2820" y="812"/>
                </a:lnTo>
                <a:lnTo>
                  <a:pt x="2761" y="865"/>
                </a:lnTo>
                <a:lnTo>
                  <a:pt x="2700" y="920"/>
                </a:lnTo>
                <a:lnTo>
                  <a:pt x="2635" y="977"/>
                </a:lnTo>
                <a:lnTo>
                  <a:pt x="2568" y="1032"/>
                </a:lnTo>
                <a:lnTo>
                  <a:pt x="2498" y="1085"/>
                </a:lnTo>
                <a:lnTo>
                  <a:pt x="2426" y="1134"/>
                </a:lnTo>
                <a:lnTo>
                  <a:pt x="2354" y="1181"/>
                </a:lnTo>
                <a:lnTo>
                  <a:pt x="2279" y="1221"/>
                </a:lnTo>
                <a:lnTo>
                  <a:pt x="2204" y="1255"/>
                </a:lnTo>
                <a:lnTo>
                  <a:pt x="2128" y="1280"/>
                </a:lnTo>
                <a:lnTo>
                  <a:pt x="2051" y="1297"/>
                </a:lnTo>
                <a:lnTo>
                  <a:pt x="1973" y="1301"/>
                </a:lnTo>
                <a:lnTo>
                  <a:pt x="1923" y="1300"/>
                </a:lnTo>
                <a:lnTo>
                  <a:pt x="1872" y="1291"/>
                </a:lnTo>
                <a:lnTo>
                  <a:pt x="1822" y="1277"/>
                </a:lnTo>
                <a:lnTo>
                  <a:pt x="1773" y="1258"/>
                </a:lnTo>
                <a:lnTo>
                  <a:pt x="1724" y="1231"/>
                </a:lnTo>
                <a:lnTo>
                  <a:pt x="1675" y="1198"/>
                </a:lnTo>
                <a:lnTo>
                  <a:pt x="1626" y="1158"/>
                </a:lnTo>
                <a:lnTo>
                  <a:pt x="1578" y="1111"/>
                </a:lnTo>
                <a:lnTo>
                  <a:pt x="1532" y="1056"/>
                </a:lnTo>
                <a:lnTo>
                  <a:pt x="1486" y="993"/>
                </a:lnTo>
                <a:lnTo>
                  <a:pt x="1441" y="922"/>
                </a:lnTo>
                <a:lnTo>
                  <a:pt x="1397" y="841"/>
                </a:lnTo>
                <a:lnTo>
                  <a:pt x="1346" y="746"/>
                </a:lnTo>
                <a:lnTo>
                  <a:pt x="1294" y="661"/>
                </a:lnTo>
                <a:lnTo>
                  <a:pt x="1242" y="586"/>
                </a:lnTo>
                <a:lnTo>
                  <a:pt x="1189" y="519"/>
                </a:lnTo>
                <a:lnTo>
                  <a:pt x="1137" y="461"/>
                </a:lnTo>
                <a:lnTo>
                  <a:pt x="1083" y="409"/>
                </a:lnTo>
                <a:lnTo>
                  <a:pt x="1030" y="365"/>
                </a:lnTo>
                <a:lnTo>
                  <a:pt x="976" y="331"/>
                </a:lnTo>
                <a:lnTo>
                  <a:pt x="923" y="301"/>
                </a:lnTo>
                <a:lnTo>
                  <a:pt x="869" y="281"/>
                </a:lnTo>
                <a:lnTo>
                  <a:pt x="816" y="266"/>
                </a:lnTo>
                <a:lnTo>
                  <a:pt x="762" y="257"/>
                </a:lnTo>
                <a:lnTo>
                  <a:pt x="709" y="254"/>
                </a:lnTo>
                <a:lnTo>
                  <a:pt x="633" y="260"/>
                </a:lnTo>
                <a:lnTo>
                  <a:pt x="559" y="275"/>
                </a:lnTo>
                <a:lnTo>
                  <a:pt x="486" y="301"/>
                </a:lnTo>
                <a:lnTo>
                  <a:pt x="413" y="336"/>
                </a:lnTo>
                <a:lnTo>
                  <a:pt x="342" y="379"/>
                </a:lnTo>
                <a:lnTo>
                  <a:pt x="272" y="428"/>
                </a:lnTo>
                <a:lnTo>
                  <a:pt x="202" y="484"/>
                </a:lnTo>
                <a:lnTo>
                  <a:pt x="137" y="547"/>
                </a:lnTo>
                <a:lnTo>
                  <a:pt x="71" y="612"/>
                </a:lnTo>
                <a:lnTo>
                  <a:pt x="9" y="684"/>
                </a:lnTo>
                <a:lnTo>
                  <a:pt x="0" y="676"/>
                </a:lnTo>
                <a:lnTo>
                  <a:pt x="56" y="611"/>
                </a:lnTo>
                <a:lnTo>
                  <a:pt x="116" y="550"/>
                </a:lnTo>
                <a:lnTo>
                  <a:pt x="177" y="492"/>
                </a:lnTo>
                <a:lnTo>
                  <a:pt x="239" y="438"/>
                </a:lnTo>
                <a:lnTo>
                  <a:pt x="303" y="391"/>
                </a:lnTo>
                <a:lnTo>
                  <a:pt x="367" y="348"/>
                </a:lnTo>
                <a:lnTo>
                  <a:pt x="434" y="312"/>
                </a:lnTo>
                <a:lnTo>
                  <a:pt x="501" y="282"/>
                </a:lnTo>
                <a:lnTo>
                  <a:pt x="569" y="260"/>
                </a:lnTo>
                <a:lnTo>
                  <a:pt x="639" y="246"/>
                </a:lnTo>
                <a:lnTo>
                  <a:pt x="709" y="242"/>
                </a:lnTo>
                <a:lnTo>
                  <a:pt x="764" y="245"/>
                </a:lnTo>
                <a:lnTo>
                  <a:pt x="819" y="254"/>
                </a:lnTo>
                <a:lnTo>
                  <a:pt x="872" y="269"/>
                </a:lnTo>
                <a:lnTo>
                  <a:pt x="927" y="291"/>
                </a:lnTo>
                <a:lnTo>
                  <a:pt x="982" y="321"/>
                </a:lnTo>
                <a:lnTo>
                  <a:pt x="1037" y="357"/>
                </a:lnTo>
                <a:lnTo>
                  <a:pt x="1091" y="400"/>
                </a:lnTo>
                <a:lnTo>
                  <a:pt x="1146" y="452"/>
                </a:lnTo>
                <a:lnTo>
                  <a:pt x="1199" y="511"/>
                </a:lnTo>
                <a:lnTo>
                  <a:pt x="1251" y="578"/>
                </a:lnTo>
                <a:lnTo>
                  <a:pt x="1305" y="655"/>
                </a:lnTo>
                <a:lnTo>
                  <a:pt x="1357" y="740"/>
                </a:lnTo>
                <a:lnTo>
                  <a:pt x="1407" y="835"/>
                </a:lnTo>
                <a:lnTo>
                  <a:pt x="1452" y="914"/>
                </a:lnTo>
                <a:lnTo>
                  <a:pt x="1496" y="986"/>
                </a:lnTo>
                <a:lnTo>
                  <a:pt x="1541" y="1048"/>
                </a:lnTo>
                <a:lnTo>
                  <a:pt x="1587" y="1103"/>
                </a:lnTo>
                <a:lnTo>
                  <a:pt x="1634" y="1149"/>
                </a:lnTo>
                <a:lnTo>
                  <a:pt x="1682" y="1188"/>
                </a:lnTo>
                <a:lnTo>
                  <a:pt x="1730" y="1221"/>
                </a:lnTo>
                <a:lnTo>
                  <a:pt x="1777" y="1246"/>
                </a:lnTo>
                <a:lnTo>
                  <a:pt x="1826" y="1265"/>
                </a:lnTo>
                <a:lnTo>
                  <a:pt x="1875" y="1279"/>
                </a:lnTo>
                <a:lnTo>
                  <a:pt x="1924" y="1288"/>
                </a:lnTo>
                <a:lnTo>
                  <a:pt x="1973" y="1289"/>
                </a:lnTo>
                <a:lnTo>
                  <a:pt x="2049" y="1285"/>
                </a:lnTo>
                <a:lnTo>
                  <a:pt x="2125" y="1268"/>
                </a:lnTo>
                <a:lnTo>
                  <a:pt x="2199" y="1243"/>
                </a:lnTo>
                <a:lnTo>
                  <a:pt x="2273" y="1210"/>
                </a:lnTo>
                <a:lnTo>
                  <a:pt x="2348" y="1170"/>
                </a:lnTo>
                <a:lnTo>
                  <a:pt x="2421" y="1125"/>
                </a:lnTo>
                <a:lnTo>
                  <a:pt x="2490" y="1075"/>
                </a:lnTo>
                <a:lnTo>
                  <a:pt x="2560" y="1023"/>
                </a:lnTo>
                <a:lnTo>
                  <a:pt x="2627" y="968"/>
                </a:lnTo>
                <a:lnTo>
                  <a:pt x="2691" y="911"/>
                </a:lnTo>
                <a:lnTo>
                  <a:pt x="2753" y="856"/>
                </a:lnTo>
                <a:lnTo>
                  <a:pt x="2811" y="803"/>
                </a:lnTo>
                <a:lnTo>
                  <a:pt x="2868" y="752"/>
                </a:lnTo>
                <a:lnTo>
                  <a:pt x="2918" y="706"/>
                </a:lnTo>
                <a:lnTo>
                  <a:pt x="2975" y="655"/>
                </a:lnTo>
                <a:lnTo>
                  <a:pt x="3034" y="600"/>
                </a:lnTo>
                <a:lnTo>
                  <a:pt x="3100" y="544"/>
                </a:lnTo>
                <a:lnTo>
                  <a:pt x="3169" y="486"/>
                </a:lnTo>
                <a:lnTo>
                  <a:pt x="3244" y="426"/>
                </a:lnTo>
                <a:lnTo>
                  <a:pt x="3321" y="368"/>
                </a:lnTo>
                <a:lnTo>
                  <a:pt x="3403" y="310"/>
                </a:lnTo>
                <a:lnTo>
                  <a:pt x="3486" y="255"/>
                </a:lnTo>
                <a:lnTo>
                  <a:pt x="3574" y="203"/>
                </a:lnTo>
                <a:lnTo>
                  <a:pt x="3664" y="154"/>
                </a:lnTo>
                <a:lnTo>
                  <a:pt x="3758" y="111"/>
                </a:lnTo>
                <a:lnTo>
                  <a:pt x="3853" y="74"/>
                </a:lnTo>
                <a:lnTo>
                  <a:pt x="3951" y="43"/>
                </a:lnTo>
                <a:lnTo>
                  <a:pt x="4049" y="19"/>
                </a:lnTo>
                <a:lnTo>
                  <a:pt x="4150" y="4"/>
                </a:lnTo>
                <a:lnTo>
                  <a:pt x="4253" y="0"/>
                </a:lnTo>
                <a:close/>
              </a:path>
            </a:pathLst>
          </a:custGeom>
          <a:solidFill>
            <a:schemeClr val="accent2"/>
          </a:solidFill>
          <a:ln w="0">
            <a:noFill/>
            <a:prstDash val="solid"/>
            <a:round/>
          </a:ln>
          <a:effectLst>
            <a:outerShdw algn="tl" rotWithShape="0">
              <a:schemeClr val="bg1"/>
            </a:outerShdw>
          </a:effectLst>
        </p:spPr>
        <p:txBody>
          <a:bodyPr vert="horz" wrap="square" lIns="91440" tIns="45720" rIns="91440" bIns="45720" numCol="1" anchor="t" anchorCtr="0" compatLnSpc="1"/>
          <a:lstStyle/>
          <a:p>
            <a:endParaRPr lang="en-US">
              <a:latin typeface="微软雅黑" panose="020B0503020204020204" pitchFamily="34" charset="-122"/>
              <a:ea typeface="微软雅黑" panose="020B0503020204020204" pitchFamily="34" charset="-122"/>
            </a:endParaRPr>
          </a:p>
        </p:txBody>
      </p:sp>
      <p:sp>
        <p:nvSpPr>
          <p:cNvPr id="38" name="Freeform 13"/>
          <p:cNvSpPr/>
          <p:nvPr/>
        </p:nvSpPr>
        <p:spPr bwMode="auto">
          <a:xfrm>
            <a:off x="5479537" y="2733974"/>
            <a:ext cx="1344434" cy="346441"/>
          </a:xfrm>
          <a:custGeom>
            <a:avLst/>
            <a:gdLst>
              <a:gd name="T0" fmla="*/ 461 w 962"/>
              <a:gd name="T1" fmla="*/ 0 h 183"/>
              <a:gd name="T2" fmla="*/ 531 w 962"/>
              <a:gd name="T3" fmla="*/ 3 h 183"/>
              <a:gd name="T4" fmla="*/ 601 w 962"/>
              <a:gd name="T5" fmla="*/ 12 h 183"/>
              <a:gd name="T6" fmla="*/ 672 w 962"/>
              <a:gd name="T7" fmla="*/ 28 h 183"/>
              <a:gd name="T8" fmla="*/ 745 w 962"/>
              <a:gd name="T9" fmla="*/ 52 h 183"/>
              <a:gd name="T10" fmla="*/ 818 w 962"/>
              <a:gd name="T11" fmla="*/ 83 h 183"/>
              <a:gd name="T12" fmla="*/ 889 w 962"/>
              <a:gd name="T13" fmla="*/ 124 h 183"/>
              <a:gd name="T14" fmla="*/ 962 w 962"/>
              <a:gd name="T15" fmla="*/ 173 h 183"/>
              <a:gd name="T16" fmla="*/ 954 w 962"/>
              <a:gd name="T17" fmla="*/ 183 h 183"/>
              <a:gd name="T18" fmla="*/ 883 w 962"/>
              <a:gd name="T19" fmla="*/ 134 h 183"/>
              <a:gd name="T20" fmla="*/ 812 w 962"/>
              <a:gd name="T21" fmla="*/ 95 h 183"/>
              <a:gd name="T22" fmla="*/ 740 w 962"/>
              <a:gd name="T23" fmla="*/ 64 h 183"/>
              <a:gd name="T24" fmla="*/ 669 w 962"/>
              <a:gd name="T25" fmla="*/ 40 h 183"/>
              <a:gd name="T26" fmla="*/ 599 w 962"/>
              <a:gd name="T27" fmla="*/ 24 h 183"/>
              <a:gd name="T28" fmla="*/ 529 w 962"/>
              <a:gd name="T29" fmla="*/ 15 h 183"/>
              <a:gd name="T30" fmla="*/ 461 w 962"/>
              <a:gd name="T31" fmla="*/ 12 h 183"/>
              <a:gd name="T32" fmla="*/ 387 w 962"/>
              <a:gd name="T33" fmla="*/ 15 h 183"/>
              <a:gd name="T34" fmla="*/ 314 w 962"/>
              <a:gd name="T35" fmla="*/ 25 h 183"/>
              <a:gd name="T36" fmla="*/ 246 w 962"/>
              <a:gd name="T37" fmla="*/ 42 h 183"/>
              <a:gd name="T38" fmla="*/ 180 w 962"/>
              <a:gd name="T39" fmla="*/ 64 h 183"/>
              <a:gd name="T40" fmla="*/ 118 w 962"/>
              <a:gd name="T41" fmla="*/ 91 h 183"/>
              <a:gd name="T42" fmla="*/ 60 w 962"/>
              <a:gd name="T43" fmla="*/ 121 h 183"/>
              <a:gd name="T44" fmla="*/ 8 w 962"/>
              <a:gd name="T45" fmla="*/ 155 h 183"/>
              <a:gd name="T46" fmla="*/ 8 w 962"/>
              <a:gd name="T47" fmla="*/ 155 h 183"/>
              <a:gd name="T48" fmla="*/ 0 w 962"/>
              <a:gd name="T49" fmla="*/ 144 h 183"/>
              <a:gd name="T50" fmla="*/ 54 w 962"/>
              <a:gd name="T51" fmla="*/ 110 h 183"/>
              <a:gd name="T52" fmla="*/ 112 w 962"/>
              <a:gd name="T53" fmla="*/ 79 h 183"/>
              <a:gd name="T54" fmla="*/ 176 w 962"/>
              <a:gd name="T55" fmla="*/ 52 h 183"/>
              <a:gd name="T56" fmla="*/ 243 w 962"/>
              <a:gd name="T57" fmla="*/ 30 h 183"/>
              <a:gd name="T58" fmla="*/ 312 w 962"/>
              <a:gd name="T59" fmla="*/ 14 h 183"/>
              <a:gd name="T60" fmla="*/ 385 w 962"/>
              <a:gd name="T61" fmla="*/ 3 h 183"/>
              <a:gd name="T62" fmla="*/ 461 w 962"/>
              <a:gd name="T63"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2" h="183">
                <a:moveTo>
                  <a:pt x="461" y="0"/>
                </a:moveTo>
                <a:lnTo>
                  <a:pt x="531" y="3"/>
                </a:lnTo>
                <a:lnTo>
                  <a:pt x="601" y="12"/>
                </a:lnTo>
                <a:lnTo>
                  <a:pt x="672" y="28"/>
                </a:lnTo>
                <a:lnTo>
                  <a:pt x="745" y="52"/>
                </a:lnTo>
                <a:lnTo>
                  <a:pt x="818" y="83"/>
                </a:lnTo>
                <a:lnTo>
                  <a:pt x="889" y="124"/>
                </a:lnTo>
                <a:lnTo>
                  <a:pt x="962" y="173"/>
                </a:lnTo>
                <a:lnTo>
                  <a:pt x="954" y="183"/>
                </a:lnTo>
                <a:lnTo>
                  <a:pt x="883" y="134"/>
                </a:lnTo>
                <a:lnTo>
                  <a:pt x="812" y="95"/>
                </a:lnTo>
                <a:lnTo>
                  <a:pt x="740" y="64"/>
                </a:lnTo>
                <a:lnTo>
                  <a:pt x="669" y="40"/>
                </a:lnTo>
                <a:lnTo>
                  <a:pt x="599" y="24"/>
                </a:lnTo>
                <a:lnTo>
                  <a:pt x="529" y="15"/>
                </a:lnTo>
                <a:lnTo>
                  <a:pt x="461" y="12"/>
                </a:lnTo>
                <a:lnTo>
                  <a:pt x="387" y="15"/>
                </a:lnTo>
                <a:lnTo>
                  <a:pt x="314" y="25"/>
                </a:lnTo>
                <a:lnTo>
                  <a:pt x="246" y="42"/>
                </a:lnTo>
                <a:lnTo>
                  <a:pt x="180" y="64"/>
                </a:lnTo>
                <a:lnTo>
                  <a:pt x="118" y="91"/>
                </a:lnTo>
                <a:lnTo>
                  <a:pt x="60" y="121"/>
                </a:lnTo>
                <a:lnTo>
                  <a:pt x="8" y="155"/>
                </a:lnTo>
                <a:lnTo>
                  <a:pt x="8" y="155"/>
                </a:lnTo>
                <a:lnTo>
                  <a:pt x="0" y="144"/>
                </a:lnTo>
                <a:lnTo>
                  <a:pt x="54" y="110"/>
                </a:lnTo>
                <a:lnTo>
                  <a:pt x="112" y="79"/>
                </a:lnTo>
                <a:lnTo>
                  <a:pt x="176" y="52"/>
                </a:lnTo>
                <a:lnTo>
                  <a:pt x="243" y="30"/>
                </a:lnTo>
                <a:lnTo>
                  <a:pt x="312" y="14"/>
                </a:lnTo>
                <a:lnTo>
                  <a:pt x="385" y="3"/>
                </a:lnTo>
                <a:lnTo>
                  <a:pt x="461" y="0"/>
                </a:lnTo>
                <a:close/>
              </a:path>
            </a:pathLst>
          </a:custGeom>
          <a:solidFill>
            <a:schemeClr val="accent2"/>
          </a:solidFill>
          <a:ln w="0">
            <a:noFill/>
            <a:prstDash val="solid"/>
            <a:round/>
          </a:ln>
          <a:effectLst>
            <a:outerShdw algn="tl" rotWithShape="0">
              <a:schemeClr val="bg1"/>
            </a:outerShdw>
          </a:effectLst>
        </p:spPr>
        <p:txBody>
          <a:bodyPr vert="horz" wrap="square" lIns="91440" tIns="45720" rIns="91440" bIns="45720" numCol="1" anchor="t" anchorCtr="0" compatLnSpc="1"/>
          <a:lstStyle/>
          <a:p>
            <a:endParaRPr lang="en-US">
              <a:latin typeface="微软雅黑" panose="020B0503020204020204" pitchFamily="34" charset="-122"/>
              <a:ea typeface="微软雅黑" panose="020B0503020204020204" pitchFamily="34" charset="-122"/>
            </a:endParaRPr>
          </a:p>
        </p:txBody>
      </p:sp>
      <p:sp>
        <p:nvSpPr>
          <p:cNvPr id="40" name="Rectangle 26"/>
          <p:cNvSpPr/>
          <p:nvPr/>
        </p:nvSpPr>
        <p:spPr bwMode="auto">
          <a:xfrm>
            <a:off x="501500" y="2766163"/>
            <a:ext cx="1817401" cy="745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a:lnSpc>
                <a:spcPct val="114000"/>
              </a:lnSpc>
            </a:pPr>
            <a:r>
              <a:rPr lang="en-US" altLang="zh-CN" sz="1200" dirty="0" smtClean="0">
                <a:solidFill>
                  <a:srgbClr val="4D4D4D"/>
                </a:solidFill>
                <a:latin typeface="微软雅黑" panose="020B0503020204020204" pitchFamily="34" charset="-122"/>
                <a:ea typeface="微软雅黑" panose="020B0503020204020204" pitchFamily="34" charset="-122"/>
                <a:cs typeface="Lato Light" charset="0"/>
                <a:sym typeface="Lato Light" charset="0"/>
              </a:rPr>
              <a:t>1. </a:t>
            </a:r>
            <a:r>
              <a:rPr lang="zh-CN" altLang="en-US" sz="1200" dirty="0" smtClean="0">
                <a:solidFill>
                  <a:srgbClr val="4D4D4D"/>
                </a:solidFill>
                <a:latin typeface="微软雅黑" panose="020B0503020204020204" pitchFamily="34" charset="-122"/>
                <a:ea typeface="微软雅黑" panose="020B0503020204020204" pitchFamily="34" charset="-122"/>
                <a:cs typeface="Lato Light" charset="0"/>
                <a:sym typeface="Lato Light" charset="0"/>
              </a:rPr>
              <a:t>施工单位、监理单位等有关单位应在工程竣工验收前将工程档案按合同或协议规定的时间、套数移交给建设单位，办理移交手续。</a:t>
            </a:r>
          </a:p>
          <a:p>
            <a:pPr>
              <a:lnSpc>
                <a:spcPct val="114000"/>
              </a:lnSpc>
            </a:pPr>
            <a:endParaRPr lang="en-US" sz="1400" dirty="0">
              <a:solidFill>
                <a:srgbClr val="4D4D4D"/>
              </a:solidFill>
              <a:latin typeface="微软雅黑" panose="020B0503020204020204" pitchFamily="34" charset="-122"/>
              <a:ea typeface="微软雅黑" panose="020B0503020204020204" pitchFamily="34" charset="-122"/>
              <a:cs typeface="Lato Light" charset="0"/>
              <a:sym typeface="Lato Light" charset="0"/>
            </a:endParaRPr>
          </a:p>
        </p:txBody>
      </p:sp>
      <p:sp>
        <p:nvSpPr>
          <p:cNvPr id="42" name="Freeform 13"/>
          <p:cNvSpPr/>
          <p:nvPr/>
        </p:nvSpPr>
        <p:spPr bwMode="auto">
          <a:xfrm rot="5910658">
            <a:off x="6060917" y="1656852"/>
            <a:ext cx="1030906" cy="346441"/>
          </a:xfrm>
          <a:custGeom>
            <a:avLst/>
            <a:gdLst>
              <a:gd name="T0" fmla="*/ 461 w 962"/>
              <a:gd name="T1" fmla="*/ 0 h 183"/>
              <a:gd name="T2" fmla="*/ 531 w 962"/>
              <a:gd name="T3" fmla="*/ 3 h 183"/>
              <a:gd name="T4" fmla="*/ 601 w 962"/>
              <a:gd name="T5" fmla="*/ 12 h 183"/>
              <a:gd name="T6" fmla="*/ 672 w 962"/>
              <a:gd name="T7" fmla="*/ 28 h 183"/>
              <a:gd name="T8" fmla="*/ 745 w 962"/>
              <a:gd name="T9" fmla="*/ 52 h 183"/>
              <a:gd name="T10" fmla="*/ 818 w 962"/>
              <a:gd name="T11" fmla="*/ 83 h 183"/>
              <a:gd name="T12" fmla="*/ 889 w 962"/>
              <a:gd name="T13" fmla="*/ 124 h 183"/>
              <a:gd name="T14" fmla="*/ 962 w 962"/>
              <a:gd name="T15" fmla="*/ 173 h 183"/>
              <a:gd name="T16" fmla="*/ 954 w 962"/>
              <a:gd name="T17" fmla="*/ 183 h 183"/>
              <a:gd name="T18" fmla="*/ 883 w 962"/>
              <a:gd name="T19" fmla="*/ 134 h 183"/>
              <a:gd name="T20" fmla="*/ 812 w 962"/>
              <a:gd name="T21" fmla="*/ 95 h 183"/>
              <a:gd name="T22" fmla="*/ 740 w 962"/>
              <a:gd name="T23" fmla="*/ 64 h 183"/>
              <a:gd name="T24" fmla="*/ 669 w 962"/>
              <a:gd name="T25" fmla="*/ 40 h 183"/>
              <a:gd name="T26" fmla="*/ 599 w 962"/>
              <a:gd name="T27" fmla="*/ 24 h 183"/>
              <a:gd name="T28" fmla="*/ 529 w 962"/>
              <a:gd name="T29" fmla="*/ 15 h 183"/>
              <a:gd name="T30" fmla="*/ 461 w 962"/>
              <a:gd name="T31" fmla="*/ 12 h 183"/>
              <a:gd name="T32" fmla="*/ 387 w 962"/>
              <a:gd name="T33" fmla="*/ 15 h 183"/>
              <a:gd name="T34" fmla="*/ 314 w 962"/>
              <a:gd name="T35" fmla="*/ 25 h 183"/>
              <a:gd name="T36" fmla="*/ 246 w 962"/>
              <a:gd name="T37" fmla="*/ 42 h 183"/>
              <a:gd name="T38" fmla="*/ 180 w 962"/>
              <a:gd name="T39" fmla="*/ 64 h 183"/>
              <a:gd name="T40" fmla="*/ 118 w 962"/>
              <a:gd name="T41" fmla="*/ 91 h 183"/>
              <a:gd name="T42" fmla="*/ 60 w 962"/>
              <a:gd name="T43" fmla="*/ 121 h 183"/>
              <a:gd name="T44" fmla="*/ 8 w 962"/>
              <a:gd name="T45" fmla="*/ 155 h 183"/>
              <a:gd name="T46" fmla="*/ 8 w 962"/>
              <a:gd name="T47" fmla="*/ 155 h 183"/>
              <a:gd name="T48" fmla="*/ 0 w 962"/>
              <a:gd name="T49" fmla="*/ 144 h 183"/>
              <a:gd name="T50" fmla="*/ 54 w 962"/>
              <a:gd name="T51" fmla="*/ 110 h 183"/>
              <a:gd name="T52" fmla="*/ 112 w 962"/>
              <a:gd name="T53" fmla="*/ 79 h 183"/>
              <a:gd name="T54" fmla="*/ 176 w 962"/>
              <a:gd name="T55" fmla="*/ 52 h 183"/>
              <a:gd name="T56" fmla="*/ 243 w 962"/>
              <a:gd name="T57" fmla="*/ 30 h 183"/>
              <a:gd name="T58" fmla="*/ 312 w 962"/>
              <a:gd name="T59" fmla="*/ 14 h 183"/>
              <a:gd name="T60" fmla="*/ 385 w 962"/>
              <a:gd name="T61" fmla="*/ 3 h 183"/>
              <a:gd name="T62" fmla="*/ 461 w 962"/>
              <a:gd name="T63"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62" h="183">
                <a:moveTo>
                  <a:pt x="461" y="0"/>
                </a:moveTo>
                <a:lnTo>
                  <a:pt x="531" y="3"/>
                </a:lnTo>
                <a:lnTo>
                  <a:pt x="601" y="12"/>
                </a:lnTo>
                <a:lnTo>
                  <a:pt x="672" y="28"/>
                </a:lnTo>
                <a:lnTo>
                  <a:pt x="745" y="52"/>
                </a:lnTo>
                <a:lnTo>
                  <a:pt x="818" y="83"/>
                </a:lnTo>
                <a:lnTo>
                  <a:pt x="889" y="124"/>
                </a:lnTo>
                <a:lnTo>
                  <a:pt x="962" y="173"/>
                </a:lnTo>
                <a:lnTo>
                  <a:pt x="954" y="183"/>
                </a:lnTo>
                <a:lnTo>
                  <a:pt x="883" y="134"/>
                </a:lnTo>
                <a:lnTo>
                  <a:pt x="812" y="95"/>
                </a:lnTo>
                <a:lnTo>
                  <a:pt x="740" y="64"/>
                </a:lnTo>
                <a:lnTo>
                  <a:pt x="669" y="40"/>
                </a:lnTo>
                <a:lnTo>
                  <a:pt x="599" y="24"/>
                </a:lnTo>
                <a:lnTo>
                  <a:pt x="529" y="15"/>
                </a:lnTo>
                <a:lnTo>
                  <a:pt x="461" y="12"/>
                </a:lnTo>
                <a:lnTo>
                  <a:pt x="387" y="15"/>
                </a:lnTo>
                <a:lnTo>
                  <a:pt x="314" y="25"/>
                </a:lnTo>
                <a:lnTo>
                  <a:pt x="246" y="42"/>
                </a:lnTo>
                <a:lnTo>
                  <a:pt x="180" y="64"/>
                </a:lnTo>
                <a:lnTo>
                  <a:pt x="118" y="91"/>
                </a:lnTo>
                <a:lnTo>
                  <a:pt x="60" y="121"/>
                </a:lnTo>
                <a:lnTo>
                  <a:pt x="8" y="155"/>
                </a:lnTo>
                <a:lnTo>
                  <a:pt x="8" y="155"/>
                </a:lnTo>
                <a:lnTo>
                  <a:pt x="0" y="144"/>
                </a:lnTo>
                <a:lnTo>
                  <a:pt x="54" y="110"/>
                </a:lnTo>
                <a:lnTo>
                  <a:pt x="112" y="79"/>
                </a:lnTo>
                <a:lnTo>
                  <a:pt x="176" y="52"/>
                </a:lnTo>
                <a:lnTo>
                  <a:pt x="243" y="30"/>
                </a:lnTo>
                <a:lnTo>
                  <a:pt x="312" y="14"/>
                </a:lnTo>
                <a:lnTo>
                  <a:pt x="385" y="3"/>
                </a:lnTo>
                <a:lnTo>
                  <a:pt x="461" y="0"/>
                </a:lnTo>
                <a:close/>
              </a:path>
            </a:pathLst>
          </a:custGeom>
          <a:solidFill>
            <a:schemeClr val="accent2"/>
          </a:solidFill>
          <a:ln w="0">
            <a:noFill/>
            <a:prstDash val="solid"/>
            <a:round/>
          </a:ln>
          <a:effectLst>
            <a:outerShdw algn="tl" rotWithShape="0">
              <a:schemeClr val="bg1"/>
            </a:outerShdw>
          </a:effectLst>
        </p:spPr>
        <p:txBody>
          <a:bodyPr vert="horz" wrap="square" lIns="91440" tIns="45720" rIns="91440" bIns="45720" numCol="1" anchor="t" anchorCtr="0" compatLnSpc="1"/>
          <a:lstStyle/>
          <a:p>
            <a:endParaRPr lang="en-US">
              <a:latin typeface="微软雅黑" panose="020B0503020204020204" pitchFamily="34" charset="-122"/>
              <a:ea typeface="微软雅黑" panose="020B0503020204020204" pitchFamily="34" charset="-122"/>
            </a:endParaRPr>
          </a:p>
        </p:txBody>
      </p:sp>
      <p:sp>
        <p:nvSpPr>
          <p:cNvPr id="44" name="Rectangle 26"/>
          <p:cNvSpPr/>
          <p:nvPr/>
        </p:nvSpPr>
        <p:spPr bwMode="auto">
          <a:xfrm>
            <a:off x="2169779" y="1493911"/>
            <a:ext cx="1354892" cy="59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algn="r">
              <a:lnSpc>
                <a:spcPct val="114000"/>
              </a:lnSpc>
            </a:pPr>
            <a:r>
              <a:rPr lang="en-US" altLang="zh-CN" sz="1200" dirty="0">
                <a:solidFill>
                  <a:srgbClr val="4D4D4D"/>
                </a:solidFill>
                <a:latin typeface="微软雅黑" panose="020B0503020204020204" pitchFamily="34" charset="-122"/>
                <a:ea typeface="微软雅黑" panose="020B0503020204020204" pitchFamily="34" charset="-122"/>
                <a:cs typeface="Lato Light" charset="0"/>
                <a:sym typeface="Lato Light" charset="0"/>
              </a:rPr>
              <a:t>2</a:t>
            </a:r>
            <a:r>
              <a:rPr lang="zh-CN" altLang="en-US" sz="1200" dirty="0">
                <a:solidFill>
                  <a:srgbClr val="4D4D4D"/>
                </a:solidFill>
                <a:latin typeface="微软雅黑" panose="020B0503020204020204" pitchFamily="34" charset="-122"/>
                <a:ea typeface="微软雅黑" panose="020B0503020204020204" pitchFamily="34" charset="-122"/>
                <a:cs typeface="Lato Light" charset="0"/>
                <a:sym typeface="Lato Light" charset="0"/>
              </a:rPr>
              <a:t>、停建、缓建工程的工程档案，暂由建设单位保管。</a:t>
            </a:r>
            <a:endParaRPr lang="en-US" sz="1200" dirty="0">
              <a:solidFill>
                <a:srgbClr val="4D4D4D"/>
              </a:solidFill>
              <a:latin typeface="微软雅黑" panose="020B0503020204020204" pitchFamily="34" charset="-122"/>
              <a:ea typeface="微软雅黑" panose="020B0503020204020204" pitchFamily="34" charset="-122"/>
              <a:cs typeface="Lato Light" charset="0"/>
              <a:sym typeface="Lato Light" charset="0"/>
            </a:endParaRPr>
          </a:p>
        </p:txBody>
      </p:sp>
      <p:sp>
        <p:nvSpPr>
          <p:cNvPr id="80" name="Rectangle 26"/>
          <p:cNvSpPr/>
          <p:nvPr/>
        </p:nvSpPr>
        <p:spPr bwMode="auto">
          <a:xfrm>
            <a:off x="4516726" y="843558"/>
            <a:ext cx="1626910" cy="108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a:lnSpc>
                <a:spcPct val="114000"/>
              </a:lnSpc>
            </a:pPr>
            <a:r>
              <a:rPr lang="en-US" altLang="en-US" sz="1200" dirty="0" smtClean="0">
                <a:solidFill>
                  <a:srgbClr val="4D4D4D"/>
                </a:solidFill>
                <a:latin typeface="微软雅黑" panose="020B0503020204020204" pitchFamily="34" charset="-122"/>
                <a:ea typeface="微软雅黑" panose="020B0503020204020204" pitchFamily="34" charset="-122"/>
                <a:cs typeface="Lato Light" charset="0"/>
                <a:sym typeface="Lato Light" charset="0"/>
              </a:rPr>
              <a:t>4. </a:t>
            </a:r>
            <a:r>
              <a:rPr lang="zh-CN" altLang="en-US" sz="1200" dirty="0" smtClean="0">
                <a:solidFill>
                  <a:srgbClr val="4D4D4D"/>
                </a:solidFill>
                <a:latin typeface="微软雅黑" panose="020B0503020204020204" pitchFamily="34" charset="-122"/>
                <a:ea typeface="微软雅黑" panose="020B0503020204020204" pitchFamily="34" charset="-122"/>
                <a:cs typeface="Lato Light" charset="0"/>
                <a:sym typeface="Lato Light" charset="0"/>
              </a:rPr>
              <a:t>列入城建档案管理部门接收范围的工程，建设单位在工程竣工验收后</a:t>
            </a:r>
            <a:r>
              <a:rPr lang="en-US" altLang="en-US" sz="1200" dirty="0" smtClean="0">
                <a:solidFill>
                  <a:srgbClr val="4D4D4D"/>
                </a:solidFill>
                <a:latin typeface="微软雅黑" panose="020B0503020204020204" pitchFamily="34" charset="-122"/>
                <a:ea typeface="微软雅黑" panose="020B0503020204020204" pitchFamily="34" charset="-122"/>
                <a:cs typeface="Lato Light" charset="0"/>
                <a:sym typeface="Lato Light" charset="0"/>
              </a:rPr>
              <a:t>3</a:t>
            </a:r>
            <a:r>
              <a:rPr lang="zh-CN" altLang="en-US" sz="1200" dirty="0" smtClean="0">
                <a:solidFill>
                  <a:srgbClr val="4D4D4D"/>
                </a:solidFill>
                <a:latin typeface="微软雅黑" panose="020B0503020204020204" pitchFamily="34" charset="-122"/>
                <a:ea typeface="微软雅黑" panose="020B0503020204020204" pitchFamily="34" charset="-122"/>
                <a:cs typeface="Lato Light" charset="0"/>
                <a:sym typeface="Lato Light" charset="0"/>
              </a:rPr>
              <a:t>个月内向城建档案管理部门移交一套符合规定的工程档案。</a:t>
            </a:r>
            <a:endParaRPr lang="en-US" altLang="en-US" sz="1200" dirty="0">
              <a:solidFill>
                <a:srgbClr val="4D4D4D"/>
              </a:solidFill>
              <a:latin typeface="微软雅黑" panose="020B0503020204020204" pitchFamily="34" charset="-122"/>
              <a:ea typeface="微软雅黑" panose="020B0503020204020204" pitchFamily="34" charset="-122"/>
              <a:cs typeface="Lato Light" charset="0"/>
              <a:sym typeface="Lato Light" charset="0"/>
            </a:endParaRPr>
          </a:p>
        </p:txBody>
      </p:sp>
      <p:sp>
        <p:nvSpPr>
          <p:cNvPr id="83" name="Rectangle 26"/>
          <p:cNvSpPr/>
          <p:nvPr/>
        </p:nvSpPr>
        <p:spPr bwMode="auto">
          <a:xfrm>
            <a:off x="3990482" y="3925453"/>
            <a:ext cx="2914167" cy="5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a:lnSpc>
                <a:spcPct val="114000"/>
              </a:lnSpc>
            </a:pPr>
            <a:r>
              <a:rPr lang="en-US" altLang="zh-CN" sz="1200" dirty="0">
                <a:solidFill>
                  <a:srgbClr val="4D4D4D"/>
                </a:solidFill>
                <a:latin typeface="微软雅黑" panose="020B0503020204020204" pitchFamily="34" charset="-122"/>
                <a:ea typeface="微软雅黑" panose="020B0503020204020204" pitchFamily="34" charset="-122"/>
                <a:cs typeface="Lato Light" charset="0"/>
                <a:sym typeface="Lato Light" charset="0"/>
              </a:rPr>
              <a:t>3</a:t>
            </a:r>
            <a:r>
              <a:rPr lang="zh-CN" altLang="en-US" sz="1200" dirty="0">
                <a:solidFill>
                  <a:srgbClr val="4D4D4D"/>
                </a:solidFill>
                <a:latin typeface="微软雅黑" panose="020B0503020204020204" pitchFamily="34" charset="-122"/>
                <a:ea typeface="微软雅黑" panose="020B0503020204020204" pitchFamily="34" charset="-122"/>
                <a:cs typeface="Lato Light" charset="0"/>
                <a:sym typeface="Lato Light" charset="0"/>
              </a:rPr>
              <a:t>、对改建、扩建和维修工程，建设单位应当组织设计单位、监理单位、施工单位据实修改、补充和完善工程档案。对改变的部位，应当重新编写工程档案，并在工程竣工验收后</a:t>
            </a:r>
            <a:r>
              <a:rPr lang="en-US" altLang="zh-CN" sz="1200" dirty="0">
                <a:solidFill>
                  <a:srgbClr val="4D4D4D"/>
                </a:solidFill>
                <a:latin typeface="微软雅黑" panose="020B0503020204020204" pitchFamily="34" charset="-122"/>
                <a:ea typeface="微软雅黑" panose="020B0503020204020204" pitchFamily="34" charset="-122"/>
                <a:cs typeface="Lato Light" charset="0"/>
                <a:sym typeface="Lato Light" charset="0"/>
              </a:rPr>
              <a:t>3</a:t>
            </a:r>
            <a:r>
              <a:rPr lang="zh-CN" altLang="en-US" sz="1200" dirty="0">
                <a:solidFill>
                  <a:srgbClr val="4D4D4D"/>
                </a:solidFill>
                <a:latin typeface="微软雅黑" panose="020B0503020204020204" pitchFamily="34" charset="-122"/>
                <a:ea typeface="微软雅黑" panose="020B0503020204020204" pitchFamily="34" charset="-122"/>
                <a:cs typeface="Lato Light" charset="0"/>
                <a:sym typeface="Lato Light" charset="0"/>
              </a:rPr>
              <a:t>个月内向城建档案管理部门移交。 </a:t>
            </a:r>
            <a:endParaRPr lang="en-US" sz="1200" dirty="0">
              <a:solidFill>
                <a:srgbClr val="4D4D4D"/>
              </a:solidFill>
              <a:latin typeface="微软雅黑" panose="020B0503020204020204" pitchFamily="34" charset="-122"/>
              <a:ea typeface="微软雅黑" panose="020B0503020204020204" pitchFamily="34" charset="-122"/>
              <a:cs typeface="Lato Light" charset="0"/>
              <a:sym typeface="Lato Light" charset="0"/>
            </a:endParaRPr>
          </a:p>
        </p:txBody>
      </p:sp>
      <p:sp>
        <p:nvSpPr>
          <p:cNvPr id="86" name="Rectangle 26"/>
          <p:cNvSpPr/>
          <p:nvPr/>
        </p:nvSpPr>
        <p:spPr bwMode="auto">
          <a:xfrm>
            <a:off x="7243489" y="2785158"/>
            <a:ext cx="1666260" cy="5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a:lnSpc>
                <a:spcPct val="114000"/>
              </a:lnSpc>
            </a:pPr>
            <a:r>
              <a:rPr lang="en-US" altLang="en-US" sz="1200" dirty="0" smtClean="0">
                <a:solidFill>
                  <a:srgbClr val="4D4D4D"/>
                </a:solidFill>
                <a:latin typeface="微软雅黑" panose="020B0503020204020204" pitchFamily="34" charset="-122"/>
                <a:ea typeface="微软雅黑" panose="020B0503020204020204" pitchFamily="34" charset="-122"/>
                <a:cs typeface="Lato Light" charset="0"/>
                <a:sym typeface="Lato Light" charset="0"/>
              </a:rPr>
              <a:t>5. </a:t>
            </a:r>
            <a:r>
              <a:rPr lang="zh-CN" altLang="en-US" sz="1200" dirty="0" smtClean="0">
                <a:solidFill>
                  <a:srgbClr val="4D4D4D"/>
                </a:solidFill>
                <a:latin typeface="微软雅黑" panose="020B0503020204020204" pitchFamily="34" charset="-122"/>
                <a:ea typeface="微软雅黑" panose="020B0503020204020204" pitchFamily="34" charset="-122"/>
                <a:cs typeface="Lato Light" charset="0"/>
                <a:sym typeface="Lato Light" charset="0"/>
              </a:rPr>
              <a:t>建设单位向城建档案管理部门移交工程档案时，应办理移交手续，填写移交目录，双方签字、盖章后交接。 </a:t>
            </a:r>
          </a:p>
          <a:p>
            <a:pPr>
              <a:lnSpc>
                <a:spcPct val="114000"/>
              </a:lnSpc>
            </a:pPr>
            <a:r>
              <a:rPr lang="en-US" altLang="en-US" sz="1200" dirty="0" smtClean="0">
                <a:solidFill>
                  <a:srgbClr val="4D4D4D"/>
                </a:solidFill>
                <a:latin typeface="微软雅黑" panose="020B0503020204020204" pitchFamily="34" charset="-122"/>
                <a:ea typeface="微软雅黑" panose="020B0503020204020204" pitchFamily="34" charset="-122"/>
                <a:cs typeface="Lato Light" charset="0"/>
                <a:sym typeface="Lato Light" charset="0"/>
              </a:rPr>
              <a:t> </a:t>
            </a:r>
            <a:endParaRPr lang="zh-CN" altLang="en-US" sz="1200" dirty="0" smtClean="0">
              <a:solidFill>
                <a:srgbClr val="4D4D4D"/>
              </a:solidFill>
              <a:latin typeface="微软雅黑" panose="020B0503020204020204" pitchFamily="34" charset="-122"/>
              <a:ea typeface="微软雅黑" panose="020B0503020204020204" pitchFamily="34" charset="-122"/>
              <a:cs typeface="Lato Light" charset="0"/>
              <a:sym typeface="Lato Light" charset="0"/>
            </a:endParaRPr>
          </a:p>
          <a:p>
            <a:pPr>
              <a:lnSpc>
                <a:spcPct val="114000"/>
              </a:lnSpc>
            </a:pPr>
            <a:endParaRPr lang="en-US" sz="1200" dirty="0">
              <a:solidFill>
                <a:srgbClr val="4D4D4D"/>
              </a:solidFill>
              <a:latin typeface="微软雅黑" panose="020B0503020204020204" pitchFamily="34" charset="-122"/>
              <a:ea typeface="微软雅黑" panose="020B0503020204020204" pitchFamily="34" charset="-122"/>
              <a:cs typeface="Lato Light" charset="0"/>
              <a:sym typeface="Lato Light" charset="0"/>
            </a:endParaRPr>
          </a:p>
        </p:txBody>
      </p:sp>
      <p:grpSp>
        <p:nvGrpSpPr>
          <p:cNvPr id="91" name="Group 15"/>
          <p:cNvGrpSpPr/>
          <p:nvPr/>
        </p:nvGrpSpPr>
        <p:grpSpPr>
          <a:xfrm>
            <a:off x="6590322" y="2831621"/>
            <a:ext cx="467298" cy="467298"/>
            <a:chOff x="6590322" y="2740893"/>
            <a:chExt cx="467298" cy="467298"/>
          </a:xfrm>
        </p:grpSpPr>
        <p:sp>
          <p:nvSpPr>
            <p:cNvPr id="92" name="Freeform 11"/>
            <p:cNvSpPr/>
            <p:nvPr/>
          </p:nvSpPr>
          <p:spPr bwMode="auto">
            <a:xfrm>
              <a:off x="6590322" y="2740893"/>
              <a:ext cx="467298" cy="467298"/>
            </a:xfrm>
            <a:custGeom>
              <a:avLst/>
              <a:gdLst>
                <a:gd name="T0" fmla="*/ 103 w 204"/>
                <a:gd name="T1" fmla="*/ 0 h 204"/>
                <a:gd name="T2" fmla="*/ 130 w 204"/>
                <a:gd name="T3" fmla="*/ 3 h 204"/>
                <a:gd name="T4" fmla="*/ 153 w 204"/>
                <a:gd name="T5" fmla="*/ 13 h 204"/>
                <a:gd name="T6" fmla="*/ 174 w 204"/>
                <a:gd name="T7" fmla="*/ 30 h 204"/>
                <a:gd name="T8" fmla="*/ 191 w 204"/>
                <a:gd name="T9" fmla="*/ 51 h 204"/>
                <a:gd name="T10" fmla="*/ 201 w 204"/>
                <a:gd name="T11" fmla="*/ 74 h 204"/>
                <a:gd name="T12" fmla="*/ 204 w 204"/>
                <a:gd name="T13" fmla="*/ 101 h 204"/>
                <a:gd name="T14" fmla="*/ 201 w 204"/>
                <a:gd name="T15" fmla="*/ 128 h 204"/>
                <a:gd name="T16" fmla="*/ 191 w 204"/>
                <a:gd name="T17" fmla="*/ 153 h 204"/>
                <a:gd name="T18" fmla="*/ 174 w 204"/>
                <a:gd name="T19" fmla="*/ 174 h 204"/>
                <a:gd name="T20" fmla="*/ 153 w 204"/>
                <a:gd name="T21" fmla="*/ 189 h 204"/>
                <a:gd name="T22" fmla="*/ 130 w 204"/>
                <a:gd name="T23" fmla="*/ 199 h 204"/>
                <a:gd name="T24" fmla="*/ 103 w 204"/>
                <a:gd name="T25" fmla="*/ 204 h 204"/>
                <a:gd name="T26" fmla="*/ 76 w 204"/>
                <a:gd name="T27" fmla="*/ 199 h 204"/>
                <a:gd name="T28" fmla="*/ 51 w 204"/>
                <a:gd name="T29" fmla="*/ 189 h 204"/>
                <a:gd name="T30" fmla="*/ 30 w 204"/>
                <a:gd name="T31" fmla="*/ 174 h 204"/>
                <a:gd name="T32" fmla="*/ 15 w 204"/>
                <a:gd name="T33" fmla="*/ 153 h 204"/>
                <a:gd name="T34" fmla="*/ 5 w 204"/>
                <a:gd name="T35" fmla="*/ 128 h 204"/>
                <a:gd name="T36" fmla="*/ 0 w 204"/>
                <a:gd name="T37" fmla="*/ 101 h 204"/>
                <a:gd name="T38" fmla="*/ 5 w 204"/>
                <a:gd name="T39" fmla="*/ 74 h 204"/>
                <a:gd name="T40" fmla="*/ 15 w 204"/>
                <a:gd name="T41" fmla="*/ 51 h 204"/>
                <a:gd name="T42" fmla="*/ 30 w 204"/>
                <a:gd name="T43" fmla="*/ 30 h 204"/>
                <a:gd name="T44" fmla="*/ 51 w 204"/>
                <a:gd name="T45" fmla="*/ 13 h 204"/>
                <a:gd name="T46" fmla="*/ 76 w 204"/>
                <a:gd name="T47" fmla="*/ 3 h 204"/>
                <a:gd name="T48" fmla="*/ 103 w 204"/>
                <a:gd name="T49"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4" h="204">
                  <a:moveTo>
                    <a:pt x="103" y="0"/>
                  </a:moveTo>
                  <a:lnTo>
                    <a:pt x="130" y="3"/>
                  </a:lnTo>
                  <a:lnTo>
                    <a:pt x="153" y="13"/>
                  </a:lnTo>
                  <a:lnTo>
                    <a:pt x="174" y="30"/>
                  </a:lnTo>
                  <a:lnTo>
                    <a:pt x="191" y="51"/>
                  </a:lnTo>
                  <a:lnTo>
                    <a:pt x="201" y="74"/>
                  </a:lnTo>
                  <a:lnTo>
                    <a:pt x="204" y="101"/>
                  </a:lnTo>
                  <a:lnTo>
                    <a:pt x="201" y="128"/>
                  </a:lnTo>
                  <a:lnTo>
                    <a:pt x="191" y="153"/>
                  </a:lnTo>
                  <a:lnTo>
                    <a:pt x="174" y="174"/>
                  </a:lnTo>
                  <a:lnTo>
                    <a:pt x="153" y="189"/>
                  </a:lnTo>
                  <a:lnTo>
                    <a:pt x="130" y="199"/>
                  </a:lnTo>
                  <a:lnTo>
                    <a:pt x="103" y="204"/>
                  </a:lnTo>
                  <a:lnTo>
                    <a:pt x="76" y="199"/>
                  </a:lnTo>
                  <a:lnTo>
                    <a:pt x="51" y="189"/>
                  </a:lnTo>
                  <a:lnTo>
                    <a:pt x="30" y="174"/>
                  </a:lnTo>
                  <a:lnTo>
                    <a:pt x="15" y="153"/>
                  </a:lnTo>
                  <a:lnTo>
                    <a:pt x="5" y="128"/>
                  </a:lnTo>
                  <a:lnTo>
                    <a:pt x="0" y="101"/>
                  </a:lnTo>
                  <a:lnTo>
                    <a:pt x="5" y="74"/>
                  </a:lnTo>
                  <a:lnTo>
                    <a:pt x="15" y="51"/>
                  </a:lnTo>
                  <a:lnTo>
                    <a:pt x="30" y="30"/>
                  </a:lnTo>
                  <a:lnTo>
                    <a:pt x="51" y="13"/>
                  </a:lnTo>
                  <a:lnTo>
                    <a:pt x="76" y="3"/>
                  </a:lnTo>
                  <a:lnTo>
                    <a:pt x="103" y="0"/>
                  </a:lnTo>
                  <a:close/>
                </a:path>
              </a:pathLst>
            </a:custGeom>
            <a:solidFill>
              <a:schemeClr val="accent2"/>
            </a:solidFill>
            <a:ln w="0">
              <a:noFill/>
              <a:prstDash val="solid"/>
              <a:round/>
            </a:ln>
          </p:spPr>
          <p:txBody>
            <a:bodyPr vert="horz" wrap="square" lIns="91440" tIns="45720" rIns="91440" bIns="45720" numCol="1" anchor="t" anchorCtr="0" compatLnSpc="1"/>
            <a:lstStyle/>
            <a:p>
              <a:endParaRPr lang="en-US">
                <a:latin typeface="微软雅黑" panose="020B0503020204020204" pitchFamily="34" charset="-122"/>
                <a:ea typeface="微软雅黑" panose="020B0503020204020204" pitchFamily="34" charset="-122"/>
              </a:endParaRPr>
            </a:p>
          </p:txBody>
        </p:sp>
        <p:sp>
          <p:nvSpPr>
            <p:cNvPr id="93" name="Freeform 6"/>
            <p:cNvSpPr>
              <a:spLocks noEditPoints="1"/>
            </p:cNvSpPr>
            <p:nvPr/>
          </p:nvSpPr>
          <p:spPr bwMode="auto">
            <a:xfrm>
              <a:off x="6661500" y="2865381"/>
              <a:ext cx="318518" cy="211972"/>
            </a:xfrm>
            <a:custGeom>
              <a:avLst/>
              <a:gdLst>
                <a:gd name="T0" fmla="*/ 176 w 176"/>
                <a:gd name="T1" fmla="*/ 99 h 117"/>
                <a:gd name="T2" fmla="*/ 176 w 176"/>
                <a:gd name="T3" fmla="*/ 108 h 117"/>
                <a:gd name="T4" fmla="*/ 161 w 176"/>
                <a:gd name="T5" fmla="*/ 117 h 117"/>
                <a:gd name="T6" fmla="*/ 15 w 176"/>
                <a:gd name="T7" fmla="*/ 117 h 117"/>
                <a:gd name="T8" fmla="*/ 0 w 176"/>
                <a:gd name="T9" fmla="*/ 108 h 117"/>
                <a:gd name="T10" fmla="*/ 0 w 176"/>
                <a:gd name="T11" fmla="*/ 99 h 117"/>
                <a:gd name="T12" fmla="*/ 15 w 176"/>
                <a:gd name="T13" fmla="*/ 99 h 117"/>
                <a:gd name="T14" fmla="*/ 161 w 176"/>
                <a:gd name="T15" fmla="*/ 99 h 117"/>
                <a:gd name="T16" fmla="*/ 176 w 176"/>
                <a:gd name="T17" fmla="*/ 99 h 117"/>
                <a:gd name="T18" fmla="*/ 24 w 176"/>
                <a:gd name="T19" fmla="*/ 79 h 117"/>
                <a:gd name="T20" fmla="*/ 24 w 176"/>
                <a:gd name="T21" fmla="*/ 14 h 117"/>
                <a:gd name="T22" fmla="*/ 38 w 176"/>
                <a:gd name="T23" fmla="*/ 0 h 117"/>
                <a:gd name="T24" fmla="*/ 138 w 176"/>
                <a:gd name="T25" fmla="*/ 0 h 117"/>
                <a:gd name="T26" fmla="*/ 152 w 176"/>
                <a:gd name="T27" fmla="*/ 14 h 117"/>
                <a:gd name="T28" fmla="*/ 152 w 176"/>
                <a:gd name="T29" fmla="*/ 79 h 117"/>
                <a:gd name="T30" fmla="*/ 138 w 176"/>
                <a:gd name="T31" fmla="*/ 93 h 117"/>
                <a:gd name="T32" fmla="*/ 38 w 176"/>
                <a:gd name="T33" fmla="*/ 93 h 117"/>
                <a:gd name="T34" fmla="*/ 24 w 176"/>
                <a:gd name="T35" fmla="*/ 79 h 117"/>
                <a:gd name="T36" fmla="*/ 35 w 176"/>
                <a:gd name="T37" fmla="*/ 79 h 117"/>
                <a:gd name="T38" fmla="*/ 38 w 176"/>
                <a:gd name="T39" fmla="*/ 82 h 117"/>
                <a:gd name="T40" fmla="*/ 138 w 176"/>
                <a:gd name="T41" fmla="*/ 82 h 117"/>
                <a:gd name="T42" fmla="*/ 141 w 176"/>
                <a:gd name="T43" fmla="*/ 79 h 117"/>
                <a:gd name="T44" fmla="*/ 141 w 176"/>
                <a:gd name="T45" fmla="*/ 14 h 117"/>
                <a:gd name="T46" fmla="*/ 138 w 176"/>
                <a:gd name="T47" fmla="*/ 11 h 117"/>
                <a:gd name="T48" fmla="*/ 38 w 176"/>
                <a:gd name="T49" fmla="*/ 11 h 117"/>
                <a:gd name="T50" fmla="*/ 35 w 176"/>
                <a:gd name="T51" fmla="*/ 14 h 117"/>
                <a:gd name="T52" fmla="*/ 35 w 176"/>
                <a:gd name="T53" fmla="*/ 79 h 117"/>
                <a:gd name="T54" fmla="*/ 97 w 176"/>
                <a:gd name="T55" fmla="*/ 107 h 117"/>
                <a:gd name="T56" fmla="*/ 95 w 176"/>
                <a:gd name="T57" fmla="*/ 105 h 117"/>
                <a:gd name="T58" fmla="*/ 81 w 176"/>
                <a:gd name="T59" fmla="*/ 105 h 117"/>
                <a:gd name="T60" fmla="*/ 79 w 176"/>
                <a:gd name="T61" fmla="*/ 107 h 117"/>
                <a:gd name="T62" fmla="*/ 81 w 176"/>
                <a:gd name="T63" fmla="*/ 108 h 117"/>
                <a:gd name="T64" fmla="*/ 95 w 176"/>
                <a:gd name="T65" fmla="*/ 108 h 117"/>
                <a:gd name="T66" fmla="*/ 97 w 176"/>
                <a:gd name="T67" fmla="*/ 10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6" h="117">
                  <a:moveTo>
                    <a:pt x="176" y="99"/>
                  </a:moveTo>
                  <a:cubicBezTo>
                    <a:pt x="176" y="108"/>
                    <a:pt x="176" y="108"/>
                    <a:pt x="176" y="108"/>
                  </a:cubicBezTo>
                  <a:cubicBezTo>
                    <a:pt x="176" y="113"/>
                    <a:pt x="169" y="117"/>
                    <a:pt x="161" y="117"/>
                  </a:cubicBezTo>
                  <a:cubicBezTo>
                    <a:pt x="15" y="117"/>
                    <a:pt x="15" y="117"/>
                    <a:pt x="15" y="117"/>
                  </a:cubicBezTo>
                  <a:cubicBezTo>
                    <a:pt x="7" y="117"/>
                    <a:pt x="0" y="113"/>
                    <a:pt x="0" y="108"/>
                  </a:cubicBezTo>
                  <a:cubicBezTo>
                    <a:pt x="0" y="99"/>
                    <a:pt x="0" y="99"/>
                    <a:pt x="0" y="99"/>
                  </a:cubicBezTo>
                  <a:cubicBezTo>
                    <a:pt x="15" y="99"/>
                    <a:pt x="15" y="99"/>
                    <a:pt x="15" y="99"/>
                  </a:cubicBezTo>
                  <a:cubicBezTo>
                    <a:pt x="161" y="99"/>
                    <a:pt x="161" y="99"/>
                    <a:pt x="161" y="99"/>
                  </a:cubicBezTo>
                  <a:lnTo>
                    <a:pt x="176" y="99"/>
                  </a:lnTo>
                  <a:close/>
                  <a:moveTo>
                    <a:pt x="24" y="79"/>
                  </a:moveTo>
                  <a:cubicBezTo>
                    <a:pt x="24" y="14"/>
                    <a:pt x="24" y="14"/>
                    <a:pt x="24" y="14"/>
                  </a:cubicBezTo>
                  <a:cubicBezTo>
                    <a:pt x="24" y="6"/>
                    <a:pt x="30" y="0"/>
                    <a:pt x="38" y="0"/>
                  </a:cubicBezTo>
                  <a:cubicBezTo>
                    <a:pt x="138" y="0"/>
                    <a:pt x="138" y="0"/>
                    <a:pt x="138" y="0"/>
                  </a:cubicBezTo>
                  <a:cubicBezTo>
                    <a:pt x="146" y="0"/>
                    <a:pt x="152" y="6"/>
                    <a:pt x="152" y="14"/>
                  </a:cubicBezTo>
                  <a:cubicBezTo>
                    <a:pt x="152" y="79"/>
                    <a:pt x="152" y="79"/>
                    <a:pt x="152" y="79"/>
                  </a:cubicBezTo>
                  <a:cubicBezTo>
                    <a:pt x="152" y="87"/>
                    <a:pt x="146" y="93"/>
                    <a:pt x="138" y="93"/>
                  </a:cubicBezTo>
                  <a:cubicBezTo>
                    <a:pt x="38" y="93"/>
                    <a:pt x="38" y="93"/>
                    <a:pt x="38" y="93"/>
                  </a:cubicBezTo>
                  <a:cubicBezTo>
                    <a:pt x="30" y="93"/>
                    <a:pt x="24" y="87"/>
                    <a:pt x="24" y="79"/>
                  </a:cubicBezTo>
                  <a:close/>
                  <a:moveTo>
                    <a:pt x="35" y="79"/>
                  </a:moveTo>
                  <a:cubicBezTo>
                    <a:pt x="35" y="80"/>
                    <a:pt x="37" y="82"/>
                    <a:pt x="38" y="82"/>
                  </a:cubicBezTo>
                  <a:cubicBezTo>
                    <a:pt x="138" y="82"/>
                    <a:pt x="138" y="82"/>
                    <a:pt x="138" y="82"/>
                  </a:cubicBezTo>
                  <a:cubicBezTo>
                    <a:pt x="139" y="82"/>
                    <a:pt x="141" y="80"/>
                    <a:pt x="141" y="79"/>
                  </a:cubicBezTo>
                  <a:cubicBezTo>
                    <a:pt x="141" y="14"/>
                    <a:pt x="141" y="14"/>
                    <a:pt x="141" y="14"/>
                  </a:cubicBezTo>
                  <a:cubicBezTo>
                    <a:pt x="141" y="13"/>
                    <a:pt x="139" y="11"/>
                    <a:pt x="138" y="11"/>
                  </a:cubicBezTo>
                  <a:cubicBezTo>
                    <a:pt x="38" y="11"/>
                    <a:pt x="38" y="11"/>
                    <a:pt x="38" y="11"/>
                  </a:cubicBezTo>
                  <a:cubicBezTo>
                    <a:pt x="37" y="11"/>
                    <a:pt x="35" y="13"/>
                    <a:pt x="35" y="14"/>
                  </a:cubicBezTo>
                  <a:lnTo>
                    <a:pt x="35" y="79"/>
                  </a:lnTo>
                  <a:close/>
                  <a:moveTo>
                    <a:pt x="97" y="107"/>
                  </a:moveTo>
                  <a:cubicBezTo>
                    <a:pt x="97" y="106"/>
                    <a:pt x="96" y="105"/>
                    <a:pt x="95" y="105"/>
                  </a:cubicBezTo>
                  <a:cubicBezTo>
                    <a:pt x="81" y="105"/>
                    <a:pt x="81" y="105"/>
                    <a:pt x="81" y="105"/>
                  </a:cubicBezTo>
                  <a:cubicBezTo>
                    <a:pt x="80" y="105"/>
                    <a:pt x="79" y="106"/>
                    <a:pt x="79" y="107"/>
                  </a:cubicBezTo>
                  <a:cubicBezTo>
                    <a:pt x="79" y="107"/>
                    <a:pt x="80" y="108"/>
                    <a:pt x="81" y="108"/>
                  </a:cubicBezTo>
                  <a:cubicBezTo>
                    <a:pt x="95" y="108"/>
                    <a:pt x="95" y="108"/>
                    <a:pt x="95" y="108"/>
                  </a:cubicBezTo>
                  <a:cubicBezTo>
                    <a:pt x="96" y="108"/>
                    <a:pt x="97" y="107"/>
                    <a:pt x="97" y="107"/>
                  </a:cubicBezTo>
                  <a:close/>
                </a:path>
              </a:pathLst>
            </a:custGeom>
            <a:solidFill>
              <a:schemeClr val="bg1"/>
            </a:solidFill>
            <a:ln>
              <a:noFill/>
            </a:ln>
          </p:spPr>
          <p:txBody>
            <a:bodyPr vert="horz" wrap="square" lIns="91440" tIns="45720" rIns="91440" bIns="45720" numCol="1" anchor="t" anchorCtr="0" compatLnSpc="1"/>
            <a:lstStyle/>
            <a:p>
              <a:endParaRPr lang="en-US">
                <a:latin typeface="微软雅黑" panose="020B0503020204020204" pitchFamily="34" charset="-122"/>
                <a:ea typeface="微软雅黑" panose="020B0503020204020204" pitchFamily="34" charset="-122"/>
              </a:endParaRPr>
            </a:p>
          </p:txBody>
        </p:sp>
      </p:grpSp>
      <p:grpSp>
        <p:nvGrpSpPr>
          <p:cNvPr id="94" name="Group 1"/>
          <p:cNvGrpSpPr/>
          <p:nvPr/>
        </p:nvGrpSpPr>
        <p:grpSpPr>
          <a:xfrm>
            <a:off x="1066082" y="1909396"/>
            <a:ext cx="465007" cy="467298"/>
            <a:chOff x="1066082" y="1818668"/>
            <a:chExt cx="465007" cy="467298"/>
          </a:xfrm>
        </p:grpSpPr>
        <p:sp>
          <p:nvSpPr>
            <p:cNvPr id="95" name="Freeform 7"/>
            <p:cNvSpPr/>
            <p:nvPr/>
          </p:nvSpPr>
          <p:spPr bwMode="auto">
            <a:xfrm>
              <a:off x="1066082" y="1818668"/>
              <a:ext cx="465007" cy="467298"/>
            </a:xfrm>
            <a:custGeom>
              <a:avLst/>
              <a:gdLst>
                <a:gd name="T0" fmla="*/ 102 w 203"/>
                <a:gd name="T1" fmla="*/ 0 h 204"/>
                <a:gd name="T2" fmla="*/ 129 w 203"/>
                <a:gd name="T3" fmla="*/ 3 h 204"/>
                <a:gd name="T4" fmla="*/ 153 w 203"/>
                <a:gd name="T5" fmla="*/ 13 h 204"/>
                <a:gd name="T6" fmla="*/ 174 w 203"/>
                <a:gd name="T7" fmla="*/ 30 h 204"/>
                <a:gd name="T8" fmla="*/ 190 w 203"/>
                <a:gd name="T9" fmla="*/ 50 h 204"/>
                <a:gd name="T10" fmla="*/ 200 w 203"/>
                <a:gd name="T11" fmla="*/ 74 h 204"/>
                <a:gd name="T12" fmla="*/ 203 w 203"/>
                <a:gd name="T13" fmla="*/ 102 h 204"/>
                <a:gd name="T14" fmla="*/ 200 w 203"/>
                <a:gd name="T15" fmla="*/ 129 h 204"/>
                <a:gd name="T16" fmla="*/ 190 w 203"/>
                <a:gd name="T17" fmla="*/ 153 h 204"/>
                <a:gd name="T18" fmla="*/ 174 w 203"/>
                <a:gd name="T19" fmla="*/ 174 h 204"/>
                <a:gd name="T20" fmla="*/ 153 w 203"/>
                <a:gd name="T21" fmla="*/ 190 h 204"/>
                <a:gd name="T22" fmla="*/ 129 w 203"/>
                <a:gd name="T23" fmla="*/ 201 h 204"/>
                <a:gd name="T24" fmla="*/ 102 w 203"/>
                <a:gd name="T25" fmla="*/ 204 h 204"/>
                <a:gd name="T26" fmla="*/ 74 w 203"/>
                <a:gd name="T27" fmla="*/ 201 h 204"/>
                <a:gd name="T28" fmla="*/ 50 w 203"/>
                <a:gd name="T29" fmla="*/ 190 h 204"/>
                <a:gd name="T30" fmla="*/ 30 w 203"/>
                <a:gd name="T31" fmla="*/ 174 h 204"/>
                <a:gd name="T32" fmla="*/ 13 w 203"/>
                <a:gd name="T33" fmla="*/ 153 h 204"/>
                <a:gd name="T34" fmla="*/ 3 w 203"/>
                <a:gd name="T35" fmla="*/ 129 h 204"/>
                <a:gd name="T36" fmla="*/ 0 w 203"/>
                <a:gd name="T37" fmla="*/ 102 h 204"/>
                <a:gd name="T38" fmla="*/ 3 w 203"/>
                <a:gd name="T39" fmla="*/ 74 h 204"/>
                <a:gd name="T40" fmla="*/ 13 w 203"/>
                <a:gd name="T41" fmla="*/ 50 h 204"/>
                <a:gd name="T42" fmla="*/ 30 w 203"/>
                <a:gd name="T43" fmla="*/ 30 h 204"/>
                <a:gd name="T44" fmla="*/ 50 w 203"/>
                <a:gd name="T45" fmla="*/ 13 h 204"/>
                <a:gd name="T46" fmla="*/ 74 w 203"/>
                <a:gd name="T47" fmla="*/ 3 h 204"/>
                <a:gd name="T48" fmla="*/ 102 w 203"/>
                <a:gd name="T49"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3" h="204">
                  <a:moveTo>
                    <a:pt x="102" y="0"/>
                  </a:moveTo>
                  <a:lnTo>
                    <a:pt x="129" y="3"/>
                  </a:lnTo>
                  <a:lnTo>
                    <a:pt x="153" y="13"/>
                  </a:lnTo>
                  <a:lnTo>
                    <a:pt x="174" y="30"/>
                  </a:lnTo>
                  <a:lnTo>
                    <a:pt x="190" y="50"/>
                  </a:lnTo>
                  <a:lnTo>
                    <a:pt x="200" y="74"/>
                  </a:lnTo>
                  <a:lnTo>
                    <a:pt x="203" y="102"/>
                  </a:lnTo>
                  <a:lnTo>
                    <a:pt x="200" y="129"/>
                  </a:lnTo>
                  <a:lnTo>
                    <a:pt x="190" y="153"/>
                  </a:lnTo>
                  <a:lnTo>
                    <a:pt x="174" y="174"/>
                  </a:lnTo>
                  <a:lnTo>
                    <a:pt x="153" y="190"/>
                  </a:lnTo>
                  <a:lnTo>
                    <a:pt x="129" y="201"/>
                  </a:lnTo>
                  <a:lnTo>
                    <a:pt x="102" y="204"/>
                  </a:lnTo>
                  <a:lnTo>
                    <a:pt x="74" y="201"/>
                  </a:lnTo>
                  <a:lnTo>
                    <a:pt x="50" y="190"/>
                  </a:lnTo>
                  <a:lnTo>
                    <a:pt x="30" y="174"/>
                  </a:lnTo>
                  <a:lnTo>
                    <a:pt x="13" y="153"/>
                  </a:lnTo>
                  <a:lnTo>
                    <a:pt x="3" y="129"/>
                  </a:lnTo>
                  <a:lnTo>
                    <a:pt x="0" y="102"/>
                  </a:lnTo>
                  <a:lnTo>
                    <a:pt x="3" y="74"/>
                  </a:lnTo>
                  <a:lnTo>
                    <a:pt x="13" y="50"/>
                  </a:lnTo>
                  <a:lnTo>
                    <a:pt x="30" y="30"/>
                  </a:lnTo>
                  <a:lnTo>
                    <a:pt x="50" y="13"/>
                  </a:lnTo>
                  <a:lnTo>
                    <a:pt x="74" y="3"/>
                  </a:lnTo>
                  <a:lnTo>
                    <a:pt x="102" y="0"/>
                  </a:lnTo>
                  <a:close/>
                </a:path>
              </a:pathLst>
            </a:custGeom>
            <a:solidFill>
              <a:schemeClr val="accent2"/>
            </a:solidFill>
            <a:ln w="0">
              <a:noFill/>
              <a:prstDash val="solid"/>
              <a:round/>
            </a:ln>
          </p:spPr>
          <p:txBody>
            <a:bodyPr vert="horz" wrap="square" lIns="91440" tIns="45720" rIns="91440" bIns="45720" numCol="1" anchor="t" anchorCtr="0" compatLnSpc="1"/>
            <a:lstStyle/>
            <a:p>
              <a:endParaRPr lang="en-US">
                <a:latin typeface="微软雅黑" panose="020B0503020204020204" pitchFamily="34" charset="-122"/>
                <a:ea typeface="微软雅黑" panose="020B0503020204020204" pitchFamily="34" charset="-122"/>
              </a:endParaRPr>
            </a:p>
          </p:txBody>
        </p:sp>
        <p:sp>
          <p:nvSpPr>
            <p:cNvPr id="96" name="Freeform 7"/>
            <p:cNvSpPr>
              <a:spLocks noEditPoints="1"/>
            </p:cNvSpPr>
            <p:nvPr/>
          </p:nvSpPr>
          <p:spPr bwMode="auto">
            <a:xfrm>
              <a:off x="1145360" y="1919614"/>
              <a:ext cx="299574" cy="277578"/>
            </a:xfrm>
            <a:custGeom>
              <a:avLst/>
              <a:gdLst>
                <a:gd name="T0" fmla="*/ 31 w 177"/>
                <a:gd name="T1" fmla="*/ 94 h 164"/>
                <a:gd name="T2" fmla="*/ 19 w 177"/>
                <a:gd name="T3" fmla="*/ 94 h 164"/>
                <a:gd name="T4" fmla="*/ 1 w 177"/>
                <a:gd name="T5" fmla="*/ 79 h 164"/>
                <a:gd name="T6" fmla="*/ 12 w 177"/>
                <a:gd name="T7" fmla="*/ 47 h 164"/>
                <a:gd name="T8" fmla="*/ 36 w 177"/>
                <a:gd name="T9" fmla="*/ 55 h 164"/>
                <a:gd name="T10" fmla="*/ 48 w 177"/>
                <a:gd name="T11" fmla="*/ 52 h 164"/>
                <a:gd name="T12" fmla="*/ 48 w 177"/>
                <a:gd name="T13" fmla="*/ 59 h 164"/>
                <a:gd name="T14" fmla="*/ 55 w 177"/>
                <a:gd name="T15" fmla="*/ 82 h 164"/>
                <a:gd name="T16" fmla="*/ 31 w 177"/>
                <a:gd name="T17" fmla="*/ 94 h 164"/>
                <a:gd name="T18" fmla="*/ 36 w 177"/>
                <a:gd name="T19" fmla="*/ 47 h 164"/>
                <a:gd name="T20" fmla="*/ 12 w 177"/>
                <a:gd name="T21" fmla="*/ 23 h 164"/>
                <a:gd name="T22" fmla="*/ 36 w 177"/>
                <a:gd name="T23" fmla="*/ 0 h 164"/>
                <a:gd name="T24" fmla="*/ 59 w 177"/>
                <a:gd name="T25" fmla="*/ 23 h 164"/>
                <a:gd name="T26" fmla="*/ 36 w 177"/>
                <a:gd name="T27" fmla="*/ 47 h 164"/>
                <a:gd name="T28" fmla="*/ 129 w 177"/>
                <a:gd name="T29" fmla="*/ 164 h 164"/>
                <a:gd name="T30" fmla="*/ 49 w 177"/>
                <a:gd name="T31" fmla="*/ 164 h 164"/>
                <a:gd name="T32" fmla="*/ 24 w 177"/>
                <a:gd name="T33" fmla="*/ 140 h 164"/>
                <a:gd name="T34" fmla="*/ 56 w 177"/>
                <a:gd name="T35" fmla="*/ 88 h 164"/>
                <a:gd name="T36" fmla="*/ 89 w 177"/>
                <a:gd name="T37" fmla="*/ 101 h 164"/>
                <a:gd name="T38" fmla="*/ 121 w 177"/>
                <a:gd name="T39" fmla="*/ 88 h 164"/>
                <a:gd name="T40" fmla="*/ 153 w 177"/>
                <a:gd name="T41" fmla="*/ 140 h 164"/>
                <a:gd name="T42" fmla="*/ 129 w 177"/>
                <a:gd name="T43" fmla="*/ 164 h 164"/>
                <a:gd name="T44" fmla="*/ 89 w 177"/>
                <a:gd name="T45" fmla="*/ 94 h 164"/>
                <a:gd name="T46" fmla="*/ 53 w 177"/>
                <a:gd name="T47" fmla="*/ 59 h 164"/>
                <a:gd name="T48" fmla="*/ 89 w 177"/>
                <a:gd name="T49" fmla="*/ 23 h 164"/>
                <a:gd name="T50" fmla="*/ 124 w 177"/>
                <a:gd name="T51" fmla="*/ 59 h 164"/>
                <a:gd name="T52" fmla="*/ 89 w 177"/>
                <a:gd name="T53" fmla="*/ 94 h 164"/>
                <a:gd name="T54" fmla="*/ 141 w 177"/>
                <a:gd name="T55" fmla="*/ 47 h 164"/>
                <a:gd name="T56" fmla="*/ 118 w 177"/>
                <a:gd name="T57" fmla="*/ 23 h 164"/>
                <a:gd name="T58" fmla="*/ 141 w 177"/>
                <a:gd name="T59" fmla="*/ 0 h 164"/>
                <a:gd name="T60" fmla="*/ 165 w 177"/>
                <a:gd name="T61" fmla="*/ 23 h 164"/>
                <a:gd name="T62" fmla="*/ 141 w 177"/>
                <a:gd name="T63" fmla="*/ 47 h 164"/>
                <a:gd name="T64" fmla="*/ 159 w 177"/>
                <a:gd name="T65" fmla="*/ 94 h 164"/>
                <a:gd name="T66" fmla="*/ 146 w 177"/>
                <a:gd name="T67" fmla="*/ 94 h 164"/>
                <a:gd name="T68" fmla="*/ 122 w 177"/>
                <a:gd name="T69" fmla="*/ 82 h 164"/>
                <a:gd name="T70" fmla="*/ 130 w 177"/>
                <a:gd name="T71" fmla="*/ 59 h 164"/>
                <a:gd name="T72" fmla="*/ 129 w 177"/>
                <a:gd name="T73" fmla="*/ 52 h 164"/>
                <a:gd name="T74" fmla="*/ 141 w 177"/>
                <a:gd name="T75" fmla="*/ 55 h 164"/>
                <a:gd name="T76" fmla="*/ 165 w 177"/>
                <a:gd name="T77" fmla="*/ 47 h 164"/>
                <a:gd name="T78" fmla="*/ 177 w 177"/>
                <a:gd name="T79" fmla="*/ 79 h 164"/>
                <a:gd name="T80" fmla="*/ 159 w 177"/>
                <a:gd name="T81" fmla="*/ 9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7" h="164">
                  <a:moveTo>
                    <a:pt x="31" y="94"/>
                  </a:moveTo>
                  <a:cubicBezTo>
                    <a:pt x="19" y="94"/>
                    <a:pt x="19" y="94"/>
                    <a:pt x="19" y="94"/>
                  </a:cubicBezTo>
                  <a:cubicBezTo>
                    <a:pt x="9" y="94"/>
                    <a:pt x="1" y="89"/>
                    <a:pt x="1" y="79"/>
                  </a:cubicBezTo>
                  <a:cubicBezTo>
                    <a:pt x="1" y="72"/>
                    <a:pt x="0" y="47"/>
                    <a:pt x="12" y="47"/>
                  </a:cubicBezTo>
                  <a:cubicBezTo>
                    <a:pt x="14" y="47"/>
                    <a:pt x="24" y="55"/>
                    <a:pt x="36" y="55"/>
                  </a:cubicBezTo>
                  <a:cubicBezTo>
                    <a:pt x="40" y="55"/>
                    <a:pt x="44" y="54"/>
                    <a:pt x="48" y="52"/>
                  </a:cubicBezTo>
                  <a:cubicBezTo>
                    <a:pt x="48" y="54"/>
                    <a:pt x="48" y="57"/>
                    <a:pt x="48" y="59"/>
                  </a:cubicBezTo>
                  <a:cubicBezTo>
                    <a:pt x="48" y="67"/>
                    <a:pt x="50" y="75"/>
                    <a:pt x="55" y="82"/>
                  </a:cubicBezTo>
                  <a:cubicBezTo>
                    <a:pt x="46" y="82"/>
                    <a:pt x="37" y="86"/>
                    <a:pt x="31" y="94"/>
                  </a:cubicBezTo>
                  <a:close/>
                  <a:moveTo>
                    <a:pt x="36" y="47"/>
                  </a:moveTo>
                  <a:cubicBezTo>
                    <a:pt x="23" y="47"/>
                    <a:pt x="12" y="36"/>
                    <a:pt x="12" y="23"/>
                  </a:cubicBezTo>
                  <a:cubicBezTo>
                    <a:pt x="12" y="10"/>
                    <a:pt x="23" y="0"/>
                    <a:pt x="36" y="0"/>
                  </a:cubicBezTo>
                  <a:cubicBezTo>
                    <a:pt x="49" y="0"/>
                    <a:pt x="59" y="10"/>
                    <a:pt x="59" y="23"/>
                  </a:cubicBezTo>
                  <a:cubicBezTo>
                    <a:pt x="59" y="36"/>
                    <a:pt x="49" y="47"/>
                    <a:pt x="36" y="47"/>
                  </a:cubicBezTo>
                  <a:close/>
                  <a:moveTo>
                    <a:pt x="129" y="164"/>
                  </a:moveTo>
                  <a:cubicBezTo>
                    <a:pt x="49" y="164"/>
                    <a:pt x="49" y="164"/>
                    <a:pt x="49" y="164"/>
                  </a:cubicBezTo>
                  <a:cubicBezTo>
                    <a:pt x="34" y="164"/>
                    <a:pt x="24" y="155"/>
                    <a:pt x="24" y="140"/>
                  </a:cubicBezTo>
                  <a:cubicBezTo>
                    <a:pt x="24" y="120"/>
                    <a:pt x="29" y="88"/>
                    <a:pt x="56" y="88"/>
                  </a:cubicBezTo>
                  <a:cubicBezTo>
                    <a:pt x="59" y="88"/>
                    <a:pt x="70" y="101"/>
                    <a:pt x="89" y="101"/>
                  </a:cubicBezTo>
                  <a:cubicBezTo>
                    <a:pt x="107" y="101"/>
                    <a:pt x="118" y="88"/>
                    <a:pt x="121" y="88"/>
                  </a:cubicBezTo>
                  <a:cubicBezTo>
                    <a:pt x="148" y="88"/>
                    <a:pt x="153" y="120"/>
                    <a:pt x="153" y="140"/>
                  </a:cubicBezTo>
                  <a:cubicBezTo>
                    <a:pt x="153" y="155"/>
                    <a:pt x="143" y="164"/>
                    <a:pt x="129" y="164"/>
                  </a:cubicBezTo>
                  <a:close/>
                  <a:moveTo>
                    <a:pt x="89" y="94"/>
                  </a:moveTo>
                  <a:cubicBezTo>
                    <a:pt x="69" y="94"/>
                    <a:pt x="53" y="78"/>
                    <a:pt x="53" y="59"/>
                  </a:cubicBezTo>
                  <a:cubicBezTo>
                    <a:pt x="53" y="39"/>
                    <a:pt x="69" y="23"/>
                    <a:pt x="89" y="23"/>
                  </a:cubicBezTo>
                  <a:cubicBezTo>
                    <a:pt x="108" y="23"/>
                    <a:pt x="124" y="39"/>
                    <a:pt x="124" y="59"/>
                  </a:cubicBezTo>
                  <a:cubicBezTo>
                    <a:pt x="124" y="78"/>
                    <a:pt x="108" y="94"/>
                    <a:pt x="89" y="94"/>
                  </a:cubicBezTo>
                  <a:close/>
                  <a:moveTo>
                    <a:pt x="141" y="47"/>
                  </a:moveTo>
                  <a:cubicBezTo>
                    <a:pt x="128" y="47"/>
                    <a:pt x="118" y="36"/>
                    <a:pt x="118" y="23"/>
                  </a:cubicBezTo>
                  <a:cubicBezTo>
                    <a:pt x="118" y="10"/>
                    <a:pt x="128" y="0"/>
                    <a:pt x="141" y="0"/>
                  </a:cubicBezTo>
                  <a:cubicBezTo>
                    <a:pt x="154" y="0"/>
                    <a:pt x="165" y="10"/>
                    <a:pt x="165" y="23"/>
                  </a:cubicBezTo>
                  <a:cubicBezTo>
                    <a:pt x="165" y="36"/>
                    <a:pt x="154" y="47"/>
                    <a:pt x="141" y="47"/>
                  </a:cubicBezTo>
                  <a:close/>
                  <a:moveTo>
                    <a:pt x="159" y="94"/>
                  </a:moveTo>
                  <a:cubicBezTo>
                    <a:pt x="146" y="94"/>
                    <a:pt x="146" y="94"/>
                    <a:pt x="146" y="94"/>
                  </a:cubicBezTo>
                  <a:cubicBezTo>
                    <a:pt x="140" y="86"/>
                    <a:pt x="132" y="82"/>
                    <a:pt x="122" y="82"/>
                  </a:cubicBezTo>
                  <a:cubicBezTo>
                    <a:pt x="127" y="75"/>
                    <a:pt x="130" y="67"/>
                    <a:pt x="130" y="59"/>
                  </a:cubicBezTo>
                  <a:cubicBezTo>
                    <a:pt x="130" y="57"/>
                    <a:pt x="129" y="54"/>
                    <a:pt x="129" y="52"/>
                  </a:cubicBezTo>
                  <a:cubicBezTo>
                    <a:pt x="133" y="54"/>
                    <a:pt x="137" y="55"/>
                    <a:pt x="141" y="55"/>
                  </a:cubicBezTo>
                  <a:cubicBezTo>
                    <a:pt x="154" y="55"/>
                    <a:pt x="163" y="47"/>
                    <a:pt x="165" y="47"/>
                  </a:cubicBezTo>
                  <a:cubicBezTo>
                    <a:pt x="177" y="47"/>
                    <a:pt x="177" y="72"/>
                    <a:pt x="177" y="79"/>
                  </a:cubicBezTo>
                  <a:cubicBezTo>
                    <a:pt x="177" y="89"/>
                    <a:pt x="168" y="94"/>
                    <a:pt x="159" y="94"/>
                  </a:cubicBezTo>
                  <a:close/>
                </a:path>
              </a:pathLst>
            </a:custGeom>
            <a:solidFill>
              <a:schemeClr val="bg1"/>
            </a:solidFill>
            <a:ln>
              <a:noFill/>
            </a:ln>
          </p:spPr>
          <p:txBody>
            <a:bodyPr vert="horz" wrap="square" lIns="91440" tIns="45720" rIns="91440" bIns="45720" numCol="1" anchor="t" anchorCtr="0" compatLnSpc="1"/>
            <a:lstStyle/>
            <a:p>
              <a:endParaRPr lang="en-US">
                <a:latin typeface="微软雅黑" panose="020B0503020204020204" pitchFamily="34" charset="-122"/>
                <a:ea typeface="微软雅黑" panose="020B0503020204020204" pitchFamily="34" charset="-122"/>
              </a:endParaRPr>
            </a:p>
          </p:txBody>
        </p:sp>
      </p:grpSp>
      <p:grpSp>
        <p:nvGrpSpPr>
          <p:cNvPr id="97" name="Group 2"/>
          <p:cNvGrpSpPr/>
          <p:nvPr/>
        </p:nvGrpSpPr>
        <p:grpSpPr>
          <a:xfrm>
            <a:off x="3635896" y="1915858"/>
            <a:ext cx="465007" cy="465007"/>
            <a:chOff x="3635896" y="1825130"/>
            <a:chExt cx="465007" cy="465007"/>
          </a:xfrm>
        </p:grpSpPr>
        <p:sp>
          <p:nvSpPr>
            <p:cNvPr id="98" name="Freeform 8"/>
            <p:cNvSpPr/>
            <p:nvPr/>
          </p:nvSpPr>
          <p:spPr bwMode="auto">
            <a:xfrm>
              <a:off x="3635896" y="1825130"/>
              <a:ext cx="465007" cy="465007"/>
            </a:xfrm>
            <a:custGeom>
              <a:avLst/>
              <a:gdLst>
                <a:gd name="T0" fmla="*/ 101 w 203"/>
                <a:gd name="T1" fmla="*/ 0 h 203"/>
                <a:gd name="T2" fmla="*/ 129 w 203"/>
                <a:gd name="T3" fmla="*/ 2 h 203"/>
                <a:gd name="T4" fmla="*/ 153 w 203"/>
                <a:gd name="T5" fmla="*/ 13 h 203"/>
                <a:gd name="T6" fmla="*/ 173 w 203"/>
                <a:gd name="T7" fmla="*/ 29 h 203"/>
                <a:gd name="T8" fmla="*/ 190 w 203"/>
                <a:gd name="T9" fmla="*/ 50 h 203"/>
                <a:gd name="T10" fmla="*/ 200 w 203"/>
                <a:gd name="T11" fmla="*/ 74 h 203"/>
                <a:gd name="T12" fmla="*/ 203 w 203"/>
                <a:gd name="T13" fmla="*/ 101 h 203"/>
                <a:gd name="T14" fmla="*/ 200 w 203"/>
                <a:gd name="T15" fmla="*/ 129 h 203"/>
                <a:gd name="T16" fmla="*/ 190 w 203"/>
                <a:gd name="T17" fmla="*/ 153 h 203"/>
                <a:gd name="T18" fmla="*/ 173 w 203"/>
                <a:gd name="T19" fmla="*/ 174 h 203"/>
                <a:gd name="T20" fmla="*/ 153 w 203"/>
                <a:gd name="T21" fmla="*/ 190 h 203"/>
                <a:gd name="T22" fmla="*/ 129 w 203"/>
                <a:gd name="T23" fmla="*/ 200 h 203"/>
                <a:gd name="T24" fmla="*/ 101 w 203"/>
                <a:gd name="T25" fmla="*/ 203 h 203"/>
                <a:gd name="T26" fmla="*/ 74 w 203"/>
                <a:gd name="T27" fmla="*/ 200 h 203"/>
                <a:gd name="T28" fmla="*/ 50 w 203"/>
                <a:gd name="T29" fmla="*/ 190 h 203"/>
                <a:gd name="T30" fmla="*/ 29 w 203"/>
                <a:gd name="T31" fmla="*/ 174 h 203"/>
                <a:gd name="T32" fmla="*/ 13 w 203"/>
                <a:gd name="T33" fmla="*/ 153 h 203"/>
                <a:gd name="T34" fmla="*/ 3 w 203"/>
                <a:gd name="T35" fmla="*/ 129 h 203"/>
                <a:gd name="T36" fmla="*/ 0 w 203"/>
                <a:gd name="T37" fmla="*/ 101 h 203"/>
                <a:gd name="T38" fmla="*/ 3 w 203"/>
                <a:gd name="T39" fmla="*/ 74 h 203"/>
                <a:gd name="T40" fmla="*/ 13 w 203"/>
                <a:gd name="T41" fmla="*/ 50 h 203"/>
                <a:gd name="T42" fmla="*/ 29 w 203"/>
                <a:gd name="T43" fmla="*/ 29 h 203"/>
                <a:gd name="T44" fmla="*/ 50 w 203"/>
                <a:gd name="T45" fmla="*/ 13 h 203"/>
                <a:gd name="T46" fmla="*/ 74 w 203"/>
                <a:gd name="T47" fmla="*/ 2 h 203"/>
                <a:gd name="T48" fmla="*/ 101 w 203"/>
                <a:gd name="T49" fmla="*/ 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3" h="203">
                  <a:moveTo>
                    <a:pt x="101" y="0"/>
                  </a:moveTo>
                  <a:lnTo>
                    <a:pt x="129" y="2"/>
                  </a:lnTo>
                  <a:lnTo>
                    <a:pt x="153" y="13"/>
                  </a:lnTo>
                  <a:lnTo>
                    <a:pt x="173" y="29"/>
                  </a:lnTo>
                  <a:lnTo>
                    <a:pt x="190" y="50"/>
                  </a:lnTo>
                  <a:lnTo>
                    <a:pt x="200" y="74"/>
                  </a:lnTo>
                  <a:lnTo>
                    <a:pt x="203" y="101"/>
                  </a:lnTo>
                  <a:lnTo>
                    <a:pt x="200" y="129"/>
                  </a:lnTo>
                  <a:lnTo>
                    <a:pt x="190" y="153"/>
                  </a:lnTo>
                  <a:lnTo>
                    <a:pt x="173" y="174"/>
                  </a:lnTo>
                  <a:lnTo>
                    <a:pt x="153" y="190"/>
                  </a:lnTo>
                  <a:lnTo>
                    <a:pt x="129" y="200"/>
                  </a:lnTo>
                  <a:lnTo>
                    <a:pt x="101" y="203"/>
                  </a:lnTo>
                  <a:lnTo>
                    <a:pt x="74" y="200"/>
                  </a:lnTo>
                  <a:lnTo>
                    <a:pt x="50" y="190"/>
                  </a:lnTo>
                  <a:lnTo>
                    <a:pt x="29" y="174"/>
                  </a:lnTo>
                  <a:lnTo>
                    <a:pt x="13" y="153"/>
                  </a:lnTo>
                  <a:lnTo>
                    <a:pt x="3" y="129"/>
                  </a:lnTo>
                  <a:lnTo>
                    <a:pt x="0" y="101"/>
                  </a:lnTo>
                  <a:lnTo>
                    <a:pt x="3" y="74"/>
                  </a:lnTo>
                  <a:lnTo>
                    <a:pt x="13" y="50"/>
                  </a:lnTo>
                  <a:lnTo>
                    <a:pt x="29" y="29"/>
                  </a:lnTo>
                  <a:lnTo>
                    <a:pt x="50" y="13"/>
                  </a:lnTo>
                  <a:lnTo>
                    <a:pt x="74" y="2"/>
                  </a:lnTo>
                  <a:lnTo>
                    <a:pt x="101" y="0"/>
                  </a:lnTo>
                  <a:close/>
                </a:path>
              </a:pathLst>
            </a:custGeom>
            <a:solidFill>
              <a:schemeClr val="accent2"/>
            </a:solidFill>
            <a:ln w="0">
              <a:noFill/>
              <a:prstDash val="solid"/>
              <a:round/>
            </a:ln>
          </p:spPr>
          <p:txBody>
            <a:bodyPr vert="horz" wrap="square" lIns="91440" tIns="45720" rIns="91440" bIns="45720" numCol="1" anchor="t" anchorCtr="0" compatLnSpc="1"/>
            <a:lstStyle/>
            <a:p>
              <a:endParaRPr lang="en-US">
                <a:latin typeface="微软雅黑" panose="020B0503020204020204" pitchFamily="34" charset="-122"/>
                <a:ea typeface="微软雅黑" panose="020B0503020204020204" pitchFamily="34" charset="-122"/>
              </a:endParaRPr>
            </a:p>
          </p:txBody>
        </p:sp>
        <p:sp>
          <p:nvSpPr>
            <p:cNvPr id="99" name="Freeform 8"/>
            <p:cNvSpPr>
              <a:spLocks noEditPoints="1"/>
            </p:cNvSpPr>
            <p:nvPr/>
          </p:nvSpPr>
          <p:spPr bwMode="auto">
            <a:xfrm>
              <a:off x="3788568" y="1901620"/>
              <a:ext cx="201914" cy="300866"/>
            </a:xfrm>
            <a:custGeom>
              <a:avLst/>
              <a:gdLst>
                <a:gd name="T0" fmla="*/ 85 w 94"/>
                <a:gd name="T1" fmla="*/ 44 h 140"/>
                <a:gd name="T2" fmla="*/ 45 w 94"/>
                <a:gd name="T3" fmla="*/ 90 h 140"/>
                <a:gd name="T4" fmla="*/ 26 w 94"/>
                <a:gd name="T5" fmla="*/ 105 h 140"/>
                <a:gd name="T6" fmla="*/ 26 w 94"/>
                <a:gd name="T7" fmla="*/ 108 h 140"/>
                <a:gd name="T8" fmla="*/ 35 w 94"/>
                <a:gd name="T9" fmla="*/ 123 h 140"/>
                <a:gd name="T10" fmla="*/ 17 w 94"/>
                <a:gd name="T11" fmla="*/ 140 h 140"/>
                <a:gd name="T12" fmla="*/ 0 w 94"/>
                <a:gd name="T13" fmla="*/ 123 h 140"/>
                <a:gd name="T14" fmla="*/ 9 w 94"/>
                <a:gd name="T15" fmla="*/ 108 h 140"/>
                <a:gd name="T16" fmla="*/ 9 w 94"/>
                <a:gd name="T17" fmla="*/ 33 h 140"/>
                <a:gd name="T18" fmla="*/ 0 w 94"/>
                <a:gd name="T19" fmla="*/ 17 h 140"/>
                <a:gd name="T20" fmla="*/ 17 w 94"/>
                <a:gd name="T21" fmla="*/ 0 h 140"/>
                <a:gd name="T22" fmla="*/ 35 w 94"/>
                <a:gd name="T23" fmla="*/ 17 h 140"/>
                <a:gd name="T24" fmla="*/ 26 w 94"/>
                <a:gd name="T25" fmla="*/ 33 h 140"/>
                <a:gd name="T26" fmla="*/ 26 w 94"/>
                <a:gd name="T27" fmla="*/ 78 h 140"/>
                <a:gd name="T28" fmla="*/ 40 w 94"/>
                <a:gd name="T29" fmla="*/ 73 h 140"/>
                <a:gd name="T30" fmla="*/ 67 w 94"/>
                <a:gd name="T31" fmla="*/ 44 h 140"/>
                <a:gd name="T32" fmla="*/ 58 w 94"/>
                <a:gd name="T33" fmla="*/ 29 h 140"/>
                <a:gd name="T34" fmla="*/ 76 w 94"/>
                <a:gd name="T35" fmla="*/ 11 h 140"/>
                <a:gd name="T36" fmla="*/ 94 w 94"/>
                <a:gd name="T37" fmla="*/ 29 h 140"/>
                <a:gd name="T38" fmla="*/ 85 w 94"/>
                <a:gd name="T39" fmla="*/ 44 h 140"/>
                <a:gd name="T40" fmla="*/ 17 w 94"/>
                <a:gd name="T41" fmla="*/ 9 h 140"/>
                <a:gd name="T42" fmla="*/ 9 w 94"/>
                <a:gd name="T43" fmla="*/ 17 h 140"/>
                <a:gd name="T44" fmla="*/ 17 w 94"/>
                <a:gd name="T45" fmla="*/ 26 h 140"/>
                <a:gd name="T46" fmla="*/ 26 w 94"/>
                <a:gd name="T47" fmla="*/ 17 h 140"/>
                <a:gd name="T48" fmla="*/ 17 w 94"/>
                <a:gd name="T49" fmla="*/ 9 h 140"/>
                <a:gd name="T50" fmla="*/ 17 w 94"/>
                <a:gd name="T51" fmla="*/ 114 h 140"/>
                <a:gd name="T52" fmla="*/ 9 w 94"/>
                <a:gd name="T53" fmla="*/ 123 h 140"/>
                <a:gd name="T54" fmla="*/ 17 w 94"/>
                <a:gd name="T55" fmla="*/ 132 h 140"/>
                <a:gd name="T56" fmla="*/ 26 w 94"/>
                <a:gd name="T57" fmla="*/ 123 h 140"/>
                <a:gd name="T58" fmla="*/ 17 w 94"/>
                <a:gd name="T59" fmla="*/ 114 h 140"/>
                <a:gd name="T60" fmla="*/ 76 w 94"/>
                <a:gd name="T61" fmla="*/ 20 h 140"/>
                <a:gd name="T62" fmla="*/ 67 w 94"/>
                <a:gd name="T63" fmla="*/ 29 h 140"/>
                <a:gd name="T64" fmla="*/ 76 w 94"/>
                <a:gd name="T65" fmla="*/ 38 h 140"/>
                <a:gd name="T66" fmla="*/ 85 w 94"/>
                <a:gd name="T67" fmla="*/ 29 h 140"/>
                <a:gd name="T68" fmla="*/ 76 w 94"/>
                <a:gd name="T69" fmla="*/ 2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4" h="140">
                  <a:moveTo>
                    <a:pt x="85" y="44"/>
                  </a:moveTo>
                  <a:cubicBezTo>
                    <a:pt x="84" y="77"/>
                    <a:pt x="61" y="85"/>
                    <a:pt x="45" y="90"/>
                  </a:cubicBezTo>
                  <a:cubicBezTo>
                    <a:pt x="31" y="94"/>
                    <a:pt x="26" y="96"/>
                    <a:pt x="26" y="105"/>
                  </a:cubicBezTo>
                  <a:cubicBezTo>
                    <a:pt x="26" y="108"/>
                    <a:pt x="26" y="108"/>
                    <a:pt x="26" y="108"/>
                  </a:cubicBezTo>
                  <a:cubicBezTo>
                    <a:pt x="31" y="111"/>
                    <a:pt x="35" y="116"/>
                    <a:pt x="35" y="123"/>
                  </a:cubicBezTo>
                  <a:cubicBezTo>
                    <a:pt x="35" y="132"/>
                    <a:pt x="27" y="140"/>
                    <a:pt x="17" y="140"/>
                  </a:cubicBezTo>
                  <a:cubicBezTo>
                    <a:pt x="8" y="140"/>
                    <a:pt x="0" y="132"/>
                    <a:pt x="0" y="123"/>
                  </a:cubicBezTo>
                  <a:cubicBezTo>
                    <a:pt x="0" y="116"/>
                    <a:pt x="3" y="111"/>
                    <a:pt x="9" y="108"/>
                  </a:cubicBezTo>
                  <a:cubicBezTo>
                    <a:pt x="9" y="33"/>
                    <a:pt x="9" y="33"/>
                    <a:pt x="9" y="33"/>
                  </a:cubicBezTo>
                  <a:cubicBezTo>
                    <a:pt x="3" y="29"/>
                    <a:pt x="0" y="24"/>
                    <a:pt x="0" y="17"/>
                  </a:cubicBezTo>
                  <a:cubicBezTo>
                    <a:pt x="0" y="8"/>
                    <a:pt x="8" y="0"/>
                    <a:pt x="17" y="0"/>
                  </a:cubicBezTo>
                  <a:cubicBezTo>
                    <a:pt x="27" y="0"/>
                    <a:pt x="35" y="8"/>
                    <a:pt x="35" y="17"/>
                  </a:cubicBezTo>
                  <a:cubicBezTo>
                    <a:pt x="35" y="24"/>
                    <a:pt x="31" y="29"/>
                    <a:pt x="26" y="33"/>
                  </a:cubicBezTo>
                  <a:cubicBezTo>
                    <a:pt x="26" y="78"/>
                    <a:pt x="26" y="78"/>
                    <a:pt x="26" y="78"/>
                  </a:cubicBezTo>
                  <a:cubicBezTo>
                    <a:pt x="31" y="76"/>
                    <a:pt x="36" y="74"/>
                    <a:pt x="40" y="73"/>
                  </a:cubicBezTo>
                  <a:cubicBezTo>
                    <a:pt x="57" y="67"/>
                    <a:pt x="67" y="63"/>
                    <a:pt x="67" y="44"/>
                  </a:cubicBezTo>
                  <a:cubicBezTo>
                    <a:pt x="62" y="41"/>
                    <a:pt x="58" y="36"/>
                    <a:pt x="58" y="29"/>
                  </a:cubicBezTo>
                  <a:cubicBezTo>
                    <a:pt x="58" y="19"/>
                    <a:pt x="66" y="11"/>
                    <a:pt x="76" y="11"/>
                  </a:cubicBezTo>
                  <a:cubicBezTo>
                    <a:pt x="86" y="11"/>
                    <a:pt x="94" y="19"/>
                    <a:pt x="94" y="29"/>
                  </a:cubicBezTo>
                  <a:cubicBezTo>
                    <a:pt x="94" y="36"/>
                    <a:pt x="90" y="41"/>
                    <a:pt x="85" y="44"/>
                  </a:cubicBezTo>
                  <a:close/>
                  <a:moveTo>
                    <a:pt x="17" y="9"/>
                  </a:moveTo>
                  <a:cubicBezTo>
                    <a:pt x="13" y="9"/>
                    <a:pt x="9" y="12"/>
                    <a:pt x="9" y="17"/>
                  </a:cubicBezTo>
                  <a:cubicBezTo>
                    <a:pt x="9" y="22"/>
                    <a:pt x="13" y="26"/>
                    <a:pt x="17" y="26"/>
                  </a:cubicBezTo>
                  <a:cubicBezTo>
                    <a:pt x="22" y="26"/>
                    <a:pt x="26" y="22"/>
                    <a:pt x="26" y="17"/>
                  </a:cubicBezTo>
                  <a:cubicBezTo>
                    <a:pt x="26" y="12"/>
                    <a:pt x="22" y="9"/>
                    <a:pt x="17" y="9"/>
                  </a:cubicBezTo>
                  <a:close/>
                  <a:moveTo>
                    <a:pt x="17" y="114"/>
                  </a:moveTo>
                  <a:cubicBezTo>
                    <a:pt x="13" y="114"/>
                    <a:pt x="9" y="118"/>
                    <a:pt x="9" y="123"/>
                  </a:cubicBezTo>
                  <a:cubicBezTo>
                    <a:pt x="9" y="128"/>
                    <a:pt x="13" y="132"/>
                    <a:pt x="17" y="132"/>
                  </a:cubicBezTo>
                  <a:cubicBezTo>
                    <a:pt x="22" y="132"/>
                    <a:pt x="26" y="128"/>
                    <a:pt x="26" y="123"/>
                  </a:cubicBezTo>
                  <a:cubicBezTo>
                    <a:pt x="26" y="118"/>
                    <a:pt x="22" y="114"/>
                    <a:pt x="17" y="114"/>
                  </a:cubicBezTo>
                  <a:close/>
                  <a:moveTo>
                    <a:pt x="76" y="20"/>
                  </a:moveTo>
                  <a:cubicBezTo>
                    <a:pt x="71" y="20"/>
                    <a:pt x="67" y="24"/>
                    <a:pt x="67" y="29"/>
                  </a:cubicBezTo>
                  <a:cubicBezTo>
                    <a:pt x="67" y="34"/>
                    <a:pt x="71" y="38"/>
                    <a:pt x="76" y="38"/>
                  </a:cubicBezTo>
                  <a:cubicBezTo>
                    <a:pt x="81" y="38"/>
                    <a:pt x="85" y="34"/>
                    <a:pt x="85" y="29"/>
                  </a:cubicBezTo>
                  <a:cubicBezTo>
                    <a:pt x="85" y="24"/>
                    <a:pt x="81" y="20"/>
                    <a:pt x="76" y="20"/>
                  </a:cubicBezTo>
                  <a:close/>
                </a:path>
              </a:pathLst>
            </a:custGeom>
            <a:solidFill>
              <a:schemeClr val="bg1"/>
            </a:solidFill>
            <a:ln>
              <a:noFill/>
            </a:ln>
          </p:spPr>
          <p:txBody>
            <a:bodyPr vert="horz" wrap="square" lIns="91440" tIns="45720" rIns="91440" bIns="45720" numCol="1" anchor="t" anchorCtr="0" compatLnSpc="1"/>
            <a:lstStyle/>
            <a:p>
              <a:endParaRPr lang="en-US">
                <a:latin typeface="微软雅黑" panose="020B0503020204020204" pitchFamily="34" charset="-122"/>
                <a:ea typeface="微软雅黑" panose="020B0503020204020204" pitchFamily="34" charset="-122"/>
              </a:endParaRPr>
            </a:p>
          </p:txBody>
        </p:sp>
      </p:grpSp>
      <p:grpSp>
        <p:nvGrpSpPr>
          <p:cNvPr id="100" name="Group 17"/>
          <p:cNvGrpSpPr/>
          <p:nvPr/>
        </p:nvGrpSpPr>
        <p:grpSpPr>
          <a:xfrm>
            <a:off x="6365383" y="1078302"/>
            <a:ext cx="467298" cy="465007"/>
            <a:chOff x="6365383" y="987574"/>
            <a:chExt cx="467298" cy="465007"/>
          </a:xfrm>
        </p:grpSpPr>
        <p:sp>
          <p:nvSpPr>
            <p:cNvPr id="101" name="Freeform 10"/>
            <p:cNvSpPr/>
            <p:nvPr/>
          </p:nvSpPr>
          <p:spPr bwMode="auto">
            <a:xfrm>
              <a:off x="6365383" y="987574"/>
              <a:ext cx="467298" cy="465007"/>
            </a:xfrm>
            <a:custGeom>
              <a:avLst/>
              <a:gdLst>
                <a:gd name="T0" fmla="*/ 101 w 204"/>
                <a:gd name="T1" fmla="*/ 0 h 203"/>
                <a:gd name="T2" fmla="*/ 130 w 204"/>
                <a:gd name="T3" fmla="*/ 3 h 203"/>
                <a:gd name="T4" fmla="*/ 153 w 204"/>
                <a:gd name="T5" fmla="*/ 13 h 203"/>
                <a:gd name="T6" fmla="*/ 174 w 204"/>
                <a:gd name="T7" fmla="*/ 29 h 203"/>
                <a:gd name="T8" fmla="*/ 191 w 204"/>
                <a:gd name="T9" fmla="*/ 50 h 203"/>
                <a:gd name="T10" fmla="*/ 201 w 204"/>
                <a:gd name="T11" fmla="*/ 74 h 203"/>
                <a:gd name="T12" fmla="*/ 204 w 204"/>
                <a:gd name="T13" fmla="*/ 102 h 203"/>
                <a:gd name="T14" fmla="*/ 201 w 204"/>
                <a:gd name="T15" fmla="*/ 129 h 203"/>
                <a:gd name="T16" fmla="*/ 191 w 204"/>
                <a:gd name="T17" fmla="*/ 153 h 203"/>
                <a:gd name="T18" fmla="*/ 174 w 204"/>
                <a:gd name="T19" fmla="*/ 174 h 203"/>
                <a:gd name="T20" fmla="*/ 153 w 204"/>
                <a:gd name="T21" fmla="*/ 190 h 203"/>
                <a:gd name="T22" fmla="*/ 130 w 204"/>
                <a:gd name="T23" fmla="*/ 200 h 203"/>
                <a:gd name="T24" fmla="*/ 101 w 204"/>
                <a:gd name="T25" fmla="*/ 203 h 203"/>
                <a:gd name="T26" fmla="*/ 75 w 204"/>
                <a:gd name="T27" fmla="*/ 200 h 203"/>
                <a:gd name="T28" fmla="*/ 51 w 204"/>
                <a:gd name="T29" fmla="*/ 190 h 203"/>
                <a:gd name="T30" fmla="*/ 30 w 204"/>
                <a:gd name="T31" fmla="*/ 174 h 203"/>
                <a:gd name="T32" fmla="*/ 14 w 204"/>
                <a:gd name="T33" fmla="*/ 153 h 203"/>
                <a:gd name="T34" fmla="*/ 3 w 204"/>
                <a:gd name="T35" fmla="*/ 129 h 203"/>
                <a:gd name="T36" fmla="*/ 0 w 204"/>
                <a:gd name="T37" fmla="*/ 102 h 203"/>
                <a:gd name="T38" fmla="*/ 3 w 204"/>
                <a:gd name="T39" fmla="*/ 74 h 203"/>
                <a:gd name="T40" fmla="*/ 14 w 204"/>
                <a:gd name="T41" fmla="*/ 50 h 203"/>
                <a:gd name="T42" fmla="*/ 30 w 204"/>
                <a:gd name="T43" fmla="*/ 29 h 203"/>
                <a:gd name="T44" fmla="*/ 51 w 204"/>
                <a:gd name="T45" fmla="*/ 13 h 203"/>
                <a:gd name="T46" fmla="*/ 75 w 204"/>
                <a:gd name="T47" fmla="*/ 3 h 203"/>
                <a:gd name="T48" fmla="*/ 101 w 204"/>
                <a:gd name="T49" fmla="*/ 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4" h="203">
                  <a:moveTo>
                    <a:pt x="101" y="0"/>
                  </a:moveTo>
                  <a:lnTo>
                    <a:pt x="130" y="3"/>
                  </a:lnTo>
                  <a:lnTo>
                    <a:pt x="153" y="13"/>
                  </a:lnTo>
                  <a:lnTo>
                    <a:pt x="174" y="29"/>
                  </a:lnTo>
                  <a:lnTo>
                    <a:pt x="191" y="50"/>
                  </a:lnTo>
                  <a:lnTo>
                    <a:pt x="201" y="74"/>
                  </a:lnTo>
                  <a:lnTo>
                    <a:pt x="204" y="102"/>
                  </a:lnTo>
                  <a:lnTo>
                    <a:pt x="201" y="129"/>
                  </a:lnTo>
                  <a:lnTo>
                    <a:pt x="191" y="153"/>
                  </a:lnTo>
                  <a:lnTo>
                    <a:pt x="174" y="174"/>
                  </a:lnTo>
                  <a:lnTo>
                    <a:pt x="153" y="190"/>
                  </a:lnTo>
                  <a:lnTo>
                    <a:pt x="130" y="200"/>
                  </a:lnTo>
                  <a:lnTo>
                    <a:pt x="101" y="203"/>
                  </a:lnTo>
                  <a:lnTo>
                    <a:pt x="75" y="200"/>
                  </a:lnTo>
                  <a:lnTo>
                    <a:pt x="51" y="190"/>
                  </a:lnTo>
                  <a:lnTo>
                    <a:pt x="30" y="174"/>
                  </a:lnTo>
                  <a:lnTo>
                    <a:pt x="14" y="153"/>
                  </a:lnTo>
                  <a:lnTo>
                    <a:pt x="3" y="129"/>
                  </a:lnTo>
                  <a:lnTo>
                    <a:pt x="0" y="102"/>
                  </a:lnTo>
                  <a:lnTo>
                    <a:pt x="3" y="74"/>
                  </a:lnTo>
                  <a:lnTo>
                    <a:pt x="14" y="50"/>
                  </a:lnTo>
                  <a:lnTo>
                    <a:pt x="30" y="29"/>
                  </a:lnTo>
                  <a:lnTo>
                    <a:pt x="51" y="13"/>
                  </a:lnTo>
                  <a:lnTo>
                    <a:pt x="75" y="3"/>
                  </a:lnTo>
                  <a:lnTo>
                    <a:pt x="101" y="0"/>
                  </a:lnTo>
                  <a:close/>
                </a:path>
              </a:pathLst>
            </a:custGeom>
            <a:solidFill>
              <a:schemeClr val="accent2"/>
            </a:solidFill>
            <a:ln w="0">
              <a:noFill/>
              <a:prstDash val="solid"/>
              <a:round/>
            </a:ln>
          </p:spPr>
          <p:txBody>
            <a:bodyPr vert="horz" wrap="square" lIns="91440" tIns="45720" rIns="91440" bIns="45720" numCol="1" anchor="t" anchorCtr="0" compatLnSpc="1"/>
            <a:lstStyle/>
            <a:p>
              <a:endParaRPr lang="en-US">
                <a:latin typeface="微软雅黑" panose="020B0503020204020204" pitchFamily="34" charset="-122"/>
                <a:ea typeface="微软雅黑" panose="020B0503020204020204" pitchFamily="34" charset="-122"/>
              </a:endParaRPr>
            </a:p>
          </p:txBody>
        </p:sp>
        <p:sp>
          <p:nvSpPr>
            <p:cNvPr id="102" name="Freeform 9"/>
            <p:cNvSpPr>
              <a:spLocks noEditPoints="1"/>
            </p:cNvSpPr>
            <p:nvPr/>
          </p:nvSpPr>
          <p:spPr bwMode="auto">
            <a:xfrm>
              <a:off x="6458481" y="1121413"/>
              <a:ext cx="263683" cy="197326"/>
            </a:xfrm>
            <a:custGeom>
              <a:avLst/>
              <a:gdLst>
                <a:gd name="T0" fmla="*/ 302 w 302"/>
                <a:gd name="T1" fmla="*/ 226 h 226"/>
                <a:gd name="T2" fmla="*/ 0 w 302"/>
                <a:gd name="T3" fmla="*/ 226 h 226"/>
                <a:gd name="T4" fmla="*/ 0 w 302"/>
                <a:gd name="T5" fmla="*/ 0 h 226"/>
                <a:gd name="T6" fmla="*/ 17 w 302"/>
                <a:gd name="T7" fmla="*/ 0 h 226"/>
                <a:gd name="T8" fmla="*/ 17 w 302"/>
                <a:gd name="T9" fmla="*/ 206 h 226"/>
                <a:gd name="T10" fmla="*/ 302 w 302"/>
                <a:gd name="T11" fmla="*/ 206 h 226"/>
                <a:gd name="T12" fmla="*/ 302 w 302"/>
                <a:gd name="T13" fmla="*/ 226 h 226"/>
                <a:gd name="T14" fmla="*/ 282 w 302"/>
                <a:gd name="T15" fmla="*/ 188 h 226"/>
                <a:gd name="T16" fmla="*/ 37 w 302"/>
                <a:gd name="T17" fmla="*/ 188 h 226"/>
                <a:gd name="T18" fmla="*/ 37 w 302"/>
                <a:gd name="T19" fmla="*/ 103 h 226"/>
                <a:gd name="T20" fmla="*/ 103 w 302"/>
                <a:gd name="T21" fmla="*/ 17 h 226"/>
                <a:gd name="T22" fmla="*/ 189 w 302"/>
                <a:gd name="T23" fmla="*/ 103 h 226"/>
                <a:gd name="T24" fmla="*/ 245 w 302"/>
                <a:gd name="T25" fmla="*/ 56 h 226"/>
                <a:gd name="T26" fmla="*/ 282 w 302"/>
                <a:gd name="T27" fmla="*/ 188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2" h="226">
                  <a:moveTo>
                    <a:pt x="302" y="226"/>
                  </a:moveTo>
                  <a:lnTo>
                    <a:pt x="0" y="226"/>
                  </a:lnTo>
                  <a:lnTo>
                    <a:pt x="0" y="0"/>
                  </a:lnTo>
                  <a:lnTo>
                    <a:pt x="17" y="0"/>
                  </a:lnTo>
                  <a:lnTo>
                    <a:pt x="17" y="206"/>
                  </a:lnTo>
                  <a:lnTo>
                    <a:pt x="302" y="206"/>
                  </a:lnTo>
                  <a:lnTo>
                    <a:pt x="302" y="226"/>
                  </a:lnTo>
                  <a:close/>
                  <a:moveTo>
                    <a:pt x="282" y="188"/>
                  </a:moveTo>
                  <a:lnTo>
                    <a:pt x="37" y="188"/>
                  </a:lnTo>
                  <a:lnTo>
                    <a:pt x="37" y="103"/>
                  </a:lnTo>
                  <a:lnTo>
                    <a:pt x="103" y="17"/>
                  </a:lnTo>
                  <a:lnTo>
                    <a:pt x="189" y="103"/>
                  </a:lnTo>
                  <a:lnTo>
                    <a:pt x="245" y="56"/>
                  </a:lnTo>
                  <a:lnTo>
                    <a:pt x="282" y="188"/>
                  </a:lnTo>
                  <a:close/>
                </a:path>
              </a:pathLst>
            </a:custGeom>
            <a:solidFill>
              <a:schemeClr val="bg1"/>
            </a:solidFill>
            <a:ln>
              <a:noFill/>
            </a:ln>
          </p:spPr>
          <p:txBody>
            <a:bodyPr vert="horz" wrap="square" lIns="91440" tIns="45720" rIns="91440" bIns="45720" numCol="1" anchor="t" anchorCtr="0" compatLnSpc="1"/>
            <a:lstStyle/>
            <a:p>
              <a:endParaRPr lang="en-US">
                <a:latin typeface="微软雅黑" panose="020B0503020204020204" pitchFamily="34" charset="-122"/>
                <a:ea typeface="微软雅黑" panose="020B0503020204020204" pitchFamily="34" charset="-122"/>
              </a:endParaRPr>
            </a:p>
          </p:txBody>
        </p:sp>
      </p:grpSp>
      <p:grpSp>
        <p:nvGrpSpPr>
          <p:cNvPr id="103" name="Group 3"/>
          <p:cNvGrpSpPr/>
          <p:nvPr/>
        </p:nvGrpSpPr>
        <p:grpSpPr>
          <a:xfrm>
            <a:off x="4770914" y="3181649"/>
            <a:ext cx="465007" cy="469589"/>
            <a:chOff x="4770914" y="3090921"/>
            <a:chExt cx="465007" cy="469589"/>
          </a:xfrm>
        </p:grpSpPr>
        <p:sp>
          <p:nvSpPr>
            <p:cNvPr id="104" name="Freeform 9"/>
            <p:cNvSpPr/>
            <p:nvPr/>
          </p:nvSpPr>
          <p:spPr bwMode="auto">
            <a:xfrm>
              <a:off x="4770914" y="3090921"/>
              <a:ext cx="465007" cy="469589"/>
            </a:xfrm>
            <a:custGeom>
              <a:avLst/>
              <a:gdLst>
                <a:gd name="T0" fmla="*/ 102 w 203"/>
                <a:gd name="T1" fmla="*/ 0 h 205"/>
                <a:gd name="T2" fmla="*/ 129 w 203"/>
                <a:gd name="T3" fmla="*/ 4 h 205"/>
                <a:gd name="T4" fmla="*/ 153 w 203"/>
                <a:gd name="T5" fmla="*/ 14 h 205"/>
                <a:gd name="T6" fmla="*/ 174 w 203"/>
                <a:gd name="T7" fmla="*/ 29 h 205"/>
                <a:gd name="T8" fmla="*/ 190 w 203"/>
                <a:gd name="T9" fmla="*/ 50 h 205"/>
                <a:gd name="T10" fmla="*/ 200 w 203"/>
                <a:gd name="T11" fmla="*/ 75 h 205"/>
                <a:gd name="T12" fmla="*/ 203 w 203"/>
                <a:gd name="T13" fmla="*/ 102 h 205"/>
                <a:gd name="T14" fmla="*/ 200 w 203"/>
                <a:gd name="T15" fmla="*/ 129 h 205"/>
                <a:gd name="T16" fmla="*/ 190 w 203"/>
                <a:gd name="T17" fmla="*/ 154 h 205"/>
                <a:gd name="T18" fmla="*/ 174 w 203"/>
                <a:gd name="T19" fmla="*/ 174 h 205"/>
                <a:gd name="T20" fmla="*/ 153 w 203"/>
                <a:gd name="T21" fmla="*/ 190 h 205"/>
                <a:gd name="T22" fmla="*/ 129 w 203"/>
                <a:gd name="T23" fmla="*/ 200 h 205"/>
                <a:gd name="T24" fmla="*/ 102 w 203"/>
                <a:gd name="T25" fmla="*/ 205 h 205"/>
                <a:gd name="T26" fmla="*/ 76 w 203"/>
                <a:gd name="T27" fmla="*/ 200 h 205"/>
                <a:gd name="T28" fmla="*/ 50 w 203"/>
                <a:gd name="T29" fmla="*/ 190 h 205"/>
                <a:gd name="T30" fmla="*/ 29 w 203"/>
                <a:gd name="T31" fmla="*/ 174 h 205"/>
                <a:gd name="T32" fmla="*/ 15 w 203"/>
                <a:gd name="T33" fmla="*/ 154 h 205"/>
                <a:gd name="T34" fmla="*/ 4 w 203"/>
                <a:gd name="T35" fmla="*/ 129 h 205"/>
                <a:gd name="T36" fmla="*/ 0 w 203"/>
                <a:gd name="T37" fmla="*/ 102 h 205"/>
                <a:gd name="T38" fmla="*/ 4 w 203"/>
                <a:gd name="T39" fmla="*/ 75 h 205"/>
                <a:gd name="T40" fmla="*/ 15 w 203"/>
                <a:gd name="T41" fmla="*/ 50 h 205"/>
                <a:gd name="T42" fmla="*/ 29 w 203"/>
                <a:gd name="T43" fmla="*/ 29 h 205"/>
                <a:gd name="T44" fmla="*/ 50 w 203"/>
                <a:gd name="T45" fmla="*/ 14 h 205"/>
                <a:gd name="T46" fmla="*/ 76 w 203"/>
                <a:gd name="T47" fmla="*/ 4 h 205"/>
                <a:gd name="T48" fmla="*/ 102 w 203"/>
                <a:gd name="T49"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3" h="205">
                  <a:moveTo>
                    <a:pt x="102" y="0"/>
                  </a:moveTo>
                  <a:lnTo>
                    <a:pt x="129" y="4"/>
                  </a:lnTo>
                  <a:lnTo>
                    <a:pt x="153" y="14"/>
                  </a:lnTo>
                  <a:lnTo>
                    <a:pt x="174" y="29"/>
                  </a:lnTo>
                  <a:lnTo>
                    <a:pt x="190" y="50"/>
                  </a:lnTo>
                  <a:lnTo>
                    <a:pt x="200" y="75"/>
                  </a:lnTo>
                  <a:lnTo>
                    <a:pt x="203" y="102"/>
                  </a:lnTo>
                  <a:lnTo>
                    <a:pt x="200" y="129"/>
                  </a:lnTo>
                  <a:lnTo>
                    <a:pt x="190" y="154"/>
                  </a:lnTo>
                  <a:lnTo>
                    <a:pt x="174" y="174"/>
                  </a:lnTo>
                  <a:lnTo>
                    <a:pt x="153" y="190"/>
                  </a:lnTo>
                  <a:lnTo>
                    <a:pt x="129" y="200"/>
                  </a:lnTo>
                  <a:lnTo>
                    <a:pt x="102" y="205"/>
                  </a:lnTo>
                  <a:lnTo>
                    <a:pt x="76" y="200"/>
                  </a:lnTo>
                  <a:lnTo>
                    <a:pt x="50" y="190"/>
                  </a:lnTo>
                  <a:lnTo>
                    <a:pt x="29" y="174"/>
                  </a:lnTo>
                  <a:lnTo>
                    <a:pt x="15" y="154"/>
                  </a:lnTo>
                  <a:lnTo>
                    <a:pt x="4" y="129"/>
                  </a:lnTo>
                  <a:lnTo>
                    <a:pt x="0" y="102"/>
                  </a:lnTo>
                  <a:lnTo>
                    <a:pt x="4" y="75"/>
                  </a:lnTo>
                  <a:lnTo>
                    <a:pt x="15" y="50"/>
                  </a:lnTo>
                  <a:lnTo>
                    <a:pt x="29" y="29"/>
                  </a:lnTo>
                  <a:lnTo>
                    <a:pt x="50" y="14"/>
                  </a:lnTo>
                  <a:lnTo>
                    <a:pt x="76" y="4"/>
                  </a:lnTo>
                  <a:lnTo>
                    <a:pt x="102" y="0"/>
                  </a:lnTo>
                  <a:close/>
                </a:path>
              </a:pathLst>
            </a:custGeom>
            <a:solidFill>
              <a:schemeClr val="accent2"/>
            </a:solidFill>
            <a:ln w="0">
              <a:noFill/>
              <a:prstDash val="solid"/>
              <a:round/>
            </a:ln>
          </p:spPr>
          <p:txBody>
            <a:bodyPr vert="horz" wrap="square" lIns="91440" tIns="45720" rIns="91440" bIns="45720" numCol="1" anchor="t" anchorCtr="0" compatLnSpc="1"/>
            <a:lstStyle/>
            <a:p>
              <a:endParaRPr lang="en-US">
                <a:latin typeface="微软雅黑" panose="020B0503020204020204" pitchFamily="34" charset="-122"/>
                <a:ea typeface="微软雅黑" panose="020B0503020204020204" pitchFamily="34" charset="-122"/>
              </a:endParaRPr>
            </a:p>
          </p:txBody>
        </p:sp>
        <p:sp>
          <p:nvSpPr>
            <p:cNvPr id="105" name="Freeform 10"/>
            <p:cNvSpPr>
              <a:spLocks noEditPoints="1"/>
            </p:cNvSpPr>
            <p:nvPr/>
          </p:nvSpPr>
          <p:spPr bwMode="auto">
            <a:xfrm>
              <a:off x="4870438" y="3218381"/>
              <a:ext cx="260899" cy="203797"/>
            </a:xfrm>
            <a:custGeom>
              <a:avLst/>
              <a:gdLst>
                <a:gd name="T0" fmla="*/ 164 w 164"/>
                <a:gd name="T1" fmla="*/ 114 h 128"/>
                <a:gd name="T2" fmla="*/ 149 w 164"/>
                <a:gd name="T3" fmla="*/ 128 h 128"/>
                <a:gd name="T4" fmla="*/ 15 w 164"/>
                <a:gd name="T5" fmla="*/ 128 h 128"/>
                <a:gd name="T6" fmla="*/ 0 w 164"/>
                <a:gd name="T7" fmla="*/ 114 h 128"/>
                <a:gd name="T8" fmla="*/ 0 w 164"/>
                <a:gd name="T9" fmla="*/ 14 h 128"/>
                <a:gd name="T10" fmla="*/ 15 w 164"/>
                <a:gd name="T11" fmla="*/ 0 h 128"/>
                <a:gd name="T12" fmla="*/ 149 w 164"/>
                <a:gd name="T13" fmla="*/ 0 h 128"/>
                <a:gd name="T14" fmla="*/ 164 w 164"/>
                <a:gd name="T15" fmla="*/ 14 h 128"/>
                <a:gd name="T16" fmla="*/ 164 w 164"/>
                <a:gd name="T17" fmla="*/ 114 h 128"/>
                <a:gd name="T18" fmla="*/ 149 w 164"/>
                <a:gd name="T19" fmla="*/ 11 h 128"/>
                <a:gd name="T20" fmla="*/ 15 w 164"/>
                <a:gd name="T21" fmla="*/ 11 h 128"/>
                <a:gd name="T22" fmla="*/ 12 w 164"/>
                <a:gd name="T23" fmla="*/ 14 h 128"/>
                <a:gd name="T24" fmla="*/ 25 w 164"/>
                <a:gd name="T25" fmla="*/ 40 h 128"/>
                <a:gd name="T26" fmla="*/ 62 w 164"/>
                <a:gd name="T27" fmla="*/ 69 h 128"/>
                <a:gd name="T28" fmla="*/ 82 w 164"/>
                <a:gd name="T29" fmla="*/ 82 h 128"/>
                <a:gd name="T30" fmla="*/ 82 w 164"/>
                <a:gd name="T31" fmla="*/ 82 h 128"/>
                <a:gd name="T32" fmla="*/ 82 w 164"/>
                <a:gd name="T33" fmla="*/ 82 h 128"/>
                <a:gd name="T34" fmla="*/ 102 w 164"/>
                <a:gd name="T35" fmla="*/ 69 h 128"/>
                <a:gd name="T36" fmla="*/ 139 w 164"/>
                <a:gd name="T37" fmla="*/ 40 h 128"/>
                <a:gd name="T38" fmla="*/ 152 w 164"/>
                <a:gd name="T39" fmla="*/ 18 h 128"/>
                <a:gd name="T40" fmla="*/ 149 w 164"/>
                <a:gd name="T41" fmla="*/ 11 h 128"/>
                <a:gd name="T42" fmla="*/ 152 w 164"/>
                <a:gd name="T43" fmla="*/ 43 h 128"/>
                <a:gd name="T44" fmla="*/ 146 w 164"/>
                <a:gd name="T45" fmla="*/ 50 h 128"/>
                <a:gd name="T46" fmla="*/ 107 w 164"/>
                <a:gd name="T47" fmla="*/ 80 h 128"/>
                <a:gd name="T48" fmla="*/ 82 w 164"/>
                <a:gd name="T49" fmla="*/ 93 h 128"/>
                <a:gd name="T50" fmla="*/ 82 w 164"/>
                <a:gd name="T51" fmla="*/ 93 h 128"/>
                <a:gd name="T52" fmla="*/ 82 w 164"/>
                <a:gd name="T53" fmla="*/ 93 h 128"/>
                <a:gd name="T54" fmla="*/ 57 w 164"/>
                <a:gd name="T55" fmla="*/ 80 h 128"/>
                <a:gd name="T56" fmla="*/ 18 w 164"/>
                <a:gd name="T57" fmla="*/ 50 h 128"/>
                <a:gd name="T58" fmla="*/ 12 w 164"/>
                <a:gd name="T59" fmla="*/ 43 h 128"/>
                <a:gd name="T60" fmla="*/ 12 w 164"/>
                <a:gd name="T61" fmla="*/ 114 h 128"/>
                <a:gd name="T62" fmla="*/ 15 w 164"/>
                <a:gd name="T63" fmla="*/ 117 h 128"/>
                <a:gd name="T64" fmla="*/ 149 w 164"/>
                <a:gd name="T65" fmla="*/ 117 h 128"/>
                <a:gd name="T66" fmla="*/ 152 w 164"/>
                <a:gd name="T67" fmla="*/ 114 h 128"/>
                <a:gd name="T68" fmla="*/ 152 w 164"/>
                <a:gd name="T69" fmla="*/ 43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4" h="128">
                  <a:moveTo>
                    <a:pt x="164" y="114"/>
                  </a:moveTo>
                  <a:cubicBezTo>
                    <a:pt x="164" y="122"/>
                    <a:pt x="157" y="128"/>
                    <a:pt x="149" y="128"/>
                  </a:cubicBezTo>
                  <a:cubicBezTo>
                    <a:pt x="15" y="128"/>
                    <a:pt x="15" y="128"/>
                    <a:pt x="15" y="128"/>
                  </a:cubicBezTo>
                  <a:cubicBezTo>
                    <a:pt x="7" y="128"/>
                    <a:pt x="0" y="122"/>
                    <a:pt x="0" y="114"/>
                  </a:cubicBezTo>
                  <a:cubicBezTo>
                    <a:pt x="0" y="14"/>
                    <a:pt x="0" y="14"/>
                    <a:pt x="0" y="14"/>
                  </a:cubicBezTo>
                  <a:cubicBezTo>
                    <a:pt x="0" y="6"/>
                    <a:pt x="7" y="0"/>
                    <a:pt x="15" y="0"/>
                  </a:cubicBezTo>
                  <a:cubicBezTo>
                    <a:pt x="149" y="0"/>
                    <a:pt x="149" y="0"/>
                    <a:pt x="149" y="0"/>
                  </a:cubicBezTo>
                  <a:cubicBezTo>
                    <a:pt x="157" y="0"/>
                    <a:pt x="164" y="6"/>
                    <a:pt x="164" y="14"/>
                  </a:cubicBezTo>
                  <a:lnTo>
                    <a:pt x="164" y="114"/>
                  </a:lnTo>
                  <a:close/>
                  <a:moveTo>
                    <a:pt x="149" y="11"/>
                  </a:moveTo>
                  <a:cubicBezTo>
                    <a:pt x="15" y="11"/>
                    <a:pt x="15" y="11"/>
                    <a:pt x="15" y="11"/>
                  </a:cubicBezTo>
                  <a:cubicBezTo>
                    <a:pt x="13" y="11"/>
                    <a:pt x="12" y="13"/>
                    <a:pt x="12" y="14"/>
                  </a:cubicBezTo>
                  <a:cubicBezTo>
                    <a:pt x="12" y="25"/>
                    <a:pt x="17" y="34"/>
                    <a:pt x="25" y="40"/>
                  </a:cubicBezTo>
                  <a:cubicBezTo>
                    <a:pt x="37" y="50"/>
                    <a:pt x="50" y="59"/>
                    <a:pt x="62" y="69"/>
                  </a:cubicBezTo>
                  <a:cubicBezTo>
                    <a:pt x="67" y="73"/>
                    <a:pt x="76" y="82"/>
                    <a:pt x="82" y="82"/>
                  </a:cubicBezTo>
                  <a:cubicBezTo>
                    <a:pt x="82" y="82"/>
                    <a:pt x="82" y="82"/>
                    <a:pt x="82" y="82"/>
                  </a:cubicBezTo>
                  <a:cubicBezTo>
                    <a:pt x="82" y="82"/>
                    <a:pt x="82" y="82"/>
                    <a:pt x="82" y="82"/>
                  </a:cubicBezTo>
                  <a:cubicBezTo>
                    <a:pt x="89" y="82"/>
                    <a:pt x="97" y="73"/>
                    <a:pt x="102" y="69"/>
                  </a:cubicBezTo>
                  <a:cubicBezTo>
                    <a:pt x="114" y="59"/>
                    <a:pt x="127" y="50"/>
                    <a:pt x="139" y="40"/>
                  </a:cubicBezTo>
                  <a:cubicBezTo>
                    <a:pt x="145" y="36"/>
                    <a:pt x="152" y="25"/>
                    <a:pt x="152" y="18"/>
                  </a:cubicBezTo>
                  <a:cubicBezTo>
                    <a:pt x="152" y="15"/>
                    <a:pt x="153" y="11"/>
                    <a:pt x="149" y="11"/>
                  </a:cubicBezTo>
                  <a:close/>
                  <a:moveTo>
                    <a:pt x="152" y="43"/>
                  </a:moveTo>
                  <a:cubicBezTo>
                    <a:pt x="150" y="46"/>
                    <a:pt x="148" y="48"/>
                    <a:pt x="146" y="50"/>
                  </a:cubicBezTo>
                  <a:cubicBezTo>
                    <a:pt x="133" y="60"/>
                    <a:pt x="120" y="70"/>
                    <a:pt x="107" y="80"/>
                  </a:cubicBezTo>
                  <a:cubicBezTo>
                    <a:pt x="100" y="86"/>
                    <a:pt x="92" y="93"/>
                    <a:pt x="82" y="93"/>
                  </a:cubicBezTo>
                  <a:cubicBezTo>
                    <a:pt x="82" y="93"/>
                    <a:pt x="82" y="93"/>
                    <a:pt x="82" y="93"/>
                  </a:cubicBezTo>
                  <a:cubicBezTo>
                    <a:pt x="82" y="93"/>
                    <a:pt x="82" y="93"/>
                    <a:pt x="82" y="93"/>
                  </a:cubicBezTo>
                  <a:cubicBezTo>
                    <a:pt x="72" y="93"/>
                    <a:pt x="64" y="86"/>
                    <a:pt x="57" y="80"/>
                  </a:cubicBezTo>
                  <a:cubicBezTo>
                    <a:pt x="44" y="70"/>
                    <a:pt x="31" y="60"/>
                    <a:pt x="18" y="50"/>
                  </a:cubicBezTo>
                  <a:cubicBezTo>
                    <a:pt x="16" y="48"/>
                    <a:pt x="14" y="46"/>
                    <a:pt x="12" y="43"/>
                  </a:cubicBezTo>
                  <a:cubicBezTo>
                    <a:pt x="12" y="114"/>
                    <a:pt x="12" y="114"/>
                    <a:pt x="12" y="114"/>
                  </a:cubicBezTo>
                  <a:cubicBezTo>
                    <a:pt x="12" y="115"/>
                    <a:pt x="13" y="117"/>
                    <a:pt x="15" y="117"/>
                  </a:cubicBezTo>
                  <a:cubicBezTo>
                    <a:pt x="149" y="117"/>
                    <a:pt x="149" y="117"/>
                    <a:pt x="149" y="117"/>
                  </a:cubicBezTo>
                  <a:cubicBezTo>
                    <a:pt x="151" y="117"/>
                    <a:pt x="152" y="115"/>
                    <a:pt x="152" y="114"/>
                  </a:cubicBezTo>
                  <a:lnTo>
                    <a:pt x="152" y="43"/>
                  </a:lnTo>
                  <a:close/>
                </a:path>
              </a:pathLst>
            </a:custGeom>
            <a:solidFill>
              <a:schemeClr val="bg1"/>
            </a:solidFill>
            <a:ln>
              <a:noFill/>
            </a:ln>
          </p:spPr>
          <p:txBody>
            <a:bodyPr vert="horz" wrap="square" lIns="91440" tIns="45720" rIns="91440" bIns="45720" numCol="1" anchor="t" anchorCtr="0" compatLnSpc="1"/>
            <a:lstStyle/>
            <a:p>
              <a:endParaRPr lang="en-US">
                <a:latin typeface="微软雅黑" panose="020B0503020204020204" pitchFamily="34" charset="-122"/>
                <a:ea typeface="微软雅黑" panose="020B0503020204020204" pitchFamily="34" charset="-122"/>
              </a:endParaRPr>
            </a:p>
          </p:txBody>
        </p:sp>
      </p:grpSp>
      <p:grpSp>
        <p:nvGrpSpPr>
          <p:cNvPr id="106" name="Group 18"/>
          <p:cNvGrpSpPr/>
          <p:nvPr/>
        </p:nvGrpSpPr>
        <p:grpSpPr>
          <a:xfrm>
            <a:off x="7596336" y="1429260"/>
            <a:ext cx="467298" cy="467298"/>
            <a:chOff x="7850778" y="1338532"/>
            <a:chExt cx="467298" cy="467298"/>
          </a:xfrm>
        </p:grpSpPr>
        <p:sp>
          <p:nvSpPr>
            <p:cNvPr id="107" name="Freeform 12"/>
            <p:cNvSpPr/>
            <p:nvPr/>
          </p:nvSpPr>
          <p:spPr bwMode="auto">
            <a:xfrm>
              <a:off x="7850778" y="1338532"/>
              <a:ext cx="467298" cy="467298"/>
            </a:xfrm>
            <a:custGeom>
              <a:avLst/>
              <a:gdLst>
                <a:gd name="T0" fmla="*/ 101 w 204"/>
                <a:gd name="T1" fmla="*/ 0 h 204"/>
                <a:gd name="T2" fmla="*/ 129 w 204"/>
                <a:gd name="T3" fmla="*/ 3 h 204"/>
                <a:gd name="T4" fmla="*/ 153 w 204"/>
                <a:gd name="T5" fmla="*/ 13 h 204"/>
                <a:gd name="T6" fmla="*/ 174 w 204"/>
                <a:gd name="T7" fmla="*/ 30 h 204"/>
                <a:gd name="T8" fmla="*/ 190 w 204"/>
                <a:gd name="T9" fmla="*/ 51 h 204"/>
                <a:gd name="T10" fmla="*/ 201 w 204"/>
                <a:gd name="T11" fmla="*/ 74 h 204"/>
                <a:gd name="T12" fmla="*/ 204 w 204"/>
                <a:gd name="T13" fmla="*/ 101 h 204"/>
                <a:gd name="T14" fmla="*/ 201 w 204"/>
                <a:gd name="T15" fmla="*/ 128 h 204"/>
                <a:gd name="T16" fmla="*/ 190 w 204"/>
                <a:gd name="T17" fmla="*/ 153 h 204"/>
                <a:gd name="T18" fmla="*/ 174 w 204"/>
                <a:gd name="T19" fmla="*/ 174 h 204"/>
                <a:gd name="T20" fmla="*/ 153 w 204"/>
                <a:gd name="T21" fmla="*/ 189 h 204"/>
                <a:gd name="T22" fmla="*/ 129 w 204"/>
                <a:gd name="T23" fmla="*/ 199 h 204"/>
                <a:gd name="T24" fmla="*/ 101 w 204"/>
                <a:gd name="T25" fmla="*/ 204 h 204"/>
                <a:gd name="T26" fmla="*/ 74 w 204"/>
                <a:gd name="T27" fmla="*/ 199 h 204"/>
                <a:gd name="T28" fmla="*/ 51 w 204"/>
                <a:gd name="T29" fmla="*/ 189 h 204"/>
                <a:gd name="T30" fmla="*/ 30 w 204"/>
                <a:gd name="T31" fmla="*/ 174 h 204"/>
                <a:gd name="T32" fmla="*/ 13 w 204"/>
                <a:gd name="T33" fmla="*/ 153 h 204"/>
                <a:gd name="T34" fmla="*/ 3 w 204"/>
                <a:gd name="T35" fmla="*/ 128 h 204"/>
                <a:gd name="T36" fmla="*/ 0 w 204"/>
                <a:gd name="T37" fmla="*/ 101 h 204"/>
                <a:gd name="T38" fmla="*/ 3 w 204"/>
                <a:gd name="T39" fmla="*/ 74 h 204"/>
                <a:gd name="T40" fmla="*/ 13 w 204"/>
                <a:gd name="T41" fmla="*/ 51 h 204"/>
                <a:gd name="T42" fmla="*/ 30 w 204"/>
                <a:gd name="T43" fmla="*/ 30 h 204"/>
                <a:gd name="T44" fmla="*/ 51 w 204"/>
                <a:gd name="T45" fmla="*/ 13 h 204"/>
                <a:gd name="T46" fmla="*/ 74 w 204"/>
                <a:gd name="T47" fmla="*/ 3 h 204"/>
                <a:gd name="T48" fmla="*/ 101 w 204"/>
                <a:gd name="T49"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4" h="204">
                  <a:moveTo>
                    <a:pt x="101" y="0"/>
                  </a:moveTo>
                  <a:lnTo>
                    <a:pt x="129" y="3"/>
                  </a:lnTo>
                  <a:lnTo>
                    <a:pt x="153" y="13"/>
                  </a:lnTo>
                  <a:lnTo>
                    <a:pt x="174" y="30"/>
                  </a:lnTo>
                  <a:lnTo>
                    <a:pt x="190" y="51"/>
                  </a:lnTo>
                  <a:lnTo>
                    <a:pt x="201" y="74"/>
                  </a:lnTo>
                  <a:lnTo>
                    <a:pt x="204" y="101"/>
                  </a:lnTo>
                  <a:lnTo>
                    <a:pt x="201" y="128"/>
                  </a:lnTo>
                  <a:lnTo>
                    <a:pt x="190" y="153"/>
                  </a:lnTo>
                  <a:lnTo>
                    <a:pt x="174" y="174"/>
                  </a:lnTo>
                  <a:lnTo>
                    <a:pt x="153" y="189"/>
                  </a:lnTo>
                  <a:lnTo>
                    <a:pt x="129" y="199"/>
                  </a:lnTo>
                  <a:lnTo>
                    <a:pt x="101" y="204"/>
                  </a:lnTo>
                  <a:lnTo>
                    <a:pt x="74" y="199"/>
                  </a:lnTo>
                  <a:lnTo>
                    <a:pt x="51" y="189"/>
                  </a:lnTo>
                  <a:lnTo>
                    <a:pt x="30" y="174"/>
                  </a:lnTo>
                  <a:lnTo>
                    <a:pt x="13" y="153"/>
                  </a:lnTo>
                  <a:lnTo>
                    <a:pt x="3" y="128"/>
                  </a:lnTo>
                  <a:lnTo>
                    <a:pt x="0" y="101"/>
                  </a:lnTo>
                  <a:lnTo>
                    <a:pt x="3" y="74"/>
                  </a:lnTo>
                  <a:lnTo>
                    <a:pt x="13" y="51"/>
                  </a:lnTo>
                  <a:lnTo>
                    <a:pt x="30" y="30"/>
                  </a:lnTo>
                  <a:lnTo>
                    <a:pt x="51" y="13"/>
                  </a:lnTo>
                  <a:lnTo>
                    <a:pt x="74" y="3"/>
                  </a:lnTo>
                  <a:lnTo>
                    <a:pt x="101" y="0"/>
                  </a:lnTo>
                  <a:close/>
                </a:path>
              </a:pathLst>
            </a:custGeom>
            <a:solidFill>
              <a:schemeClr val="accent2"/>
            </a:solidFill>
            <a:ln w="0">
              <a:noFill/>
              <a:prstDash val="solid"/>
              <a:round/>
            </a:ln>
          </p:spPr>
          <p:txBody>
            <a:bodyPr vert="horz" wrap="square" lIns="91440" tIns="45720" rIns="91440" bIns="45720" numCol="1" anchor="t" anchorCtr="0" compatLnSpc="1"/>
            <a:lstStyle/>
            <a:p>
              <a:endParaRPr lang="en-US">
                <a:latin typeface="微软雅黑" panose="020B0503020204020204" pitchFamily="34" charset="-122"/>
                <a:ea typeface="微软雅黑" panose="020B0503020204020204" pitchFamily="34" charset="-122"/>
              </a:endParaRPr>
            </a:p>
          </p:txBody>
        </p:sp>
        <p:sp>
          <p:nvSpPr>
            <p:cNvPr id="108" name="Freeform 11"/>
            <p:cNvSpPr>
              <a:spLocks noEditPoints="1"/>
            </p:cNvSpPr>
            <p:nvPr/>
          </p:nvSpPr>
          <p:spPr bwMode="auto">
            <a:xfrm>
              <a:off x="7954681" y="1439214"/>
              <a:ext cx="254730" cy="253695"/>
            </a:xfrm>
            <a:custGeom>
              <a:avLst/>
              <a:gdLst>
                <a:gd name="T0" fmla="*/ 141 w 152"/>
                <a:gd name="T1" fmla="*/ 152 h 152"/>
                <a:gd name="T2" fmla="*/ 132 w 152"/>
                <a:gd name="T3" fmla="*/ 148 h 152"/>
                <a:gd name="T4" fmla="*/ 101 w 152"/>
                <a:gd name="T5" fmla="*/ 117 h 152"/>
                <a:gd name="T6" fmla="*/ 65 w 152"/>
                <a:gd name="T7" fmla="*/ 128 h 152"/>
                <a:gd name="T8" fmla="*/ 0 w 152"/>
                <a:gd name="T9" fmla="*/ 64 h 152"/>
                <a:gd name="T10" fmla="*/ 65 w 152"/>
                <a:gd name="T11" fmla="*/ 0 h 152"/>
                <a:gd name="T12" fmla="*/ 129 w 152"/>
                <a:gd name="T13" fmla="*/ 64 h 152"/>
                <a:gd name="T14" fmla="*/ 118 w 152"/>
                <a:gd name="T15" fmla="*/ 100 h 152"/>
                <a:gd name="T16" fmla="*/ 149 w 152"/>
                <a:gd name="T17" fmla="*/ 132 h 152"/>
                <a:gd name="T18" fmla="*/ 152 w 152"/>
                <a:gd name="T19" fmla="*/ 140 h 152"/>
                <a:gd name="T20" fmla="*/ 141 w 152"/>
                <a:gd name="T21" fmla="*/ 152 h 152"/>
                <a:gd name="T22" fmla="*/ 65 w 152"/>
                <a:gd name="T23" fmla="*/ 23 h 152"/>
                <a:gd name="T24" fmla="*/ 24 w 152"/>
                <a:gd name="T25" fmla="*/ 64 h 152"/>
                <a:gd name="T26" fmla="*/ 65 w 152"/>
                <a:gd name="T27" fmla="*/ 105 h 152"/>
                <a:gd name="T28" fmla="*/ 106 w 152"/>
                <a:gd name="T29" fmla="*/ 64 h 152"/>
                <a:gd name="T30" fmla="*/ 65 w 152"/>
                <a:gd name="T31" fmla="*/ 23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2" h="152">
                  <a:moveTo>
                    <a:pt x="141" y="152"/>
                  </a:moveTo>
                  <a:cubicBezTo>
                    <a:pt x="138" y="152"/>
                    <a:pt x="135" y="151"/>
                    <a:pt x="132" y="148"/>
                  </a:cubicBezTo>
                  <a:cubicBezTo>
                    <a:pt x="101" y="117"/>
                    <a:pt x="101" y="117"/>
                    <a:pt x="101" y="117"/>
                  </a:cubicBezTo>
                  <a:cubicBezTo>
                    <a:pt x="90" y="124"/>
                    <a:pt x="78" y="128"/>
                    <a:pt x="65" y="128"/>
                  </a:cubicBezTo>
                  <a:cubicBezTo>
                    <a:pt x="29" y="128"/>
                    <a:pt x="0" y="100"/>
                    <a:pt x="0" y="64"/>
                  </a:cubicBezTo>
                  <a:cubicBezTo>
                    <a:pt x="0" y="28"/>
                    <a:pt x="29" y="0"/>
                    <a:pt x="65" y="0"/>
                  </a:cubicBezTo>
                  <a:cubicBezTo>
                    <a:pt x="100" y="0"/>
                    <a:pt x="129" y="28"/>
                    <a:pt x="129" y="64"/>
                  </a:cubicBezTo>
                  <a:cubicBezTo>
                    <a:pt x="129" y="77"/>
                    <a:pt x="125" y="90"/>
                    <a:pt x="118" y="100"/>
                  </a:cubicBezTo>
                  <a:cubicBezTo>
                    <a:pt x="149" y="132"/>
                    <a:pt x="149" y="132"/>
                    <a:pt x="149" y="132"/>
                  </a:cubicBezTo>
                  <a:cubicBezTo>
                    <a:pt x="151" y="134"/>
                    <a:pt x="152" y="137"/>
                    <a:pt x="152" y="140"/>
                  </a:cubicBezTo>
                  <a:cubicBezTo>
                    <a:pt x="152" y="147"/>
                    <a:pt x="147" y="152"/>
                    <a:pt x="141" y="152"/>
                  </a:cubicBezTo>
                  <a:close/>
                  <a:moveTo>
                    <a:pt x="65" y="23"/>
                  </a:moveTo>
                  <a:cubicBezTo>
                    <a:pt x="42" y="23"/>
                    <a:pt x="24" y="41"/>
                    <a:pt x="24" y="64"/>
                  </a:cubicBezTo>
                  <a:cubicBezTo>
                    <a:pt x="24" y="87"/>
                    <a:pt x="42" y="105"/>
                    <a:pt x="65" y="105"/>
                  </a:cubicBezTo>
                  <a:cubicBezTo>
                    <a:pt x="87" y="105"/>
                    <a:pt x="106" y="87"/>
                    <a:pt x="106" y="64"/>
                  </a:cubicBezTo>
                  <a:cubicBezTo>
                    <a:pt x="106" y="41"/>
                    <a:pt x="87" y="23"/>
                    <a:pt x="65" y="23"/>
                  </a:cubicBezTo>
                  <a:close/>
                </a:path>
              </a:pathLst>
            </a:custGeom>
            <a:solidFill>
              <a:schemeClr val="bg1"/>
            </a:solidFill>
            <a:ln>
              <a:noFill/>
            </a:ln>
          </p:spPr>
          <p:txBody>
            <a:bodyPr vert="horz" wrap="square" lIns="91440" tIns="45720" rIns="91440" bIns="45720" numCol="1" anchor="t" anchorCtr="0" compatLnSpc="1"/>
            <a:lstStyle/>
            <a:p>
              <a:endParaRPr lang="en-US">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图片 6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0"/>
            <a:ext cx="9144004" cy="5143500"/>
          </a:xfrm>
          <a:prstGeom prst="rect">
            <a:avLst/>
          </a:prstGeom>
        </p:spPr>
      </p:pic>
      <p:grpSp>
        <p:nvGrpSpPr>
          <p:cNvPr id="64" name="组合 63"/>
          <p:cNvGrpSpPr/>
          <p:nvPr/>
        </p:nvGrpSpPr>
        <p:grpSpPr>
          <a:xfrm>
            <a:off x="1172096" y="901155"/>
            <a:ext cx="7072312" cy="3482975"/>
            <a:chOff x="1358950" y="1173758"/>
            <a:chExt cx="7072312" cy="3482975"/>
          </a:xfrm>
        </p:grpSpPr>
        <p:sp>
          <p:nvSpPr>
            <p:cNvPr id="65" name="Freeform 5"/>
            <p:cNvSpPr/>
            <p:nvPr/>
          </p:nvSpPr>
          <p:spPr bwMode="auto">
            <a:xfrm>
              <a:off x="1358950" y="1173758"/>
              <a:ext cx="7072312" cy="3482975"/>
            </a:xfrm>
            <a:custGeom>
              <a:avLst/>
              <a:gdLst>
                <a:gd name="T0" fmla="*/ 97 w 9549"/>
                <a:gd name="T1" fmla="*/ 0 h 4700"/>
                <a:gd name="T2" fmla="*/ 9452 w 9549"/>
                <a:gd name="T3" fmla="*/ 0 h 4700"/>
                <a:gd name="T4" fmla="*/ 9549 w 9549"/>
                <a:gd name="T5" fmla="*/ 97 h 4700"/>
                <a:gd name="T6" fmla="*/ 9549 w 9549"/>
                <a:gd name="T7" fmla="*/ 4603 h 4700"/>
                <a:gd name="T8" fmla="*/ 9452 w 9549"/>
                <a:gd name="T9" fmla="*/ 4700 h 4700"/>
                <a:gd name="T10" fmla="*/ 97 w 9549"/>
                <a:gd name="T11" fmla="*/ 4700 h 4700"/>
                <a:gd name="T12" fmla="*/ 0 w 9549"/>
                <a:gd name="T13" fmla="*/ 4603 h 4700"/>
                <a:gd name="T14" fmla="*/ 0 w 9549"/>
                <a:gd name="T15" fmla="*/ 97 h 4700"/>
                <a:gd name="T16" fmla="*/ 97 w 9549"/>
                <a:gd name="T17" fmla="*/ 0 h 4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49" h="4700">
                  <a:moveTo>
                    <a:pt x="97" y="0"/>
                  </a:moveTo>
                  <a:lnTo>
                    <a:pt x="9452" y="0"/>
                  </a:lnTo>
                  <a:cubicBezTo>
                    <a:pt x="9505" y="0"/>
                    <a:pt x="9549" y="43"/>
                    <a:pt x="9549" y="97"/>
                  </a:cubicBezTo>
                  <a:lnTo>
                    <a:pt x="9549" y="4603"/>
                  </a:lnTo>
                  <a:cubicBezTo>
                    <a:pt x="9549" y="4656"/>
                    <a:pt x="9505" y="4700"/>
                    <a:pt x="9452" y="4700"/>
                  </a:cubicBezTo>
                  <a:lnTo>
                    <a:pt x="97" y="4700"/>
                  </a:lnTo>
                  <a:cubicBezTo>
                    <a:pt x="44" y="4700"/>
                    <a:pt x="0" y="4656"/>
                    <a:pt x="0" y="4603"/>
                  </a:cubicBezTo>
                  <a:lnTo>
                    <a:pt x="0" y="97"/>
                  </a:lnTo>
                  <a:cubicBezTo>
                    <a:pt x="0" y="43"/>
                    <a:pt x="44" y="0"/>
                    <a:pt x="97" y="0"/>
                  </a:cubicBezTo>
                  <a:close/>
                </a:path>
              </a:pathLst>
            </a:cu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6" name="Freeform 8"/>
            <p:cNvSpPr/>
            <p:nvPr/>
          </p:nvSpPr>
          <p:spPr bwMode="auto">
            <a:xfrm>
              <a:off x="7851825" y="4077295"/>
              <a:ext cx="579437" cy="579438"/>
            </a:xfrm>
            <a:custGeom>
              <a:avLst/>
              <a:gdLst>
                <a:gd name="T0" fmla="*/ 782 w 782"/>
                <a:gd name="T1" fmla="*/ 0 h 782"/>
                <a:gd name="T2" fmla="*/ 782 w 782"/>
                <a:gd name="T3" fmla="*/ 685 h 782"/>
                <a:gd name="T4" fmla="*/ 685 w 782"/>
                <a:gd name="T5" fmla="*/ 782 h 782"/>
                <a:gd name="T6" fmla="*/ 0 w 782"/>
                <a:gd name="T7" fmla="*/ 782 h 782"/>
                <a:gd name="T8" fmla="*/ 782 w 782"/>
                <a:gd name="T9" fmla="*/ 0 h 782"/>
              </a:gdLst>
              <a:ahLst/>
              <a:cxnLst>
                <a:cxn ang="0">
                  <a:pos x="T0" y="T1"/>
                </a:cxn>
                <a:cxn ang="0">
                  <a:pos x="T2" y="T3"/>
                </a:cxn>
                <a:cxn ang="0">
                  <a:pos x="T4" y="T5"/>
                </a:cxn>
                <a:cxn ang="0">
                  <a:pos x="T6" y="T7"/>
                </a:cxn>
                <a:cxn ang="0">
                  <a:pos x="T8" y="T9"/>
                </a:cxn>
              </a:cxnLst>
              <a:rect l="0" t="0" r="r" b="b"/>
              <a:pathLst>
                <a:path w="782" h="782">
                  <a:moveTo>
                    <a:pt x="782" y="0"/>
                  </a:moveTo>
                  <a:lnTo>
                    <a:pt x="782" y="685"/>
                  </a:lnTo>
                  <a:cubicBezTo>
                    <a:pt x="782" y="738"/>
                    <a:pt x="738" y="782"/>
                    <a:pt x="685" y="782"/>
                  </a:cubicBezTo>
                  <a:lnTo>
                    <a:pt x="0" y="782"/>
                  </a:lnTo>
                  <a:lnTo>
                    <a:pt x="782" y="0"/>
                  </a:lnTo>
                  <a:close/>
                </a:path>
              </a:pathLst>
            </a:custGeom>
            <a:solidFill>
              <a:srgbClr val="0F319D"/>
            </a:solidFill>
            <a:ln>
              <a:noFill/>
            </a:ln>
          </p:spPr>
          <p:txBody>
            <a:bodyPr vert="horz" wrap="square" lIns="91440" tIns="45720" rIns="91440" bIns="45720" numCol="1" anchor="t" anchorCtr="0" compatLnSpc="1"/>
            <a:lstStyle/>
            <a:p>
              <a:endParaRPr lang="zh-CN" altLang="en-US">
                <a:solidFill>
                  <a:srgbClr val="FEAE01"/>
                </a:solidFill>
                <a:latin typeface="微软雅黑" panose="020B0503020204020204" pitchFamily="34" charset="-122"/>
                <a:ea typeface="微软雅黑" panose="020B0503020204020204" pitchFamily="34" charset="-122"/>
              </a:endParaRPr>
            </a:p>
          </p:txBody>
        </p:sp>
      </p:grpSp>
      <p:sp>
        <p:nvSpPr>
          <p:cNvPr id="67" name="Freeform 6"/>
          <p:cNvSpPr/>
          <p:nvPr/>
        </p:nvSpPr>
        <p:spPr bwMode="auto">
          <a:xfrm>
            <a:off x="1073671" y="699542"/>
            <a:ext cx="2422525" cy="193675"/>
          </a:xfrm>
          <a:custGeom>
            <a:avLst/>
            <a:gdLst>
              <a:gd name="T0" fmla="*/ 249 w 3270"/>
              <a:gd name="T1" fmla="*/ 261 h 261"/>
              <a:gd name="T2" fmla="*/ 3270 w 3270"/>
              <a:gd name="T3" fmla="*/ 261 h 261"/>
              <a:gd name="T4" fmla="*/ 3022 w 3270"/>
              <a:gd name="T5" fmla="*/ 0 h 261"/>
              <a:gd name="T6" fmla="*/ 0 w 3270"/>
              <a:gd name="T7" fmla="*/ 0 h 261"/>
              <a:gd name="T8" fmla="*/ 249 w 3270"/>
              <a:gd name="T9" fmla="*/ 261 h 261"/>
            </a:gdLst>
            <a:ahLst/>
            <a:cxnLst>
              <a:cxn ang="0">
                <a:pos x="T0" y="T1"/>
              </a:cxn>
              <a:cxn ang="0">
                <a:pos x="T2" y="T3"/>
              </a:cxn>
              <a:cxn ang="0">
                <a:pos x="T4" y="T5"/>
              </a:cxn>
              <a:cxn ang="0">
                <a:pos x="T6" y="T7"/>
              </a:cxn>
              <a:cxn ang="0">
                <a:pos x="T8" y="T9"/>
              </a:cxn>
            </a:cxnLst>
            <a:rect l="0" t="0" r="r" b="b"/>
            <a:pathLst>
              <a:path w="3270" h="261">
                <a:moveTo>
                  <a:pt x="249" y="261"/>
                </a:moveTo>
                <a:lnTo>
                  <a:pt x="3270" y="261"/>
                </a:lnTo>
                <a:lnTo>
                  <a:pt x="3022" y="0"/>
                </a:lnTo>
                <a:lnTo>
                  <a:pt x="0" y="0"/>
                </a:lnTo>
                <a:lnTo>
                  <a:pt x="249" y="261"/>
                </a:lnTo>
                <a:close/>
              </a:path>
            </a:pathLst>
          </a:custGeom>
          <a:solidFill>
            <a:srgbClr val="0F319D"/>
          </a:solidFill>
          <a:ln>
            <a:noFill/>
          </a:ln>
        </p:spPr>
        <p:txBody>
          <a:bodyPr vert="horz" wrap="square" lIns="91440" tIns="45720" rIns="91440" bIns="45720" numCol="1" anchor="t" anchorCtr="0" compatLnSpc="1"/>
          <a:lstStyle/>
          <a:p>
            <a:endParaRPr lang="zh-CN" altLang="en-US">
              <a:solidFill>
                <a:srgbClr val="FEAE01"/>
              </a:solidFill>
              <a:latin typeface="微软雅黑" panose="020B0503020204020204" pitchFamily="34" charset="-122"/>
              <a:ea typeface="微软雅黑" panose="020B0503020204020204" pitchFamily="34" charset="-122"/>
            </a:endParaRPr>
          </a:p>
        </p:txBody>
      </p:sp>
      <p:sp>
        <p:nvSpPr>
          <p:cNvPr id="68" name="Freeform 7"/>
          <p:cNvSpPr/>
          <p:nvPr/>
        </p:nvSpPr>
        <p:spPr bwMode="auto">
          <a:xfrm>
            <a:off x="1073671" y="699542"/>
            <a:ext cx="2238375" cy="1554163"/>
          </a:xfrm>
          <a:custGeom>
            <a:avLst/>
            <a:gdLst>
              <a:gd name="T0" fmla="*/ 3022 w 3022"/>
              <a:gd name="T1" fmla="*/ 0 h 2098"/>
              <a:gd name="T2" fmla="*/ 0 w 3022"/>
              <a:gd name="T3" fmla="*/ 0 h 2098"/>
              <a:gd name="T4" fmla="*/ 0 w 3022"/>
              <a:gd name="T5" fmla="*/ 2098 h 2098"/>
              <a:gd name="T6" fmla="*/ 2165 w 3022"/>
              <a:gd name="T7" fmla="*/ 2098 h 2098"/>
              <a:gd name="T8" fmla="*/ 3022 w 3022"/>
              <a:gd name="T9" fmla="*/ 0 h 2098"/>
            </a:gdLst>
            <a:ahLst/>
            <a:cxnLst>
              <a:cxn ang="0">
                <a:pos x="T0" y="T1"/>
              </a:cxn>
              <a:cxn ang="0">
                <a:pos x="T2" y="T3"/>
              </a:cxn>
              <a:cxn ang="0">
                <a:pos x="T4" y="T5"/>
              </a:cxn>
              <a:cxn ang="0">
                <a:pos x="T6" y="T7"/>
              </a:cxn>
              <a:cxn ang="0">
                <a:pos x="T8" y="T9"/>
              </a:cxn>
            </a:cxnLst>
            <a:rect l="0" t="0" r="r" b="b"/>
            <a:pathLst>
              <a:path w="3022" h="2098">
                <a:moveTo>
                  <a:pt x="3022" y="0"/>
                </a:moveTo>
                <a:lnTo>
                  <a:pt x="0" y="0"/>
                </a:lnTo>
                <a:lnTo>
                  <a:pt x="0" y="2098"/>
                </a:lnTo>
                <a:lnTo>
                  <a:pt x="2165" y="2098"/>
                </a:lnTo>
                <a:lnTo>
                  <a:pt x="3022" y="0"/>
                </a:lnTo>
                <a:close/>
              </a:path>
            </a:pathLst>
          </a:custGeom>
          <a:solidFill>
            <a:srgbClr val="0070C0"/>
          </a:solidFill>
          <a:ln>
            <a:noFill/>
          </a:ln>
        </p:spPr>
        <p:txBody>
          <a:bodyPr vert="horz" wrap="square" lIns="91440" tIns="45720" rIns="91440" bIns="45720" numCol="1" anchor="t" anchorCtr="0" compatLnSpc="1"/>
          <a:lstStyle/>
          <a:p>
            <a:endParaRPr lang="zh-CN" altLang="en-US">
              <a:solidFill>
                <a:srgbClr val="FEAE01"/>
              </a:solidFill>
              <a:latin typeface="微软雅黑" panose="020B0503020204020204" pitchFamily="34" charset="-122"/>
              <a:ea typeface="微软雅黑" panose="020B0503020204020204" pitchFamily="34" charset="-122"/>
            </a:endParaRPr>
          </a:p>
        </p:txBody>
      </p:sp>
      <p:sp>
        <p:nvSpPr>
          <p:cNvPr id="69" name="Freeform 9"/>
          <p:cNvSpPr>
            <a:spLocks noEditPoints="1"/>
          </p:cNvSpPr>
          <p:nvPr/>
        </p:nvSpPr>
        <p:spPr bwMode="auto">
          <a:xfrm>
            <a:off x="7966596" y="4130130"/>
            <a:ext cx="198437" cy="198438"/>
          </a:xfrm>
          <a:custGeom>
            <a:avLst/>
            <a:gdLst>
              <a:gd name="T0" fmla="*/ 146 w 268"/>
              <a:gd name="T1" fmla="*/ 226 h 268"/>
              <a:gd name="T2" fmla="*/ 125 w 268"/>
              <a:gd name="T3" fmla="*/ 209 h 268"/>
              <a:gd name="T4" fmla="*/ 177 w 268"/>
              <a:gd name="T5" fmla="*/ 148 h 268"/>
              <a:gd name="T6" fmla="*/ 43 w 268"/>
              <a:gd name="T7" fmla="*/ 148 h 268"/>
              <a:gd name="T8" fmla="*/ 43 w 268"/>
              <a:gd name="T9" fmla="*/ 120 h 268"/>
              <a:gd name="T10" fmla="*/ 177 w 268"/>
              <a:gd name="T11" fmla="*/ 120 h 268"/>
              <a:gd name="T12" fmla="*/ 125 w 268"/>
              <a:gd name="T13" fmla="*/ 60 h 268"/>
              <a:gd name="T14" fmla="*/ 146 w 268"/>
              <a:gd name="T15" fmla="*/ 42 h 268"/>
              <a:gd name="T16" fmla="*/ 224 w 268"/>
              <a:gd name="T17" fmla="*/ 134 h 268"/>
              <a:gd name="T18" fmla="*/ 146 w 268"/>
              <a:gd name="T19" fmla="*/ 226 h 268"/>
              <a:gd name="T20" fmla="*/ 134 w 268"/>
              <a:gd name="T21" fmla="*/ 0 h 268"/>
              <a:gd name="T22" fmla="*/ 268 w 268"/>
              <a:gd name="T23" fmla="*/ 134 h 268"/>
              <a:gd name="T24" fmla="*/ 134 w 268"/>
              <a:gd name="T25" fmla="*/ 268 h 268"/>
              <a:gd name="T26" fmla="*/ 0 w 268"/>
              <a:gd name="T27" fmla="*/ 134 h 268"/>
              <a:gd name="T28" fmla="*/ 134 w 268"/>
              <a:gd name="T29" fmla="*/ 0 h 268"/>
              <a:gd name="T30" fmla="*/ 134 w 268"/>
              <a:gd name="T31" fmla="*/ 17 h 268"/>
              <a:gd name="T32" fmla="*/ 250 w 268"/>
              <a:gd name="T33" fmla="*/ 134 h 268"/>
              <a:gd name="T34" fmla="*/ 134 w 268"/>
              <a:gd name="T35" fmla="*/ 251 h 268"/>
              <a:gd name="T36" fmla="*/ 17 w 268"/>
              <a:gd name="T37" fmla="*/ 134 h 268"/>
              <a:gd name="T38" fmla="*/ 134 w 268"/>
              <a:gd name="T39" fmla="*/ 1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8" h="268">
                <a:moveTo>
                  <a:pt x="146" y="226"/>
                </a:moveTo>
                <a:lnTo>
                  <a:pt x="125" y="209"/>
                </a:lnTo>
                <a:lnTo>
                  <a:pt x="177" y="148"/>
                </a:lnTo>
                <a:lnTo>
                  <a:pt x="43" y="148"/>
                </a:lnTo>
                <a:lnTo>
                  <a:pt x="43" y="120"/>
                </a:lnTo>
                <a:lnTo>
                  <a:pt x="177" y="120"/>
                </a:lnTo>
                <a:lnTo>
                  <a:pt x="125" y="60"/>
                </a:lnTo>
                <a:lnTo>
                  <a:pt x="146" y="42"/>
                </a:lnTo>
                <a:lnTo>
                  <a:pt x="224" y="134"/>
                </a:lnTo>
                <a:lnTo>
                  <a:pt x="146" y="226"/>
                </a:lnTo>
                <a:close/>
                <a:moveTo>
                  <a:pt x="134" y="0"/>
                </a:moveTo>
                <a:cubicBezTo>
                  <a:pt x="208" y="0"/>
                  <a:pt x="268" y="60"/>
                  <a:pt x="268" y="134"/>
                </a:cubicBezTo>
                <a:cubicBezTo>
                  <a:pt x="268" y="208"/>
                  <a:pt x="208" y="268"/>
                  <a:pt x="134" y="268"/>
                </a:cubicBezTo>
                <a:cubicBezTo>
                  <a:pt x="60" y="268"/>
                  <a:pt x="0" y="208"/>
                  <a:pt x="0" y="134"/>
                </a:cubicBezTo>
                <a:cubicBezTo>
                  <a:pt x="0" y="60"/>
                  <a:pt x="60" y="0"/>
                  <a:pt x="134" y="0"/>
                </a:cubicBezTo>
                <a:close/>
                <a:moveTo>
                  <a:pt x="134" y="17"/>
                </a:moveTo>
                <a:cubicBezTo>
                  <a:pt x="198" y="17"/>
                  <a:pt x="250" y="70"/>
                  <a:pt x="250" y="134"/>
                </a:cubicBezTo>
                <a:cubicBezTo>
                  <a:pt x="250" y="199"/>
                  <a:pt x="198" y="251"/>
                  <a:pt x="134" y="251"/>
                </a:cubicBezTo>
                <a:cubicBezTo>
                  <a:pt x="69" y="251"/>
                  <a:pt x="17" y="199"/>
                  <a:pt x="17" y="134"/>
                </a:cubicBezTo>
                <a:cubicBezTo>
                  <a:pt x="17" y="70"/>
                  <a:pt x="69" y="17"/>
                  <a:pt x="134" y="1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FEAE01"/>
              </a:solidFill>
              <a:latin typeface="微软雅黑" panose="020B0503020204020204" pitchFamily="34" charset="-122"/>
              <a:ea typeface="微软雅黑" panose="020B0503020204020204" pitchFamily="34" charset="-122"/>
            </a:endParaRPr>
          </a:p>
        </p:txBody>
      </p:sp>
      <p:sp>
        <p:nvSpPr>
          <p:cNvPr id="70" name="TextBox 69"/>
          <p:cNvSpPr txBox="1"/>
          <p:nvPr/>
        </p:nvSpPr>
        <p:spPr>
          <a:xfrm>
            <a:off x="1683547" y="864839"/>
            <a:ext cx="698793" cy="1323439"/>
          </a:xfrm>
          <a:prstGeom prst="rect">
            <a:avLst/>
          </a:prstGeom>
          <a:noFill/>
        </p:spPr>
        <p:txBody>
          <a:bodyPr wrap="square" rtlCol="0">
            <a:spAutoFit/>
          </a:bodyPr>
          <a:lstStyle/>
          <a:p>
            <a:r>
              <a:rPr lang="en-US" altLang="zh-CN" sz="8000" dirty="0">
                <a:solidFill>
                  <a:srgbClr val="F8F8F8"/>
                </a:solidFill>
                <a:latin typeface="微软雅黑" panose="020B0503020204020204" pitchFamily="34" charset="-122"/>
                <a:ea typeface="微软雅黑" panose="020B0503020204020204" pitchFamily="34" charset="-122"/>
              </a:rPr>
              <a:t>5</a:t>
            </a:r>
            <a:endParaRPr lang="zh-CN" altLang="en-US" sz="8000" b="1" dirty="0">
              <a:solidFill>
                <a:srgbClr val="F8F8F8"/>
              </a:solidFill>
              <a:latin typeface="微软雅黑" panose="020B0503020204020204" pitchFamily="34" charset="-122"/>
              <a:ea typeface="微软雅黑" panose="020B0503020204020204" pitchFamily="34" charset="-122"/>
            </a:endParaRPr>
          </a:p>
        </p:txBody>
      </p:sp>
      <p:sp>
        <p:nvSpPr>
          <p:cNvPr id="71" name="TextBox 70"/>
          <p:cNvSpPr txBox="1"/>
          <p:nvPr/>
        </p:nvSpPr>
        <p:spPr>
          <a:xfrm>
            <a:off x="3123158" y="2368740"/>
            <a:ext cx="6293348" cy="646331"/>
          </a:xfrm>
          <a:prstGeom prst="rect">
            <a:avLst/>
          </a:prstGeom>
          <a:noFill/>
        </p:spPr>
        <p:txBody>
          <a:bodyPr wrap="square" rtlCol="0">
            <a:spAutoFit/>
          </a:bodyPr>
          <a:lstStyle/>
          <a:p>
            <a:r>
              <a:rPr lang="zh-CN" altLang="en-US" sz="3600" dirty="0">
                <a:solidFill>
                  <a:srgbClr val="2B2A30"/>
                </a:solidFill>
                <a:latin typeface="微软雅黑" panose="020B0503020204020204" pitchFamily="34" charset="-122"/>
                <a:ea typeface="微软雅黑" panose="020B0503020204020204" pitchFamily="34" charset="-122"/>
              </a:rPr>
              <a:t>竣工图的编制</a:t>
            </a:r>
            <a:endParaRPr lang="zh-CN" altLang="en-US" sz="3600" b="1" dirty="0">
              <a:solidFill>
                <a:srgbClr val="2B2A30"/>
              </a:solidFill>
              <a:latin typeface="微软雅黑" panose="020B0503020204020204" pitchFamily="34" charset="-122"/>
              <a:ea typeface="微软雅黑" panose="020B0503020204020204" pitchFamily="34" charset="-122"/>
            </a:endParaRPr>
          </a:p>
        </p:txBody>
      </p:sp>
      <p:sp>
        <p:nvSpPr>
          <p:cNvPr id="72" name="Rectangle 13"/>
          <p:cNvSpPr>
            <a:spLocks noChangeArrowheads="1"/>
          </p:cNvSpPr>
          <p:nvPr/>
        </p:nvSpPr>
        <p:spPr bwMode="auto">
          <a:xfrm>
            <a:off x="1164213" y="1580206"/>
            <a:ext cx="566502"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p>
            <a:pPr>
              <a:buFontTx/>
              <a:buNone/>
            </a:pPr>
            <a:r>
              <a:rPr lang="zh-CN" altLang="zh-CN" sz="2300" dirty="0" smtClean="0">
                <a:solidFill>
                  <a:srgbClr val="FFFFFF"/>
                </a:solidFill>
                <a:latin typeface="微软雅黑" panose="020B0503020204020204" pitchFamily="34" charset="-122"/>
                <a:ea typeface="微软雅黑" panose="020B0503020204020204" pitchFamily="34" charset="-122"/>
              </a:rPr>
              <a:t>Part</a:t>
            </a:r>
            <a:endParaRPr lang="zh-CN" altLang="zh-CN" dirty="0" smtClean="0">
              <a:solidFill>
                <a:srgbClr val="FEAE0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Text Box 55"/>
          <p:cNvSpPr txBox="1">
            <a:spLocks noChangeArrowheads="1"/>
          </p:cNvSpPr>
          <p:nvPr/>
        </p:nvSpPr>
        <p:spPr bwMode="auto">
          <a:xfrm>
            <a:off x="952842" y="139511"/>
            <a:ext cx="5635381"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b="0" i="0" dirty="0">
                <a:latin typeface="方正毡笔黑简体" panose="03000509000000000000" pitchFamily="65" charset="-122"/>
                <a:ea typeface="方正毡笔黑简体" panose="03000509000000000000" pitchFamily="65" charset="-122"/>
              </a:rPr>
              <a:t>一、竣工图编制的基本原则和依据</a:t>
            </a:r>
          </a:p>
        </p:txBody>
      </p:sp>
      <p:sp>
        <p:nvSpPr>
          <p:cNvPr id="19" name="椭圆 12"/>
          <p:cNvSpPr>
            <a:spLocks noChangeArrowheads="1"/>
          </p:cNvSpPr>
          <p:nvPr/>
        </p:nvSpPr>
        <p:spPr bwMode="auto">
          <a:xfrm>
            <a:off x="363008" y="1135998"/>
            <a:ext cx="2875912" cy="2875912"/>
          </a:xfrm>
          <a:prstGeom prst="ellipse">
            <a:avLst/>
          </a:prstGeom>
          <a:noFill/>
          <a:ln w="9525" cmpd="sng">
            <a:solidFill>
              <a:srgbClr val="0070C0"/>
            </a:solidFill>
            <a:prstDash val="dash"/>
            <a:round/>
          </a:ln>
          <a:extLst>
            <a:ext uri="{909E8E84-426E-40DD-AFC4-6F175D3DCCD1}">
              <a14:hiddenFill xmlns:a14="http://schemas.microsoft.com/office/drawing/2010/main">
                <a:solidFill>
                  <a:srgbClr val="FFFFFF"/>
                </a:solidFill>
              </a14:hiddenFill>
            </a:ext>
          </a:extLst>
        </p:spPr>
        <p:txBody>
          <a:bodyPr lIns="91432" tIns="45716" rIns="91432" bIns="4571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0" name="Oval 13"/>
          <p:cNvSpPr>
            <a:spLocks noChangeArrowheads="1"/>
          </p:cNvSpPr>
          <p:nvPr/>
        </p:nvSpPr>
        <p:spPr bwMode="auto">
          <a:xfrm>
            <a:off x="611560" y="1367035"/>
            <a:ext cx="2415604" cy="2415606"/>
          </a:xfrm>
          <a:prstGeom prst="ellipse">
            <a:avLst/>
          </a:prstGeom>
          <a:solidFill>
            <a:schemeClr val="bg1">
              <a:lumMod val="85000"/>
            </a:schemeClr>
          </a:solidFill>
          <a:ln>
            <a:noFill/>
          </a:ln>
        </p:spPr>
        <p:txBody>
          <a:bodyPr lIns="91432" tIns="45716" rIns="91432" bIns="4571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1" name="Oval 14"/>
          <p:cNvSpPr>
            <a:spLocks noChangeArrowheads="1"/>
          </p:cNvSpPr>
          <p:nvPr/>
        </p:nvSpPr>
        <p:spPr bwMode="auto">
          <a:xfrm>
            <a:off x="825193" y="1580670"/>
            <a:ext cx="1988339" cy="1988337"/>
          </a:xfrm>
          <a:prstGeom prst="ellipse">
            <a:avLst/>
          </a:prstGeom>
          <a:solidFill>
            <a:srgbClr val="0F319D"/>
          </a:solidFill>
          <a:ln>
            <a:noFill/>
          </a:ln>
        </p:spPr>
        <p:txBody>
          <a:bodyPr lIns="91432" tIns="45716" rIns="91432" bIns="4571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7" name="TextBox 93"/>
          <p:cNvSpPr txBox="1">
            <a:spLocks noChangeArrowheads="1"/>
          </p:cNvSpPr>
          <p:nvPr/>
        </p:nvSpPr>
        <p:spPr bwMode="auto">
          <a:xfrm>
            <a:off x="1125606" y="2113177"/>
            <a:ext cx="1318876" cy="923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2" tIns="45716" rIns="91432" bIns="4571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8F8F8"/>
                </a:solidFill>
                <a:latin typeface="微软雅黑" panose="020B0503020204020204" pitchFamily="34" charset="-122"/>
                <a:ea typeface="微软雅黑" panose="020B0503020204020204" pitchFamily="34" charset="-122"/>
              </a:rPr>
              <a:t>1</a:t>
            </a:r>
            <a:r>
              <a:rPr lang="zh-CN" altLang="en-US" dirty="0">
                <a:solidFill>
                  <a:srgbClr val="F8F8F8"/>
                </a:solidFill>
                <a:latin typeface="微软雅黑" panose="020B0503020204020204" pitchFamily="34" charset="-122"/>
                <a:ea typeface="微软雅黑" panose="020B0503020204020204" pitchFamily="34" charset="-122"/>
              </a:rPr>
              <a:t>、 编制竣工图的基本原则：</a:t>
            </a:r>
          </a:p>
        </p:txBody>
      </p:sp>
      <p:sp>
        <p:nvSpPr>
          <p:cNvPr id="29" name="TextBox 28"/>
          <p:cNvSpPr txBox="1"/>
          <p:nvPr/>
        </p:nvSpPr>
        <p:spPr>
          <a:xfrm>
            <a:off x="4192095" y="699542"/>
            <a:ext cx="3170031" cy="784830"/>
          </a:xfrm>
          <a:prstGeom prst="rect">
            <a:avLst/>
          </a:prstGeom>
          <a:noFill/>
        </p:spPr>
        <p:txBody>
          <a:bodyPr wrap="square" rtlCol="0">
            <a:spAutoFit/>
          </a:bodyPr>
          <a:lstStyle/>
          <a:p>
            <a:r>
              <a:rPr lang="en-US" altLang="zh-CN" sz="1200" b="1" dirty="0" smtClean="0">
                <a:solidFill>
                  <a:schemeClr val="accent2"/>
                </a:solidFill>
                <a:latin typeface="微软雅黑" panose="020B0503020204020204" pitchFamily="34" charset="-122"/>
                <a:ea typeface="微软雅黑" panose="020B0503020204020204" pitchFamily="34" charset="-122"/>
              </a:rPr>
              <a:t>01</a:t>
            </a:r>
          </a:p>
          <a:p>
            <a:r>
              <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rPr>
              <a:t>凡在施工中，完全按原设计施工，无任何变动的，则有施工单位在原设计图上加盖“竣工图”标志章，即作为竣工图。</a:t>
            </a:r>
            <a:endParaRPr lang="en-US" altLang="zh-CN" sz="11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0" name="TextBox 29"/>
          <p:cNvSpPr txBox="1"/>
          <p:nvPr/>
        </p:nvSpPr>
        <p:spPr>
          <a:xfrm>
            <a:off x="4659366" y="1491630"/>
            <a:ext cx="4158229" cy="954107"/>
          </a:xfrm>
          <a:prstGeom prst="rect">
            <a:avLst/>
          </a:prstGeom>
          <a:noFill/>
        </p:spPr>
        <p:txBody>
          <a:bodyPr wrap="square" rtlCol="0">
            <a:spAutoFit/>
          </a:bodyPr>
          <a:lstStyle/>
          <a:p>
            <a:r>
              <a:rPr lang="en-US" altLang="zh-CN" sz="1200" b="1" dirty="0" smtClean="0">
                <a:solidFill>
                  <a:schemeClr val="accent1"/>
                </a:solidFill>
                <a:latin typeface="微软雅黑" panose="020B0503020204020204" pitchFamily="34" charset="-122"/>
                <a:ea typeface="微软雅黑" panose="020B0503020204020204" pitchFamily="34" charset="-122"/>
              </a:rPr>
              <a:t>02</a:t>
            </a:r>
          </a:p>
          <a:p>
            <a:r>
              <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rPr>
              <a:t>凡在施工中，虽有一般性设计变更，但能将原施工图加以修改补充作为竣工图的，可不重新绘制，由施工单位负责在原施工图（必须是新图）上注明修改的部分，并附以设计变更通知单和施工说明，然后加盖“竣工图”标志章作为竣工图。</a:t>
            </a:r>
            <a:endParaRPr lang="en-US" altLang="zh-CN" sz="11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1" name="TextBox 30"/>
          <p:cNvSpPr txBox="1"/>
          <p:nvPr/>
        </p:nvSpPr>
        <p:spPr>
          <a:xfrm>
            <a:off x="4636414" y="2499742"/>
            <a:ext cx="4399479" cy="954107"/>
          </a:xfrm>
          <a:prstGeom prst="rect">
            <a:avLst/>
          </a:prstGeom>
          <a:noFill/>
        </p:spPr>
        <p:txBody>
          <a:bodyPr wrap="square" rtlCol="0">
            <a:spAutoFit/>
          </a:bodyPr>
          <a:lstStyle/>
          <a:p>
            <a:r>
              <a:rPr lang="en-US" altLang="zh-CN" sz="1200" b="1" dirty="0" smtClean="0">
                <a:solidFill>
                  <a:srgbClr val="E95332"/>
                </a:solidFill>
                <a:latin typeface="微软雅黑" panose="020B0503020204020204" pitchFamily="34" charset="-122"/>
                <a:ea typeface="微软雅黑" panose="020B0503020204020204" pitchFamily="34" charset="-122"/>
              </a:rPr>
              <a:t>03</a:t>
            </a:r>
            <a:endParaRPr lang="en-US" altLang="zh-CN" sz="1200" b="1" dirty="0">
              <a:solidFill>
                <a:srgbClr val="E95332"/>
              </a:solidFill>
              <a:latin typeface="微软雅黑" panose="020B0503020204020204" pitchFamily="34" charset="-122"/>
              <a:ea typeface="微软雅黑" panose="020B0503020204020204" pitchFamily="34" charset="-122"/>
            </a:endParaRPr>
          </a:p>
          <a:p>
            <a:r>
              <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rPr>
              <a:t>凡结构形式改变、工艺改变、平面布置改变、项目改变以及有其他重大改变，或者图面变更面积超过</a:t>
            </a:r>
            <a:r>
              <a:rPr lang="en-US" altLang="zh-CN" sz="1100" dirty="0">
                <a:solidFill>
                  <a:schemeClr val="tx1">
                    <a:lumMod val="65000"/>
                    <a:lumOff val="35000"/>
                  </a:schemeClr>
                </a:solidFill>
                <a:latin typeface="微软雅黑" panose="020B0503020204020204" pitchFamily="34" charset="-122"/>
                <a:ea typeface="微软雅黑" panose="020B0503020204020204" pitchFamily="34" charset="-122"/>
              </a:rPr>
              <a:t>35%</a:t>
            </a:r>
            <a:r>
              <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rPr>
              <a:t>的，不宜再在原施工图上修改、补充，应重新绘制改变后的竣工图。特别是基础、结构、管线等隐蔽工程部位的变更应重新绘制竣工图。</a:t>
            </a:r>
            <a:endParaRPr lang="en-US" altLang="zh-CN" sz="11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nvGrpSpPr>
          <p:cNvPr id="34" name="组合 33"/>
          <p:cNvGrpSpPr/>
          <p:nvPr/>
        </p:nvGrpSpPr>
        <p:grpSpPr>
          <a:xfrm>
            <a:off x="3271689" y="831392"/>
            <a:ext cx="599448" cy="599448"/>
            <a:chOff x="4499992" y="267494"/>
            <a:chExt cx="599448" cy="599448"/>
          </a:xfrm>
        </p:grpSpPr>
        <p:grpSp>
          <p:nvGrpSpPr>
            <p:cNvPr id="35" name="组合 34"/>
            <p:cNvGrpSpPr/>
            <p:nvPr/>
          </p:nvGrpSpPr>
          <p:grpSpPr>
            <a:xfrm>
              <a:off x="4499992" y="267494"/>
              <a:ext cx="599448" cy="599448"/>
              <a:chOff x="4131160" y="713581"/>
              <a:chExt cx="881684" cy="881684"/>
            </a:xfrm>
          </p:grpSpPr>
          <p:sp>
            <p:nvSpPr>
              <p:cNvPr id="37" name="椭圆 36"/>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sp>
            <p:nvSpPr>
              <p:cNvPr id="38" name="椭圆 37"/>
              <p:cNvSpPr/>
              <p:nvPr/>
            </p:nvSpPr>
            <p:spPr>
              <a:xfrm>
                <a:off x="4237176" y="819597"/>
                <a:ext cx="669652" cy="669652"/>
              </a:xfrm>
              <a:prstGeom prst="ellipse">
                <a:avLst/>
              </a:prstGeom>
              <a:solidFill>
                <a:schemeClr val="accent2"/>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grpSp>
        <p:sp>
          <p:nvSpPr>
            <p:cNvPr id="36" name="Freeform 70"/>
            <p:cNvSpPr>
              <a:spLocks noEditPoints="1"/>
            </p:cNvSpPr>
            <p:nvPr/>
          </p:nvSpPr>
          <p:spPr bwMode="auto">
            <a:xfrm>
              <a:off x="4679089" y="422857"/>
              <a:ext cx="241254" cy="288722"/>
            </a:xfrm>
            <a:custGeom>
              <a:avLst/>
              <a:gdLst>
                <a:gd name="T0" fmla="*/ 346 w 346"/>
                <a:gd name="T1" fmla="*/ 77 h 414"/>
                <a:gd name="T2" fmla="*/ 345 w 346"/>
                <a:gd name="T3" fmla="*/ 75 h 414"/>
                <a:gd name="T4" fmla="*/ 345 w 346"/>
                <a:gd name="T5" fmla="*/ 74 h 414"/>
                <a:gd name="T6" fmla="*/ 343 w 346"/>
                <a:gd name="T7" fmla="*/ 72 h 414"/>
                <a:gd name="T8" fmla="*/ 273 w 346"/>
                <a:gd name="T9" fmla="*/ 2 h 414"/>
                <a:gd name="T10" fmla="*/ 271 w 346"/>
                <a:gd name="T11" fmla="*/ 0 h 414"/>
                <a:gd name="T12" fmla="*/ 270 w 346"/>
                <a:gd name="T13" fmla="*/ 0 h 414"/>
                <a:gd name="T14" fmla="*/ 268 w 346"/>
                <a:gd name="T15" fmla="*/ 0 h 414"/>
                <a:gd name="T16" fmla="*/ 268 w 346"/>
                <a:gd name="T17" fmla="*/ 0 h 414"/>
                <a:gd name="T18" fmla="*/ 7 w 346"/>
                <a:gd name="T19" fmla="*/ 0 h 414"/>
                <a:gd name="T20" fmla="*/ 0 w 346"/>
                <a:gd name="T21" fmla="*/ 7 h 414"/>
                <a:gd name="T22" fmla="*/ 0 w 346"/>
                <a:gd name="T23" fmla="*/ 407 h 414"/>
                <a:gd name="T24" fmla="*/ 7 w 346"/>
                <a:gd name="T25" fmla="*/ 414 h 414"/>
                <a:gd name="T26" fmla="*/ 338 w 346"/>
                <a:gd name="T27" fmla="*/ 414 h 414"/>
                <a:gd name="T28" fmla="*/ 346 w 346"/>
                <a:gd name="T29" fmla="*/ 407 h 414"/>
                <a:gd name="T30" fmla="*/ 346 w 346"/>
                <a:gd name="T31" fmla="*/ 77 h 414"/>
                <a:gd name="T32" fmla="*/ 346 w 346"/>
                <a:gd name="T33" fmla="*/ 77 h 414"/>
                <a:gd name="T34" fmla="*/ 275 w 346"/>
                <a:gd name="T35" fmla="*/ 25 h 414"/>
                <a:gd name="T36" fmla="*/ 320 w 346"/>
                <a:gd name="T37" fmla="*/ 70 h 414"/>
                <a:gd name="T38" fmla="*/ 275 w 346"/>
                <a:gd name="T39" fmla="*/ 70 h 414"/>
                <a:gd name="T40" fmla="*/ 275 w 346"/>
                <a:gd name="T41" fmla="*/ 25 h 414"/>
                <a:gd name="T42" fmla="*/ 14 w 346"/>
                <a:gd name="T43" fmla="*/ 400 h 414"/>
                <a:gd name="T44" fmla="*/ 14 w 346"/>
                <a:gd name="T45" fmla="*/ 14 h 414"/>
                <a:gd name="T46" fmla="*/ 260 w 346"/>
                <a:gd name="T47" fmla="*/ 14 h 414"/>
                <a:gd name="T48" fmla="*/ 260 w 346"/>
                <a:gd name="T49" fmla="*/ 77 h 414"/>
                <a:gd name="T50" fmla="*/ 268 w 346"/>
                <a:gd name="T51" fmla="*/ 85 h 414"/>
                <a:gd name="T52" fmla="*/ 331 w 346"/>
                <a:gd name="T53" fmla="*/ 85 h 414"/>
                <a:gd name="T54" fmla="*/ 331 w 346"/>
                <a:gd name="T55" fmla="*/ 400 h 414"/>
                <a:gd name="T56" fmla="*/ 14 w 346"/>
                <a:gd name="T57" fmla="*/ 400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6" h="414">
                  <a:moveTo>
                    <a:pt x="346" y="77"/>
                  </a:moveTo>
                  <a:cubicBezTo>
                    <a:pt x="345" y="76"/>
                    <a:pt x="345" y="76"/>
                    <a:pt x="345" y="75"/>
                  </a:cubicBezTo>
                  <a:cubicBezTo>
                    <a:pt x="345" y="75"/>
                    <a:pt x="345" y="75"/>
                    <a:pt x="345" y="74"/>
                  </a:cubicBezTo>
                  <a:cubicBezTo>
                    <a:pt x="345" y="74"/>
                    <a:pt x="344" y="73"/>
                    <a:pt x="343" y="72"/>
                  </a:cubicBezTo>
                  <a:cubicBezTo>
                    <a:pt x="273" y="2"/>
                    <a:pt x="273" y="2"/>
                    <a:pt x="273" y="2"/>
                  </a:cubicBezTo>
                  <a:cubicBezTo>
                    <a:pt x="272" y="1"/>
                    <a:pt x="272" y="1"/>
                    <a:pt x="271" y="0"/>
                  </a:cubicBezTo>
                  <a:cubicBezTo>
                    <a:pt x="271" y="0"/>
                    <a:pt x="270" y="0"/>
                    <a:pt x="270" y="0"/>
                  </a:cubicBezTo>
                  <a:cubicBezTo>
                    <a:pt x="270" y="0"/>
                    <a:pt x="269" y="0"/>
                    <a:pt x="268" y="0"/>
                  </a:cubicBezTo>
                  <a:cubicBezTo>
                    <a:pt x="268" y="0"/>
                    <a:pt x="268" y="0"/>
                    <a:pt x="268" y="0"/>
                  </a:cubicBezTo>
                  <a:cubicBezTo>
                    <a:pt x="7" y="0"/>
                    <a:pt x="7" y="0"/>
                    <a:pt x="7" y="0"/>
                  </a:cubicBezTo>
                  <a:cubicBezTo>
                    <a:pt x="3" y="0"/>
                    <a:pt x="0" y="3"/>
                    <a:pt x="0" y="7"/>
                  </a:cubicBezTo>
                  <a:cubicBezTo>
                    <a:pt x="0" y="407"/>
                    <a:pt x="0" y="407"/>
                    <a:pt x="0" y="407"/>
                  </a:cubicBezTo>
                  <a:cubicBezTo>
                    <a:pt x="0" y="411"/>
                    <a:pt x="3" y="414"/>
                    <a:pt x="7" y="414"/>
                  </a:cubicBezTo>
                  <a:cubicBezTo>
                    <a:pt x="338" y="414"/>
                    <a:pt x="338" y="414"/>
                    <a:pt x="338" y="414"/>
                  </a:cubicBezTo>
                  <a:cubicBezTo>
                    <a:pt x="342" y="414"/>
                    <a:pt x="346" y="411"/>
                    <a:pt x="346" y="407"/>
                  </a:cubicBezTo>
                  <a:cubicBezTo>
                    <a:pt x="346" y="77"/>
                    <a:pt x="346" y="77"/>
                    <a:pt x="346" y="77"/>
                  </a:cubicBezTo>
                  <a:cubicBezTo>
                    <a:pt x="346" y="77"/>
                    <a:pt x="346" y="77"/>
                    <a:pt x="346" y="77"/>
                  </a:cubicBezTo>
                  <a:close/>
                  <a:moveTo>
                    <a:pt x="275" y="25"/>
                  </a:moveTo>
                  <a:cubicBezTo>
                    <a:pt x="320" y="70"/>
                    <a:pt x="320" y="70"/>
                    <a:pt x="320" y="70"/>
                  </a:cubicBezTo>
                  <a:cubicBezTo>
                    <a:pt x="275" y="70"/>
                    <a:pt x="275" y="70"/>
                    <a:pt x="275" y="70"/>
                  </a:cubicBezTo>
                  <a:lnTo>
                    <a:pt x="275" y="25"/>
                  </a:lnTo>
                  <a:close/>
                  <a:moveTo>
                    <a:pt x="14" y="400"/>
                  </a:moveTo>
                  <a:cubicBezTo>
                    <a:pt x="14" y="14"/>
                    <a:pt x="14" y="14"/>
                    <a:pt x="14" y="14"/>
                  </a:cubicBezTo>
                  <a:cubicBezTo>
                    <a:pt x="260" y="14"/>
                    <a:pt x="260" y="14"/>
                    <a:pt x="260" y="14"/>
                  </a:cubicBezTo>
                  <a:cubicBezTo>
                    <a:pt x="260" y="77"/>
                    <a:pt x="260" y="77"/>
                    <a:pt x="260" y="77"/>
                  </a:cubicBezTo>
                  <a:cubicBezTo>
                    <a:pt x="260" y="81"/>
                    <a:pt x="264" y="85"/>
                    <a:pt x="268" y="85"/>
                  </a:cubicBezTo>
                  <a:cubicBezTo>
                    <a:pt x="331" y="85"/>
                    <a:pt x="331" y="85"/>
                    <a:pt x="331" y="85"/>
                  </a:cubicBezTo>
                  <a:cubicBezTo>
                    <a:pt x="331" y="400"/>
                    <a:pt x="331" y="400"/>
                    <a:pt x="331" y="400"/>
                  </a:cubicBezTo>
                  <a:lnTo>
                    <a:pt x="14" y="400"/>
                  </a:lnTo>
                  <a:close/>
                </a:path>
              </a:pathLst>
            </a:custGeom>
            <a:solidFill>
              <a:srgbClr val="FFFFFF"/>
            </a:solidFill>
            <a:ln>
              <a:noFill/>
            </a:ln>
          </p:spPr>
          <p:txBody>
            <a:bodyPr vert="horz" wrap="square" lIns="68571" tIns="34286" rIns="68571" bIns="34286" numCol="1" anchor="t" anchorCtr="0" compatLnSpc="1"/>
            <a:lstStyle/>
            <a:p>
              <a:endParaRPr lang="en-US"/>
            </a:p>
          </p:txBody>
        </p:sp>
      </p:grpSp>
      <p:grpSp>
        <p:nvGrpSpPr>
          <p:cNvPr id="39" name="组合 38"/>
          <p:cNvGrpSpPr/>
          <p:nvPr/>
        </p:nvGrpSpPr>
        <p:grpSpPr>
          <a:xfrm>
            <a:off x="3709477" y="1776531"/>
            <a:ext cx="599448" cy="599448"/>
            <a:chOff x="5418452" y="307702"/>
            <a:chExt cx="599448" cy="599448"/>
          </a:xfrm>
        </p:grpSpPr>
        <p:grpSp>
          <p:nvGrpSpPr>
            <p:cNvPr id="40" name="组合 39"/>
            <p:cNvGrpSpPr/>
            <p:nvPr/>
          </p:nvGrpSpPr>
          <p:grpSpPr>
            <a:xfrm>
              <a:off x="5418452" y="307702"/>
              <a:ext cx="599448" cy="599448"/>
              <a:chOff x="4131160" y="713581"/>
              <a:chExt cx="881684" cy="881684"/>
            </a:xfrm>
          </p:grpSpPr>
          <p:sp>
            <p:nvSpPr>
              <p:cNvPr id="42" name="椭圆 41"/>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sp>
            <p:nvSpPr>
              <p:cNvPr id="43" name="椭圆 42"/>
              <p:cNvSpPr/>
              <p:nvPr/>
            </p:nvSpPr>
            <p:spPr>
              <a:xfrm>
                <a:off x="4237176" y="819597"/>
                <a:ext cx="669652" cy="669652"/>
              </a:xfrm>
              <a:prstGeom prst="ellipse">
                <a:avLst/>
              </a:prstGeom>
              <a:solidFill>
                <a:schemeClr val="accent1"/>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grpSp>
        <p:sp>
          <p:nvSpPr>
            <p:cNvPr id="41" name="Freeform 72"/>
            <p:cNvSpPr>
              <a:spLocks noEditPoints="1"/>
            </p:cNvSpPr>
            <p:nvPr/>
          </p:nvSpPr>
          <p:spPr bwMode="auto">
            <a:xfrm>
              <a:off x="5580112" y="455050"/>
              <a:ext cx="297176" cy="297712"/>
            </a:xfrm>
            <a:custGeom>
              <a:avLst/>
              <a:gdLst>
                <a:gd name="T0" fmla="*/ 337 w 411"/>
                <a:gd name="T1" fmla="*/ 198 h 412"/>
                <a:gd name="T2" fmla="*/ 284 w 411"/>
                <a:gd name="T3" fmla="*/ 220 h 412"/>
                <a:gd name="T4" fmla="*/ 249 w 411"/>
                <a:gd name="T5" fmla="*/ 185 h 412"/>
                <a:gd name="T6" fmla="*/ 283 w 411"/>
                <a:gd name="T7" fmla="*/ 107 h 412"/>
                <a:gd name="T8" fmla="*/ 176 w 411"/>
                <a:gd name="T9" fmla="*/ 0 h 412"/>
                <a:gd name="T10" fmla="*/ 68 w 411"/>
                <a:gd name="T11" fmla="*/ 107 h 412"/>
                <a:gd name="T12" fmla="*/ 116 w 411"/>
                <a:gd name="T13" fmla="*/ 196 h 412"/>
                <a:gd name="T14" fmla="*/ 96 w 411"/>
                <a:gd name="T15" fmla="*/ 266 h 412"/>
                <a:gd name="T16" fmla="*/ 74 w 411"/>
                <a:gd name="T17" fmla="*/ 263 h 412"/>
                <a:gd name="T18" fmla="*/ 0 w 411"/>
                <a:gd name="T19" fmla="*/ 337 h 412"/>
                <a:gd name="T20" fmla="*/ 74 w 411"/>
                <a:gd name="T21" fmla="*/ 412 h 412"/>
                <a:gd name="T22" fmla="*/ 149 w 411"/>
                <a:gd name="T23" fmla="*/ 337 h 412"/>
                <a:gd name="T24" fmla="*/ 110 w 411"/>
                <a:gd name="T25" fmla="*/ 272 h 412"/>
                <a:gd name="T26" fmla="*/ 130 w 411"/>
                <a:gd name="T27" fmla="*/ 204 h 412"/>
                <a:gd name="T28" fmla="*/ 176 w 411"/>
                <a:gd name="T29" fmla="*/ 214 h 412"/>
                <a:gd name="T30" fmla="*/ 238 w 411"/>
                <a:gd name="T31" fmla="*/ 195 h 412"/>
                <a:gd name="T32" fmla="*/ 275 w 411"/>
                <a:gd name="T33" fmla="*/ 232 h 412"/>
                <a:gd name="T34" fmla="*/ 262 w 411"/>
                <a:gd name="T35" fmla="*/ 273 h 412"/>
                <a:gd name="T36" fmla="*/ 337 w 411"/>
                <a:gd name="T37" fmla="*/ 347 h 412"/>
                <a:gd name="T38" fmla="*/ 411 w 411"/>
                <a:gd name="T39" fmla="*/ 273 h 412"/>
                <a:gd name="T40" fmla="*/ 337 w 411"/>
                <a:gd name="T41" fmla="*/ 198 h 412"/>
                <a:gd name="T42" fmla="*/ 134 w 411"/>
                <a:gd name="T43" fmla="*/ 337 h 412"/>
                <a:gd name="T44" fmla="*/ 74 w 411"/>
                <a:gd name="T45" fmla="*/ 397 h 412"/>
                <a:gd name="T46" fmla="*/ 14 w 411"/>
                <a:gd name="T47" fmla="*/ 337 h 412"/>
                <a:gd name="T48" fmla="*/ 74 w 411"/>
                <a:gd name="T49" fmla="*/ 278 h 412"/>
                <a:gd name="T50" fmla="*/ 134 w 411"/>
                <a:gd name="T51" fmla="*/ 337 h 412"/>
                <a:gd name="T52" fmla="*/ 83 w 411"/>
                <a:gd name="T53" fmla="*/ 107 h 412"/>
                <a:gd name="T54" fmla="*/ 176 w 411"/>
                <a:gd name="T55" fmla="*/ 14 h 412"/>
                <a:gd name="T56" fmla="*/ 268 w 411"/>
                <a:gd name="T57" fmla="*/ 107 h 412"/>
                <a:gd name="T58" fmla="*/ 176 w 411"/>
                <a:gd name="T59" fmla="*/ 200 h 412"/>
                <a:gd name="T60" fmla="*/ 83 w 411"/>
                <a:gd name="T61" fmla="*/ 107 h 412"/>
                <a:gd name="T62" fmla="*/ 337 w 411"/>
                <a:gd name="T63" fmla="*/ 332 h 412"/>
                <a:gd name="T64" fmla="*/ 277 w 411"/>
                <a:gd name="T65" fmla="*/ 273 h 412"/>
                <a:gd name="T66" fmla="*/ 337 w 411"/>
                <a:gd name="T67" fmla="*/ 213 h 412"/>
                <a:gd name="T68" fmla="*/ 397 w 411"/>
                <a:gd name="T69" fmla="*/ 273 h 412"/>
                <a:gd name="T70" fmla="*/ 337 w 411"/>
                <a:gd name="T71" fmla="*/ 332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11" h="412">
                  <a:moveTo>
                    <a:pt x="337" y="198"/>
                  </a:moveTo>
                  <a:cubicBezTo>
                    <a:pt x="316" y="198"/>
                    <a:pt x="298" y="206"/>
                    <a:pt x="284" y="220"/>
                  </a:cubicBezTo>
                  <a:cubicBezTo>
                    <a:pt x="249" y="185"/>
                    <a:pt x="249" y="185"/>
                    <a:pt x="249" y="185"/>
                  </a:cubicBezTo>
                  <a:cubicBezTo>
                    <a:pt x="270" y="166"/>
                    <a:pt x="283" y="138"/>
                    <a:pt x="283" y="107"/>
                  </a:cubicBezTo>
                  <a:cubicBezTo>
                    <a:pt x="283" y="48"/>
                    <a:pt x="235" y="0"/>
                    <a:pt x="176" y="0"/>
                  </a:cubicBezTo>
                  <a:cubicBezTo>
                    <a:pt x="117" y="0"/>
                    <a:pt x="68" y="48"/>
                    <a:pt x="68" y="107"/>
                  </a:cubicBezTo>
                  <a:cubicBezTo>
                    <a:pt x="68" y="144"/>
                    <a:pt x="88" y="177"/>
                    <a:pt x="116" y="196"/>
                  </a:cubicBezTo>
                  <a:cubicBezTo>
                    <a:pt x="96" y="266"/>
                    <a:pt x="96" y="266"/>
                    <a:pt x="96" y="266"/>
                  </a:cubicBezTo>
                  <a:cubicBezTo>
                    <a:pt x="89" y="264"/>
                    <a:pt x="82" y="263"/>
                    <a:pt x="74" y="263"/>
                  </a:cubicBezTo>
                  <a:cubicBezTo>
                    <a:pt x="33" y="263"/>
                    <a:pt x="0" y="296"/>
                    <a:pt x="0" y="337"/>
                  </a:cubicBezTo>
                  <a:cubicBezTo>
                    <a:pt x="0" y="378"/>
                    <a:pt x="33" y="412"/>
                    <a:pt x="74" y="412"/>
                  </a:cubicBezTo>
                  <a:cubicBezTo>
                    <a:pt x="115" y="412"/>
                    <a:pt x="149" y="378"/>
                    <a:pt x="149" y="337"/>
                  </a:cubicBezTo>
                  <a:cubicBezTo>
                    <a:pt x="149" y="309"/>
                    <a:pt x="133" y="284"/>
                    <a:pt x="110" y="272"/>
                  </a:cubicBezTo>
                  <a:cubicBezTo>
                    <a:pt x="130" y="204"/>
                    <a:pt x="130" y="204"/>
                    <a:pt x="130" y="204"/>
                  </a:cubicBezTo>
                  <a:cubicBezTo>
                    <a:pt x="144" y="210"/>
                    <a:pt x="159" y="214"/>
                    <a:pt x="176" y="214"/>
                  </a:cubicBezTo>
                  <a:cubicBezTo>
                    <a:pt x="199" y="214"/>
                    <a:pt x="220" y="207"/>
                    <a:pt x="238" y="195"/>
                  </a:cubicBezTo>
                  <a:cubicBezTo>
                    <a:pt x="275" y="232"/>
                    <a:pt x="275" y="232"/>
                    <a:pt x="275" y="232"/>
                  </a:cubicBezTo>
                  <a:cubicBezTo>
                    <a:pt x="267" y="243"/>
                    <a:pt x="262" y="257"/>
                    <a:pt x="262" y="273"/>
                  </a:cubicBezTo>
                  <a:cubicBezTo>
                    <a:pt x="262" y="314"/>
                    <a:pt x="296" y="347"/>
                    <a:pt x="337" y="347"/>
                  </a:cubicBezTo>
                  <a:cubicBezTo>
                    <a:pt x="378" y="347"/>
                    <a:pt x="411" y="314"/>
                    <a:pt x="411" y="273"/>
                  </a:cubicBezTo>
                  <a:cubicBezTo>
                    <a:pt x="411" y="231"/>
                    <a:pt x="378" y="198"/>
                    <a:pt x="337" y="198"/>
                  </a:cubicBezTo>
                  <a:close/>
                  <a:moveTo>
                    <a:pt x="134" y="337"/>
                  </a:moveTo>
                  <a:cubicBezTo>
                    <a:pt x="134" y="370"/>
                    <a:pt x="107" y="397"/>
                    <a:pt x="74" y="397"/>
                  </a:cubicBezTo>
                  <a:cubicBezTo>
                    <a:pt x="41" y="397"/>
                    <a:pt x="14" y="370"/>
                    <a:pt x="14" y="337"/>
                  </a:cubicBezTo>
                  <a:cubicBezTo>
                    <a:pt x="14" y="304"/>
                    <a:pt x="41" y="278"/>
                    <a:pt x="74" y="278"/>
                  </a:cubicBezTo>
                  <a:cubicBezTo>
                    <a:pt x="107" y="278"/>
                    <a:pt x="134" y="304"/>
                    <a:pt x="134" y="337"/>
                  </a:cubicBezTo>
                  <a:close/>
                  <a:moveTo>
                    <a:pt x="83" y="107"/>
                  </a:moveTo>
                  <a:cubicBezTo>
                    <a:pt x="83" y="56"/>
                    <a:pt x="125" y="14"/>
                    <a:pt x="176" y="14"/>
                  </a:cubicBezTo>
                  <a:cubicBezTo>
                    <a:pt x="227" y="14"/>
                    <a:pt x="268" y="56"/>
                    <a:pt x="268" y="107"/>
                  </a:cubicBezTo>
                  <a:cubicBezTo>
                    <a:pt x="268" y="158"/>
                    <a:pt x="227" y="200"/>
                    <a:pt x="176" y="200"/>
                  </a:cubicBezTo>
                  <a:cubicBezTo>
                    <a:pt x="125" y="200"/>
                    <a:pt x="83" y="158"/>
                    <a:pt x="83" y="107"/>
                  </a:cubicBezTo>
                  <a:close/>
                  <a:moveTo>
                    <a:pt x="337" y="332"/>
                  </a:moveTo>
                  <a:cubicBezTo>
                    <a:pt x="304" y="332"/>
                    <a:pt x="277" y="306"/>
                    <a:pt x="277" y="273"/>
                  </a:cubicBezTo>
                  <a:cubicBezTo>
                    <a:pt x="277" y="240"/>
                    <a:pt x="304" y="213"/>
                    <a:pt x="337" y="213"/>
                  </a:cubicBezTo>
                  <a:cubicBezTo>
                    <a:pt x="370" y="213"/>
                    <a:pt x="397" y="240"/>
                    <a:pt x="397" y="273"/>
                  </a:cubicBezTo>
                  <a:cubicBezTo>
                    <a:pt x="397" y="306"/>
                    <a:pt x="370" y="332"/>
                    <a:pt x="337" y="332"/>
                  </a:cubicBezTo>
                  <a:close/>
                </a:path>
              </a:pathLst>
            </a:custGeom>
            <a:solidFill>
              <a:srgbClr val="FFFFFF"/>
            </a:solidFill>
            <a:ln>
              <a:noFill/>
            </a:ln>
          </p:spPr>
          <p:txBody>
            <a:bodyPr vert="horz" wrap="square" lIns="68571" tIns="34286" rIns="68571" bIns="34286" numCol="1" anchor="t" anchorCtr="0" compatLnSpc="1"/>
            <a:lstStyle/>
            <a:p>
              <a:endParaRPr lang="en-US"/>
            </a:p>
          </p:txBody>
        </p:sp>
      </p:grpSp>
      <p:grpSp>
        <p:nvGrpSpPr>
          <p:cNvPr id="44" name="组合 43"/>
          <p:cNvGrpSpPr/>
          <p:nvPr/>
        </p:nvGrpSpPr>
        <p:grpSpPr>
          <a:xfrm>
            <a:off x="3834511" y="2680532"/>
            <a:ext cx="599448" cy="599448"/>
            <a:chOff x="6516216" y="334289"/>
            <a:chExt cx="599448" cy="599448"/>
          </a:xfrm>
        </p:grpSpPr>
        <p:grpSp>
          <p:nvGrpSpPr>
            <p:cNvPr id="45" name="组合 44"/>
            <p:cNvGrpSpPr/>
            <p:nvPr/>
          </p:nvGrpSpPr>
          <p:grpSpPr>
            <a:xfrm>
              <a:off x="6516216" y="334289"/>
              <a:ext cx="599448" cy="599448"/>
              <a:chOff x="4131160" y="713581"/>
              <a:chExt cx="881684" cy="881684"/>
            </a:xfrm>
          </p:grpSpPr>
          <p:sp>
            <p:nvSpPr>
              <p:cNvPr id="47" name="椭圆 46"/>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sp>
            <p:nvSpPr>
              <p:cNvPr id="48" name="椭圆 47"/>
              <p:cNvSpPr/>
              <p:nvPr/>
            </p:nvSpPr>
            <p:spPr>
              <a:xfrm>
                <a:off x="4237176" y="819597"/>
                <a:ext cx="669652" cy="669652"/>
              </a:xfrm>
              <a:prstGeom prst="ellipse">
                <a:avLst/>
              </a:prstGeom>
              <a:solidFill>
                <a:schemeClr val="bg2"/>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grpSp>
        <p:sp>
          <p:nvSpPr>
            <p:cNvPr id="46" name="Freeform 13"/>
            <p:cNvSpPr>
              <a:spLocks noEditPoints="1"/>
            </p:cNvSpPr>
            <p:nvPr/>
          </p:nvSpPr>
          <p:spPr bwMode="auto">
            <a:xfrm>
              <a:off x="6723586" y="474407"/>
              <a:ext cx="184708" cy="340466"/>
            </a:xfrm>
            <a:custGeom>
              <a:avLst/>
              <a:gdLst>
                <a:gd name="T0" fmla="*/ 2 w 122"/>
                <a:gd name="T1" fmla="*/ 65 h 225"/>
                <a:gd name="T2" fmla="*/ 14 w 122"/>
                <a:gd name="T3" fmla="*/ 77 h 225"/>
                <a:gd name="T4" fmla="*/ 17 w 122"/>
                <a:gd name="T5" fmla="*/ 76 h 225"/>
                <a:gd name="T6" fmla="*/ 119 w 122"/>
                <a:gd name="T7" fmla="*/ 42 h 225"/>
                <a:gd name="T8" fmla="*/ 119 w 122"/>
                <a:gd name="T9" fmla="*/ 30 h 225"/>
                <a:gd name="T10" fmla="*/ 105 w 122"/>
                <a:gd name="T11" fmla="*/ 23 h 225"/>
                <a:gd name="T12" fmla="*/ 3 w 122"/>
                <a:gd name="T13" fmla="*/ 57 h 225"/>
                <a:gd name="T14" fmla="*/ 108 w 122"/>
                <a:gd name="T15" fmla="*/ 28 h 225"/>
                <a:gd name="T16" fmla="*/ 114 w 122"/>
                <a:gd name="T17" fmla="*/ 35 h 225"/>
                <a:gd name="T18" fmla="*/ 111 w 122"/>
                <a:gd name="T19" fmla="*/ 42 h 225"/>
                <a:gd name="T20" fmla="*/ 14 w 122"/>
                <a:gd name="T21" fmla="*/ 71 h 225"/>
                <a:gd name="T22" fmla="*/ 9 w 122"/>
                <a:gd name="T23" fmla="*/ 67 h 225"/>
                <a:gd name="T24" fmla="*/ 8 w 122"/>
                <a:gd name="T25" fmla="*/ 59 h 225"/>
                <a:gd name="T26" fmla="*/ 106 w 122"/>
                <a:gd name="T27" fmla="*/ 28 h 225"/>
                <a:gd name="T28" fmla="*/ 14 w 122"/>
                <a:gd name="T29" fmla="*/ 43 h 225"/>
                <a:gd name="T30" fmla="*/ 66 w 122"/>
                <a:gd name="T31" fmla="*/ 28 h 225"/>
                <a:gd name="T32" fmla="*/ 73 w 122"/>
                <a:gd name="T33" fmla="*/ 10 h 225"/>
                <a:gd name="T34" fmla="*/ 9 w 122"/>
                <a:gd name="T35" fmla="*/ 17 h 225"/>
                <a:gd name="T36" fmla="*/ 3 w 122"/>
                <a:gd name="T37" fmla="*/ 35 h 225"/>
                <a:gd name="T38" fmla="*/ 61 w 122"/>
                <a:gd name="T39" fmla="*/ 8 h 225"/>
                <a:gd name="T40" fmla="*/ 67 w 122"/>
                <a:gd name="T41" fmla="*/ 12 h 225"/>
                <a:gd name="T42" fmla="*/ 65 w 122"/>
                <a:gd name="T43" fmla="*/ 22 h 225"/>
                <a:gd name="T44" fmla="*/ 14 w 122"/>
                <a:gd name="T45" fmla="*/ 37 h 225"/>
                <a:gd name="T46" fmla="*/ 8 w 122"/>
                <a:gd name="T47" fmla="*/ 30 h 225"/>
                <a:gd name="T48" fmla="*/ 120 w 122"/>
                <a:gd name="T49" fmla="*/ 101 h 225"/>
                <a:gd name="T50" fmla="*/ 105 w 122"/>
                <a:gd name="T51" fmla="*/ 90 h 225"/>
                <a:gd name="T52" fmla="*/ 72 w 122"/>
                <a:gd name="T53" fmla="*/ 110 h 225"/>
                <a:gd name="T54" fmla="*/ 55 w 122"/>
                <a:gd name="T55" fmla="*/ 138 h 225"/>
                <a:gd name="T56" fmla="*/ 53 w 122"/>
                <a:gd name="T57" fmla="*/ 99 h 225"/>
                <a:gd name="T58" fmla="*/ 119 w 122"/>
                <a:gd name="T59" fmla="*/ 76 h 225"/>
                <a:gd name="T60" fmla="*/ 119 w 122"/>
                <a:gd name="T61" fmla="*/ 64 h 225"/>
                <a:gd name="T62" fmla="*/ 9 w 122"/>
                <a:gd name="T63" fmla="*/ 85 h 225"/>
                <a:gd name="T64" fmla="*/ 1 w 122"/>
                <a:gd name="T65" fmla="*/ 97 h 225"/>
                <a:gd name="T66" fmla="*/ 3 w 122"/>
                <a:gd name="T67" fmla="*/ 102 h 225"/>
                <a:gd name="T68" fmla="*/ 11 w 122"/>
                <a:gd name="T69" fmla="*/ 110 h 225"/>
                <a:gd name="T70" fmla="*/ 28 w 122"/>
                <a:gd name="T71" fmla="*/ 121 h 225"/>
                <a:gd name="T72" fmla="*/ 17 w 122"/>
                <a:gd name="T73" fmla="*/ 138 h 225"/>
                <a:gd name="T74" fmla="*/ 40 w 122"/>
                <a:gd name="T75" fmla="*/ 209 h 225"/>
                <a:gd name="T76" fmla="*/ 53 w 122"/>
                <a:gd name="T77" fmla="*/ 225 h 225"/>
                <a:gd name="T78" fmla="*/ 87 w 122"/>
                <a:gd name="T79" fmla="*/ 214 h 225"/>
                <a:gd name="T80" fmla="*/ 110 w 122"/>
                <a:gd name="T81" fmla="*/ 187 h 225"/>
                <a:gd name="T82" fmla="*/ 99 w 122"/>
                <a:gd name="T83" fmla="*/ 138 h 225"/>
                <a:gd name="T84" fmla="*/ 104 w 122"/>
                <a:gd name="T85" fmla="*/ 117 h 225"/>
                <a:gd name="T86" fmla="*/ 120 w 122"/>
                <a:gd name="T87" fmla="*/ 101 h 225"/>
                <a:gd name="T88" fmla="*/ 47 w 122"/>
                <a:gd name="T89" fmla="*/ 101 h 225"/>
                <a:gd name="T90" fmla="*/ 49 w 122"/>
                <a:gd name="T91" fmla="*/ 138 h 225"/>
                <a:gd name="T92" fmla="*/ 35 w 122"/>
                <a:gd name="T93" fmla="*/ 121 h 225"/>
                <a:gd name="T94" fmla="*/ 24 w 122"/>
                <a:gd name="T95" fmla="*/ 108 h 225"/>
                <a:gd name="T96" fmla="*/ 12 w 122"/>
                <a:gd name="T97" fmla="*/ 104 h 225"/>
                <a:gd name="T98" fmla="*/ 8 w 122"/>
                <a:gd name="T99" fmla="*/ 97 h 225"/>
                <a:gd name="T100" fmla="*/ 8 w 122"/>
                <a:gd name="T101" fmla="*/ 93 h 225"/>
                <a:gd name="T102" fmla="*/ 12 w 122"/>
                <a:gd name="T103" fmla="*/ 90 h 225"/>
                <a:gd name="T104" fmla="*/ 24 w 122"/>
                <a:gd name="T105" fmla="*/ 86 h 225"/>
                <a:gd name="T106" fmla="*/ 108 w 122"/>
                <a:gd name="T107" fmla="*/ 62 h 225"/>
                <a:gd name="T108" fmla="*/ 114 w 122"/>
                <a:gd name="T109" fmla="*/ 69 h 225"/>
                <a:gd name="T110" fmla="*/ 111 w 122"/>
                <a:gd name="T111" fmla="*/ 76 h 225"/>
                <a:gd name="T112" fmla="*/ 43 w 122"/>
                <a:gd name="T113" fmla="*/ 98 h 225"/>
                <a:gd name="T114" fmla="*/ 103 w 122"/>
                <a:gd name="T115" fmla="*/ 111 h 225"/>
                <a:gd name="T116" fmla="*/ 92 w 122"/>
                <a:gd name="T117" fmla="*/ 138 h 225"/>
                <a:gd name="T118" fmla="*/ 78 w 122"/>
                <a:gd name="T119" fmla="*/ 110 h 225"/>
                <a:gd name="T120" fmla="*/ 106 w 122"/>
                <a:gd name="T121" fmla="*/ 96 h 225"/>
                <a:gd name="T122" fmla="*/ 114 w 122"/>
                <a:gd name="T123" fmla="*/ 103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2" h="225">
                  <a:moveTo>
                    <a:pt x="3" y="57"/>
                  </a:moveTo>
                  <a:cubicBezTo>
                    <a:pt x="1" y="59"/>
                    <a:pt x="1" y="62"/>
                    <a:pt x="2" y="65"/>
                  </a:cubicBezTo>
                  <a:cubicBezTo>
                    <a:pt x="3" y="69"/>
                    <a:pt x="3" y="69"/>
                    <a:pt x="3" y="69"/>
                  </a:cubicBezTo>
                  <a:cubicBezTo>
                    <a:pt x="4" y="74"/>
                    <a:pt x="9" y="77"/>
                    <a:pt x="14" y="77"/>
                  </a:cubicBezTo>
                  <a:cubicBezTo>
                    <a:pt x="14" y="77"/>
                    <a:pt x="14" y="77"/>
                    <a:pt x="14" y="77"/>
                  </a:cubicBezTo>
                  <a:cubicBezTo>
                    <a:pt x="15" y="77"/>
                    <a:pt x="16" y="77"/>
                    <a:pt x="17" y="76"/>
                  </a:cubicBezTo>
                  <a:cubicBezTo>
                    <a:pt x="112" y="48"/>
                    <a:pt x="112" y="48"/>
                    <a:pt x="112" y="48"/>
                  </a:cubicBezTo>
                  <a:cubicBezTo>
                    <a:pt x="115" y="47"/>
                    <a:pt x="118" y="45"/>
                    <a:pt x="119" y="42"/>
                  </a:cubicBezTo>
                  <a:cubicBezTo>
                    <a:pt x="120" y="40"/>
                    <a:pt x="121" y="37"/>
                    <a:pt x="120" y="34"/>
                  </a:cubicBezTo>
                  <a:cubicBezTo>
                    <a:pt x="119" y="30"/>
                    <a:pt x="119" y="30"/>
                    <a:pt x="119" y="30"/>
                  </a:cubicBezTo>
                  <a:cubicBezTo>
                    <a:pt x="117" y="25"/>
                    <a:pt x="113" y="22"/>
                    <a:pt x="108" y="22"/>
                  </a:cubicBezTo>
                  <a:cubicBezTo>
                    <a:pt x="107" y="22"/>
                    <a:pt x="106" y="22"/>
                    <a:pt x="105" y="23"/>
                  </a:cubicBezTo>
                  <a:cubicBezTo>
                    <a:pt x="9" y="51"/>
                    <a:pt x="9" y="51"/>
                    <a:pt x="9" y="51"/>
                  </a:cubicBezTo>
                  <a:cubicBezTo>
                    <a:pt x="6" y="52"/>
                    <a:pt x="4" y="54"/>
                    <a:pt x="3" y="57"/>
                  </a:cubicBezTo>
                  <a:close/>
                  <a:moveTo>
                    <a:pt x="106" y="28"/>
                  </a:moveTo>
                  <a:cubicBezTo>
                    <a:pt x="107" y="28"/>
                    <a:pt x="107" y="28"/>
                    <a:pt x="108" y="28"/>
                  </a:cubicBezTo>
                  <a:cubicBezTo>
                    <a:pt x="110" y="28"/>
                    <a:pt x="112" y="30"/>
                    <a:pt x="113" y="32"/>
                  </a:cubicBezTo>
                  <a:cubicBezTo>
                    <a:pt x="114" y="35"/>
                    <a:pt x="114" y="35"/>
                    <a:pt x="114" y="35"/>
                  </a:cubicBezTo>
                  <a:cubicBezTo>
                    <a:pt x="115" y="37"/>
                    <a:pt x="114" y="38"/>
                    <a:pt x="114" y="40"/>
                  </a:cubicBezTo>
                  <a:cubicBezTo>
                    <a:pt x="113" y="41"/>
                    <a:pt x="112" y="42"/>
                    <a:pt x="111" y="42"/>
                  </a:cubicBezTo>
                  <a:cubicBezTo>
                    <a:pt x="15" y="71"/>
                    <a:pt x="15" y="71"/>
                    <a:pt x="15" y="71"/>
                  </a:cubicBezTo>
                  <a:cubicBezTo>
                    <a:pt x="15" y="71"/>
                    <a:pt x="14" y="71"/>
                    <a:pt x="14" y="71"/>
                  </a:cubicBezTo>
                  <a:cubicBezTo>
                    <a:pt x="14" y="71"/>
                    <a:pt x="14" y="71"/>
                    <a:pt x="14" y="71"/>
                  </a:cubicBezTo>
                  <a:cubicBezTo>
                    <a:pt x="11" y="71"/>
                    <a:pt x="9" y="69"/>
                    <a:pt x="9" y="67"/>
                  </a:cubicBezTo>
                  <a:cubicBezTo>
                    <a:pt x="8" y="63"/>
                    <a:pt x="8" y="63"/>
                    <a:pt x="8" y="63"/>
                  </a:cubicBezTo>
                  <a:cubicBezTo>
                    <a:pt x="7" y="62"/>
                    <a:pt x="7" y="61"/>
                    <a:pt x="8" y="59"/>
                  </a:cubicBezTo>
                  <a:cubicBezTo>
                    <a:pt x="9" y="58"/>
                    <a:pt x="10" y="57"/>
                    <a:pt x="11" y="57"/>
                  </a:cubicBezTo>
                  <a:lnTo>
                    <a:pt x="106" y="28"/>
                  </a:lnTo>
                  <a:close/>
                  <a:moveTo>
                    <a:pt x="3" y="35"/>
                  </a:moveTo>
                  <a:cubicBezTo>
                    <a:pt x="4" y="40"/>
                    <a:pt x="9" y="43"/>
                    <a:pt x="14" y="43"/>
                  </a:cubicBezTo>
                  <a:cubicBezTo>
                    <a:pt x="15" y="43"/>
                    <a:pt x="16" y="43"/>
                    <a:pt x="17" y="43"/>
                  </a:cubicBezTo>
                  <a:cubicBezTo>
                    <a:pt x="66" y="28"/>
                    <a:pt x="66" y="28"/>
                    <a:pt x="66" y="28"/>
                  </a:cubicBezTo>
                  <a:cubicBezTo>
                    <a:pt x="72" y="26"/>
                    <a:pt x="76" y="19"/>
                    <a:pt x="74" y="13"/>
                  </a:cubicBezTo>
                  <a:cubicBezTo>
                    <a:pt x="73" y="10"/>
                    <a:pt x="73" y="10"/>
                    <a:pt x="73" y="10"/>
                  </a:cubicBezTo>
                  <a:cubicBezTo>
                    <a:pt x="71" y="4"/>
                    <a:pt x="65" y="0"/>
                    <a:pt x="59" y="2"/>
                  </a:cubicBezTo>
                  <a:cubicBezTo>
                    <a:pt x="9" y="17"/>
                    <a:pt x="9" y="17"/>
                    <a:pt x="9" y="17"/>
                  </a:cubicBezTo>
                  <a:cubicBezTo>
                    <a:pt x="3" y="19"/>
                    <a:pt x="0" y="25"/>
                    <a:pt x="2" y="31"/>
                  </a:cubicBezTo>
                  <a:lnTo>
                    <a:pt x="3" y="35"/>
                  </a:lnTo>
                  <a:close/>
                  <a:moveTo>
                    <a:pt x="11" y="23"/>
                  </a:moveTo>
                  <a:cubicBezTo>
                    <a:pt x="61" y="8"/>
                    <a:pt x="61" y="8"/>
                    <a:pt x="61" y="8"/>
                  </a:cubicBezTo>
                  <a:cubicBezTo>
                    <a:pt x="61" y="8"/>
                    <a:pt x="62" y="8"/>
                    <a:pt x="62" y="8"/>
                  </a:cubicBezTo>
                  <a:cubicBezTo>
                    <a:pt x="64" y="8"/>
                    <a:pt x="67" y="9"/>
                    <a:pt x="67" y="12"/>
                  </a:cubicBezTo>
                  <a:cubicBezTo>
                    <a:pt x="68" y="15"/>
                    <a:pt x="68" y="15"/>
                    <a:pt x="68" y="15"/>
                  </a:cubicBezTo>
                  <a:cubicBezTo>
                    <a:pt x="69" y="18"/>
                    <a:pt x="68" y="21"/>
                    <a:pt x="65" y="22"/>
                  </a:cubicBezTo>
                  <a:cubicBezTo>
                    <a:pt x="15" y="37"/>
                    <a:pt x="15" y="37"/>
                    <a:pt x="15" y="37"/>
                  </a:cubicBezTo>
                  <a:cubicBezTo>
                    <a:pt x="15" y="37"/>
                    <a:pt x="14" y="37"/>
                    <a:pt x="14" y="37"/>
                  </a:cubicBezTo>
                  <a:cubicBezTo>
                    <a:pt x="11" y="37"/>
                    <a:pt x="9" y="36"/>
                    <a:pt x="9" y="33"/>
                  </a:cubicBezTo>
                  <a:cubicBezTo>
                    <a:pt x="8" y="30"/>
                    <a:pt x="8" y="30"/>
                    <a:pt x="8" y="30"/>
                  </a:cubicBezTo>
                  <a:cubicBezTo>
                    <a:pt x="7" y="27"/>
                    <a:pt x="8" y="24"/>
                    <a:pt x="11" y="23"/>
                  </a:cubicBezTo>
                  <a:close/>
                  <a:moveTo>
                    <a:pt x="120" y="101"/>
                  </a:moveTo>
                  <a:cubicBezTo>
                    <a:pt x="119" y="97"/>
                    <a:pt x="119" y="97"/>
                    <a:pt x="119" y="97"/>
                  </a:cubicBezTo>
                  <a:cubicBezTo>
                    <a:pt x="117" y="92"/>
                    <a:pt x="110" y="88"/>
                    <a:pt x="105" y="90"/>
                  </a:cubicBezTo>
                  <a:cubicBezTo>
                    <a:pt x="82" y="96"/>
                    <a:pt x="82" y="96"/>
                    <a:pt x="82" y="96"/>
                  </a:cubicBezTo>
                  <a:cubicBezTo>
                    <a:pt x="76" y="98"/>
                    <a:pt x="72" y="104"/>
                    <a:pt x="72" y="110"/>
                  </a:cubicBezTo>
                  <a:cubicBezTo>
                    <a:pt x="72" y="138"/>
                    <a:pt x="72" y="138"/>
                    <a:pt x="72" y="138"/>
                  </a:cubicBezTo>
                  <a:cubicBezTo>
                    <a:pt x="55" y="138"/>
                    <a:pt x="55" y="138"/>
                    <a:pt x="55" y="138"/>
                  </a:cubicBezTo>
                  <a:cubicBezTo>
                    <a:pt x="55" y="106"/>
                    <a:pt x="55" y="106"/>
                    <a:pt x="55" y="106"/>
                  </a:cubicBezTo>
                  <a:cubicBezTo>
                    <a:pt x="55" y="104"/>
                    <a:pt x="54" y="101"/>
                    <a:pt x="53" y="99"/>
                  </a:cubicBezTo>
                  <a:cubicBezTo>
                    <a:pt x="112" y="82"/>
                    <a:pt x="112" y="82"/>
                    <a:pt x="112" y="82"/>
                  </a:cubicBezTo>
                  <a:cubicBezTo>
                    <a:pt x="115" y="81"/>
                    <a:pt x="118" y="79"/>
                    <a:pt x="119" y="76"/>
                  </a:cubicBezTo>
                  <a:cubicBezTo>
                    <a:pt x="120" y="73"/>
                    <a:pt x="121" y="70"/>
                    <a:pt x="120" y="67"/>
                  </a:cubicBezTo>
                  <a:cubicBezTo>
                    <a:pt x="119" y="64"/>
                    <a:pt x="119" y="64"/>
                    <a:pt x="119" y="64"/>
                  </a:cubicBezTo>
                  <a:cubicBezTo>
                    <a:pt x="117" y="58"/>
                    <a:pt x="110" y="54"/>
                    <a:pt x="105" y="56"/>
                  </a:cubicBezTo>
                  <a:cubicBezTo>
                    <a:pt x="9" y="85"/>
                    <a:pt x="9" y="85"/>
                    <a:pt x="9" y="85"/>
                  </a:cubicBezTo>
                  <a:cubicBezTo>
                    <a:pt x="6" y="86"/>
                    <a:pt x="4" y="88"/>
                    <a:pt x="3" y="90"/>
                  </a:cubicBezTo>
                  <a:cubicBezTo>
                    <a:pt x="1" y="92"/>
                    <a:pt x="1" y="95"/>
                    <a:pt x="1" y="97"/>
                  </a:cubicBezTo>
                  <a:cubicBezTo>
                    <a:pt x="2" y="98"/>
                    <a:pt x="2" y="98"/>
                    <a:pt x="2" y="99"/>
                  </a:cubicBezTo>
                  <a:cubicBezTo>
                    <a:pt x="3" y="102"/>
                    <a:pt x="3" y="102"/>
                    <a:pt x="3" y="102"/>
                  </a:cubicBezTo>
                  <a:cubicBezTo>
                    <a:pt x="4" y="106"/>
                    <a:pt x="7" y="109"/>
                    <a:pt x="10" y="110"/>
                  </a:cubicBezTo>
                  <a:cubicBezTo>
                    <a:pt x="11" y="110"/>
                    <a:pt x="11" y="110"/>
                    <a:pt x="11" y="110"/>
                  </a:cubicBezTo>
                  <a:cubicBezTo>
                    <a:pt x="23" y="113"/>
                    <a:pt x="23" y="113"/>
                    <a:pt x="23" y="113"/>
                  </a:cubicBezTo>
                  <a:cubicBezTo>
                    <a:pt x="26" y="114"/>
                    <a:pt x="28" y="118"/>
                    <a:pt x="28" y="121"/>
                  </a:cubicBezTo>
                  <a:cubicBezTo>
                    <a:pt x="28" y="138"/>
                    <a:pt x="28" y="138"/>
                    <a:pt x="28" y="138"/>
                  </a:cubicBezTo>
                  <a:cubicBezTo>
                    <a:pt x="17" y="138"/>
                    <a:pt x="17" y="138"/>
                    <a:pt x="17" y="138"/>
                  </a:cubicBezTo>
                  <a:cubicBezTo>
                    <a:pt x="17" y="187"/>
                    <a:pt x="17" y="187"/>
                    <a:pt x="17" y="187"/>
                  </a:cubicBezTo>
                  <a:cubicBezTo>
                    <a:pt x="17" y="199"/>
                    <a:pt x="28" y="208"/>
                    <a:pt x="40" y="209"/>
                  </a:cubicBezTo>
                  <a:cubicBezTo>
                    <a:pt x="40" y="214"/>
                    <a:pt x="40" y="214"/>
                    <a:pt x="40" y="214"/>
                  </a:cubicBezTo>
                  <a:cubicBezTo>
                    <a:pt x="40" y="220"/>
                    <a:pt x="46" y="225"/>
                    <a:pt x="53" y="225"/>
                  </a:cubicBezTo>
                  <a:cubicBezTo>
                    <a:pt x="74" y="225"/>
                    <a:pt x="74" y="225"/>
                    <a:pt x="74" y="225"/>
                  </a:cubicBezTo>
                  <a:cubicBezTo>
                    <a:pt x="81" y="225"/>
                    <a:pt x="87" y="220"/>
                    <a:pt x="87" y="214"/>
                  </a:cubicBezTo>
                  <a:cubicBezTo>
                    <a:pt x="87" y="209"/>
                    <a:pt x="87" y="209"/>
                    <a:pt x="87" y="209"/>
                  </a:cubicBezTo>
                  <a:cubicBezTo>
                    <a:pt x="99" y="208"/>
                    <a:pt x="110" y="199"/>
                    <a:pt x="110" y="187"/>
                  </a:cubicBezTo>
                  <a:cubicBezTo>
                    <a:pt x="110" y="138"/>
                    <a:pt x="110" y="138"/>
                    <a:pt x="110" y="138"/>
                  </a:cubicBezTo>
                  <a:cubicBezTo>
                    <a:pt x="99" y="138"/>
                    <a:pt x="99" y="138"/>
                    <a:pt x="99" y="138"/>
                  </a:cubicBezTo>
                  <a:cubicBezTo>
                    <a:pt x="99" y="125"/>
                    <a:pt x="99" y="125"/>
                    <a:pt x="99" y="125"/>
                  </a:cubicBezTo>
                  <a:cubicBezTo>
                    <a:pt x="99" y="122"/>
                    <a:pt x="101" y="118"/>
                    <a:pt x="104" y="117"/>
                  </a:cubicBezTo>
                  <a:cubicBezTo>
                    <a:pt x="112" y="115"/>
                    <a:pt x="112" y="115"/>
                    <a:pt x="112" y="115"/>
                  </a:cubicBezTo>
                  <a:cubicBezTo>
                    <a:pt x="118" y="113"/>
                    <a:pt x="122" y="107"/>
                    <a:pt x="120" y="101"/>
                  </a:cubicBezTo>
                  <a:close/>
                  <a:moveTo>
                    <a:pt x="43" y="98"/>
                  </a:moveTo>
                  <a:cubicBezTo>
                    <a:pt x="45" y="99"/>
                    <a:pt x="46" y="100"/>
                    <a:pt x="47" y="101"/>
                  </a:cubicBezTo>
                  <a:cubicBezTo>
                    <a:pt x="48" y="103"/>
                    <a:pt x="49" y="104"/>
                    <a:pt x="49" y="106"/>
                  </a:cubicBezTo>
                  <a:cubicBezTo>
                    <a:pt x="49" y="138"/>
                    <a:pt x="49" y="138"/>
                    <a:pt x="49" y="138"/>
                  </a:cubicBezTo>
                  <a:cubicBezTo>
                    <a:pt x="35" y="138"/>
                    <a:pt x="35" y="138"/>
                    <a:pt x="35" y="138"/>
                  </a:cubicBezTo>
                  <a:cubicBezTo>
                    <a:pt x="35" y="121"/>
                    <a:pt x="35" y="121"/>
                    <a:pt x="35" y="121"/>
                  </a:cubicBezTo>
                  <a:cubicBezTo>
                    <a:pt x="35" y="116"/>
                    <a:pt x="30" y="110"/>
                    <a:pt x="25" y="108"/>
                  </a:cubicBezTo>
                  <a:cubicBezTo>
                    <a:pt x="25" y="108"/>
                    <a:pt x="24" y="108"/>
                    <a:pt x="24" y="108"/>
                  </a:cubicBezTo>
                  <a:cubicBezTo>
                    <a:pt x="13" y="104"/>
                    <a:pt x="13" y="104"/>
                    <a:pt x="13" y="104"/>
                  </a:cubicBezTo>
                  <a:cubicBezTo>
                    <a:pt x="12" y="104"/>
                    <a:pt x="12" y="104"/>
                    <a:pt x="12" y="104"/>
                  </a:cubicBezTo>
                  <a:cubicBezTo>
                    <a:pt x="10" y="104"/>
                    <a:pt x="9" y="102"/>
                    <a:pt x="9" y="101"/>
                  </a:cubicBezTo>
                  <a:cubicBezTo>
                    <a:pt x="8" y="97"/>
                    <a:pt x="8" y="97"/>
                    <a:pt x="8" y="97"/>
                  </a:cubicBezTo>
                  <a:cubicBezTo>
                    <a:pt x="8" y="97"/>
                    <a:pt x="8" y="97"/>
                    <a:pt x="8" y="97"/>
                  </a:cubicBezTo>
                  <a:cubicBezTo>
                    <a:pt x="7" y="96"/>
                    <a:pt x="7" y="94"/>
                    <a:pt x="8" y="93"/>
                  </a:cubicBezTo>
                  <a:cubicBezTo>
                    <a:pt x="9" y="92"/>
                    <a:pt x="10" y="91"/>
                    <a:pt x="11" y="90"/>
                  </a:cubicBezTo>
                  <a:cubicBezTo>
                    <a:pt x="12" y="90"/>
                    <a:pt x="12" y="90"/>
                    <a:pt x="12" y="90"/>
                  </a:cubicBezTo>
                  <a:cubicBezTo>
                    <a:pt x="13" y="90"/>
                    <a:pt x="13" y="90"/>
                    <a:pt x="13" y="90"/>
                  </a:cubicBezTo>
                  <a:cubicBezTo>
                    <a:pt x="24" y="86"/>
                    <a:pt x="24" y="86"/>
                    <a:pt x="24" y="86"/>
                  </a:cubicBezTo>
                  <a:cubicBezTo>
                    <a:pt x="106" y="62"/>
                    <a:pt x="106" y="62"/>
                    <a:pt x="106" y="62"/>
                  </a:cubicBezTo>
                  <a:cubicBezTo>
                    <a:pt x="107" y="62"/>
                    <a:pt x="107" y="62"/>
                    <a:pt x="108" y="62"/>
                  </a:cubicBezTo>
                  <a:cubicBezTo>
                    <a:pt x="110" y="62"/>
                    <a:pt x="112" y="63"/>
                    <a:pt x="113" y="66"/>
                  </a:cubicBezTo>
                  <a:cubicBezTo>
                    <a:pt x="114" y="69"/>
                    <a:pt x="114" y="69"/>
                    <a:pt x="114" y="69"/>
                  </a:cubicBezTo>
                  <a:cubicBezTo>
                    <a:pt x="115" y="71"/>
                    <a:pt x="114" y="72"/>
                    <a:pt x="114" y="73"/>
                  </a:cubicBezTo>
                  <a:cubicBezTo>
                    <a:pt x="113" y="74"/>
                    <a:pt x="112" y="75"/>
                    <a:pt x="111" y="76"/>
                  </a:cubicBezTo>
                  <a:cubicBezTo>
                    <a:pt x="49" y="94"/>
                    <a:pt x="49" y="94"/>
                    <a:pt x="49" y="94"/>
                  </a:cubicBezTo>
                  <a:cubicBezTo>
                    <a:pt x="39" y="97"/>
                    <a:pt x="43" y="98"/>
                    <a:pt x="43" y="98"/>
                  </a:cubicBezTo>
                  <a:close/>
                  <a:moveTo>
                    <a:pt x="111" y="109"/>
                  </a:moveTo>
                  <a:cubicBezTo>
                    <a:pt x="103" y="111"/>
                    <a:pt x="103" y="111"/>
                    <a:pt x="103" y="111"/>
                  </a:cubicBezTo>
                  <a:cubicBezTo>
                    <a:pt x="97" y="113"/>
                    <a:pt x="92" y="119"/>
                    <a:pt x="92" y="125"/>
                  </a:cubicBezTo>
                  <a:cubicBezTo>
                    <a:pt x="92" y="138"/>
                    <a:pt x="92" y="138"/>
                    <a:pt x="92" y="138"/>
                  </a:cubicBezTo>
                  <a:cubicBezTo>
                    <a:pt x="78" y="138"/>
                    <a:pt x="78" y="138"/>
                    <a:pt x="78" y="138"/>
                  </a:cubicBezTo>
                  <a:cubicBezTo>
                    <a:pt x="78" y="110"/>
                    <a:pt x="78" y="110"/>
                    <a:pt x="78" y="110"/>
                  </a:cubicBezTo>
                  <a:cubicBezTo>
                    <a:pt x="78" y="107"/>
                    <a:pt x="81" y="103"/>
                    <a:pt x="84" y="102"/>
                  </a:cubicBezTo>
                  <a:cubicBezTo>
                    <a:pt x="106" y="96"/>
                    <a:pt x="106" y="96"/>
                    <a:pt x="106" y="96"/>
                  </a:cubicBezTo>
                  <a:cubicBezTo>
                    <a:pt x="109" y="95"/>
                    <a:pt x="112" y="96"/>
                    <a:pt x="113" y="99"/>
                  </a:cubicBezTo>
                  <a:cubicBezTo>
                    <a:pt x="114" y="103"/>
                    <a:pt x="114" y="103"/>
                    <a:pt x="114" y="103"/>
                  </a:cubicBezTo>
                  <a:cubicBezTo>
                    <a:pt x="115" y="106"/>
                    <a:pt x="113" y="109"/>
                    <a:pt x="111" y="109"/>
                  </a:cubicBezTo>
                  <a:close/>
                </a:path>
              </a:pathLst>
            </a:custGeom>
            <a:solidFill>
              <a:srgbClr val="FFFFFF"/>
            </a:solidFill>
            <a:ln>
              <a:noFill/>
            </a:ln>
          </p:spPr>
          <p:txBody>
            <a:bodyPr vert="horz" wrap="square" lIns="68571" tIns="34286" rIns="68571" bIns="34286" numCol="1" anchor="t" anchorCtr="0" compatLnSpc="1"/>
            <a:lstStyle/>
            <a:p>
              <a:endParaRPr lang="en-US"/>
            </a:p>
          </p:txBody>
        </p:sp>
      </p:grpSp>
      <p:grpSp>
        <p:nvGrpSpPr>
          <p:cNvPr id="49" name="组合 48"/>
          <p:cNvGrpSpPr/>
          <p:nvPr/>
        </p:nvGrpSpPr>
        <p:grpSpPr>
          <a:xfrm>
            <a:off x="3402565" y="3429053"/>
            <a:ext cx="599448" cy="599448"/>
            <a:chOff x="4499992" y="267494"/>
            <a:chExt cx="599448" cy="599448"/>
          </a:xfrm>
        </p:grpSpPr>
        <p:grpSp>
          <p:nvGrpSpPr>
            <p:cNvPr id="50" name="组合 49"/>
            <p:cNvGrpSpPr/>
            <p:nvPr/>
          </p:nvGrpSpPr>
          <p:grpSpPr>
            <a:xfrm>
              <a:off x="4499992" y="267494"/>
              <a:ext cx="599448" cy="599448"/>
              <a:chOff x="4131160" y="713581"/>
              <a:chExt cx="881684" cy="881684"/>
            </a:xfrm>
          </p:grpSpPr>
          <p:sp>
            <p:nvSpPr>
              <p:cNvPr id="52" name="椭圆 51"/>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sp>
            <p:nvSpPr>
              <p:cNvPr id="53" name="椭圆 52"/>
              <p:cNvSpPr/>
              <p:nvPr/>
            </p:nvSpPr>
            <p:spPr>
              <a:xfrm>
                <a:off x="4237176" y="819597"/>
                <a:ext cx="669652" cy="669652"/>
              </a:xfrm>
              <a:prstGeom prst="ellipse">
                <a:avLst/>
              </a:prstGeom>
              <a:solidFill>
                <a:schemeClr val="accent2"/>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grpSp>
        <p:sp>
          <p:nvSpPr>
            <p:cNvPr id="51" name="Freeform 70"/>
            <p:cNvSpPr>
              <a:spLocks noEditPoints="1"/>
            </p:cNvSpPr>
            <p:nvPr/>
          </p:nvSpPr>
          <p:spPr bwMode="auto">
            <a:xfrm>
              <a:off x="4679089" y="422857"/>
              <a:ext cx="241254" cy="288722"/>
            </a:xfrm>
            <a:custGeom>
              <a:avLst/>
              <a:gdLst>
                <a:gd name="T0" fmla="*/ 346 w 346"/>
                <a:gd name="T1" fmla="*/ 77 h 414"/>
                <a:gd name="T2" fmla="*/ 345 w 346"/>
                <a:gd name="T3" fmla="*/ 75 h 414"/>
                <a:gd name="T4" fmla="*/ 345 w 346"/>
                <a:gd name="T5" fmla="*/ 74 h 414"/>
                <a:gd name="T6" fmla="*/ 343 w 346"/>
                <a:gd name="T7" fmla="*/ 72 h 414"/>
                <a:gd name="T8" fmla="*/ 273 w 346"/>
                <a:gd name="T9" fmla="*/ 2 h 414"/>
                <a:gd name="T10" fmla="*/ 271 w 346"/>
                <a:gd name="T11" fmla="*/ 0 h 414"/>
                <a:gd name="T12" fmla="*/ 270 w 346"/>
                <a:gd name="T13" fmla="*/ 0 h 414"/>
                <a:gd name="T14" fmla="*/ 268 w 346"/>
                <a:gd name="T15" fmla="*/ 0 h 414"/>
                <a:gd name="T16" fmla="*/ 268 w 346"/>
                <a:gd name="T17" fmla="*/ 0 h 414"/>
                <a:gd name="T18" fmla="*/ 7 w 346"/>
                <a:gd name="T19" fmla="*/ 0 h 414"/>
                <a:gd name="T20" fmla="*/ 0 w 346"/>
                <a:gd name="T21" fmla="*/ 7 h 414"/>
                <a:gd name="T22" fmla="*/ 0 w 346"/>
                <a:gd name="T23" fmla="*/ 407 h 414"/>
                <a:gd name="T24" fmla="*/ 7 w 346"/>
                <a:gd name="T25" fmla="*/ 414 h 414"/>
                <a:gd name="T26" fmla="*/ 338 w 346"/>
                <a:gd name="T27" fmla="*/ 414 h 414"/>
                <a:gd name="T28" fmla="*/ 346 w 346"/>
                <a:gd name="T29" fmla="*/ 407 h 414"/>
                <a:gd name="T30" fmla="*/ 346 w 346"/>
                <a:gd name="T31" fmla="*/ 77 h 414"/>
                <a:gd name="T32" fmla="*/ 346 w 346"/>
                <a:gd name="T33" fmla="*/ 77 h 414"/>
                <a:gd name="T34" fmla="*/ 275 w 346"/>
                <a:gd name="T35" fmla="*/ 25 h 414"/>
                <a:gd name="T36" fmla="*/ 320 w 346"/>
                <a:gd name="T37" fmla="*/ 70 h 414"/>
                <a:gd name="T38" fmla="*/ 275 w 346"/>
                <a:gd name="T39" fmla="*/ 70 h 414"/>
                <a:gd name="T40" fmla="*/ 275 w 346"/>
                <a:gd name="T41" fmla="*/ 25 h 414"/>
                <a:gd name="T42" fmla="*/ 14 w 346"/>
                <a:gd name="T43" fmla="*/ 400 h 414"/>
                <a:gd name="T44" fmla="*/ 14 w 346"/>
                <a:gd name="T45" fmla="*/ 14 h 414"/>
                <a:gd name="T46" fmla="*/ 260 w 346"/>
                <a:gd name="T47" fmla="*/ 14 h 414"/>
                <a:gd name="T48" fmla="*/ 260 w 346"/>
                <a:gd name="T49" fmla="*/ 77 h 414"/>
                <a:gd name="T50" fmla="*/ 268 w 346"/>
                <a:gd name="T51" fmla="*/ 85 h 414"/>
                <a:gd name="T52" fmla="*/ 331 w 346"/>
                <a:gd name="T53" fmla="*/ 85 h 414"/>
                <a:gd name="T54" fmla="*/ 331 w 346"/>
                <a:gd name="T55" fmla="*/ 400 h 414"/>
                <a:gd name="T56" fmla="*/ 14 w 346"/>
                <a:gd name="T57" fmla="*/ 400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6" h="414">
                  <a:moveTo>
                    <a:pt x="346" y="77"/>
                  </a:moveTo>
                  <a:cubicBezTo>
                    <a:pt x="345" y="76"/>
                    <a:pt x="345" y="76"/>
                    <a:pt x="345" y="75"/>
                  </a:cubicBezTo>
                  <a:cubicBezTo>
                    <a:pt x="345" y="75"/>
                    <a:pt x="345" y="75"/>
                    <a:pt x="345" y="74"/>
                  </a:cubicBezTo>
                  <a:cubicBezTo>
                    <a:pt x="345" y="74"/>
                    <a:pt x="344" y="73"/>
                    <a:pt x="343" y="72"/>
                  </a:cubicBezTo>
                  <a:cubicBezTo>
                    <a:pt x="273" y="2"/>
                    <a:pt x="273" y="2"/>
                    <a:pt x="273" y="2"/>
                  </a:cubicBezTo>
                  <a:cubicBezTo>
                    <a:pt x="272" y="1"/>
                    <a:pt x="272" y="1"/>
                    <a:pt x="271" y="0"/>
                  </a:cubicBezTo>
                  <a:cubicBezTo>
                    <a:pt x="271" y="0"/>
                    <a:pt x="270" y="0"/>
                    <a:pt x="270" y="0"/>
                  </a:cubicBezTo>
                  <a:cubicBezTo>
                    <a:pt x="270" y="0"/>
                    <a:pt x="269" y="0"/>
                    <a:pt x="268" y="0"/>
                  </a:cubicBezTo>
                  <a:cubicBezTo>
                    <a:pt x="268" y="0"/>
                    <a:pt x="268" y="0"/>
                    <a:pt x="268" y="0"/>
                  </a:cubicBezTo>
                  <a:cubicBezTo>
                    <a:pt x="7" y="0"/>
                    <a:pt x="7" y="0"/>
                    <a:pt x="7" y="0"/>
                  </a:cubicBezTo>
                  <a:cubicBezTo>
                    <a:pt x="3" y="0"/>
                    <a:pt x="0" y="3"/>
                    <a:pt x="0" y="7"/>
                  </a:cubicBezTo>
                  <a:cubicBezTo>
                    <a:pt x="0" y="407"/>
                    <a:pt x="0" y="407"/>
                    <a:pt x="0" y="407"/>
                  </a:cubicBezTo>
                  <a:cubicBezTo>
                    <a:pt x="0" y="411"/>
                    <a:pt x="3" y="414"/>
                    <a:pt x="7" y="414"/>
                  </a:cubicBezTo>
                  <a:cubicBezTo>
                    <a:pt x="338" y="414"/>
                    <a:pt x="338" y="414"/>
                    <a:pt x="338" y="414"/>
                  </a:cubicBezTo>
                  <a:cubicBezTo>
                    <a:pt x="342" y="414"/>
                    <a:pt x="346" y="411"/>
                    <a:pt x="346" y="407"/>
                  </a:cubicBezTo>
                  <a:cubicBezTo>
                    <a:pt x="346" y="77"/>
                    <a:pt x="346" y="77"/>
                    <a:pt x="346" y="77"/>
                  </a:cubicBezTo>
                  <a:cubicBezTo>
                    <a:pt x="346" y="77"/>
                    <a:pt x="346" y="77"/>
                    <a:pt x="346" y="77"/>
                  </a:cubicBezTo>
                  <a:close/>
                  <a:moveTo>
                    <a:pt x="275" y="25"/>
                  </a:moveTo>
                  <a:cubicBezTo>
                    <a:pt x="320" y="70"/>
                    <a:pt x="320" y="70"/>
                    <a:pt x="320" y="70"/>
                  </a:cubicBezTo>
                  <a:cubicBezTo>
                    <a:pt x="275" y="70"/>
                    <a:pt x="275" y="70"/>
                    <a:pt x="275" y="70"/>
                  </a:cubicBezTo>
                  <a:lnTo>
                    <a:pt x="275" y="25"/>
                  </a:lnTo>
                  <a:close/>
                  <a:moveTo>
                    <a:pt x="14" y="400"/>
                  </a:moveTo>
                  <a:cubicBezTo>
                    <a:pt x="14" y="14"/>
                    <a:pt x="14" y="14"/>
                    <a:pt x="14" y="14"/>
                  </a:cubicBezTo>
                  <a:cubicBezTo>
                    <a:pt x="260" y="14"/>
                    <a:pt x="260" y="14"/>
                    <a:pt x="260" y="14"/>
                  </a:cubicBezTo>
                  <a:cubicBezTo>
                    <a:pt x="260" y="77"/>
                    <a:pt x="260" y="77"/>
                    <a:pt x="260" y="77"/>
                  </a:cubicBezTo>
                  <a:cubicBezTo>
                    <a:pt x="260" y="81"/>
                    <a:pt x="264" y="85"/>
                    <a:pt x="268" y="85"/>
                  </a:cubicBezTo>
                  <a:cubicBezTo>
                    <a:pt x="331" y="85"/>
                    <a:pt x="331" y="85"/>
                    <a:pt x="331" y="85"/>
                  </a:cubicBezTo>
                  <a:cubicBezTo>
                    <a:pt x="331" y="400"/>
                    <a:pt x="331" y="400"/>
                    <a:pt x="331" y="400"/>
                  </a:cubicBezTo>
                  <a:lnTo>
                    <a:pt x="14" y="400"/>
                  </a:lnTo>
                  <a:close/>
                </a:path>
              </a:pathLst>
            </a:custGeom>
            <a:solidFill>
              <a:srgbClr val="FFFFFF"/>
            </a:solidFill>
            <a:ln>
              <a:noFill/>
            </a:ln>
          </p:spPr>
          <p:txBody>
            <a:bodyPr vert="horz" wrap="square" lIns="68571" tIns="34286" rIns="68571" bIns="34286" numCol="1" anchor="t" anchorCtr="0" compatLnSpc="1"/>
            <a:lstStyle/>
            <a:p>
              <a:endParaRPr lang="en-US"/>
            </a:p>
          </p:txBody>
        </p:sp>
      </p:grpSp>
      <p:grpSp>
        <p:nvGrpSpPr>
          <p:cNvPr id="54" name="组合 53"/>
          <p:cNvGrpSpPr/>
          <p:nvPr/>
        </p:nvGrpSpPr>
        <p:grpSpPr>
          <a:xfrm>
            <a:off x="2771800" y="4132542"/>
            <a:ext cx="599448" cy="599448"/>
            <a:chOff x="5418452" y="307702"/>
            <a:chExt cx="599448" cy="599448"/>
          </a:xfrm>
        </p:grpSpPr>
        <p:grpSp>
          <p:nvGrpSpPr>
            <p:cNvPr id="55" name="组合 54"/>
            <p:cNvGrpSpPr/>
            <p:nvPr/>
          </p:nvGrpSpPr>
          <p:grpSpPr>
            <a:xfrm>
              <a:off x="5418452" y="307702"/>
              <a:ext cx="599448" cy="599448"/>
              <a:chOff x="4131160" y="713581"/>
              <a:chExt cx="881684" cy="881684"/>
            </a:xfrm>
          </p:grpSpPr>
          <p:sp>
            <p:nvSpPr>
              <p:cNvPr id="57" name="椭圆 56"/>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sp>
            <p:nvSpPr>
              <p:cNvPr id="58" name="椭圆 57"/>
              <p:cNvSpPr/>
              <p:nvPr/>
            </p:nvSpPr>
            <p:spPr>
              <a:xfrm>
                <a:off x="4237176" y="819597"/>
                <a:ext cx="669652" cy="669652"/>
              </a:xfrm>
              <a:prstGeom prst="ellipse">
                <a:avLst/>
              </a:prstGeom>
              <a:solidFill>
                <a:schemeClr val="accent1"/>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grpSp>
        <p:sp>
          <p:nvSpPr>
            <p:cNvPr id="56" name="Freeform 72"/>
            <p:cNvSpPr>
              <a:spLocks noEditPoints="1"/>
            </p:cNvSpPr>
            <p:nvPr/>
          </p:nvSpPr>
          <p:spPr bwMode="auto">
            <a:xfrm>
              <a:off x="5580112" y="455050"/>
              <a:ext cx="297176" cy="297712"/>
            </a:xfrm>
            <a:custGeom>
              <a:avLst/>
              <a:gdLst>
                <a:gd name="T0" fmla="*/ 337 w 411"/>
                <a:gd name="T1" fmla="*/ 198 h 412"/>
                <a:gd name="T2" fmla="*/ 284 w 411"/>
                <a:gd name="T3" fmla="*/ 220 h 412"/>
                <a:gd name="T4" fmla="*/ 249 w 411"/>
                <a:gd name="T5" fmla="*/ 185 h 412"/>
                <a:gd name="T6" fmla="*/ 283 w 411"/>
                <a:gd name="T7" fmla="*/ 107 h 412"/>
                <a:gd name="T8" fmla="*/ 176 w 411"/>
                <a:gd name="T9" fmla="*/ 0 h 412"/>
                <a:gd name="T10" fmla="*/ 68 w 411"/>
                <a:gd name="T11" fmla="*/ 107 h 412"/>
                <a:gd name="T12" fmla="*/ 116 w 411"/>
                <a:gd name="T13" fmla="*/ 196 h 412"/>
                <a:gd name="T14" fmla="*/ 96 w 411"/>
                <a:gd name="T15" fmla="*/ 266 h 412"/>
                <a:gd name="T16" fmla="*/ 74 w 411"/>
                <a:gd name="T17" fmla="*/ 263 h 412"/>
                <a:gd name="T18" fmla="*/ 0 w 411"/>
                <a:gd name="T19" fmla="*/ 337 h 412"/>
                <a:gd name="T20" fmla="*/ 74 w 411"/>
                <a:gd name="T21" fmla="*/ 412 h 412"/>
                <a:gd name="T22" fmla="*/ 149 w 411"/>
                <a:gd name="T23" fmla="*/ 337 h 412"/>
                <a:gd name="T24" fmla="*/ 110 w 411"/>
                <a:gd name="T25" fmla="*/ 272 h 412"/>
                <a:gd name="T26" fmla="*/ 130 w 411"/>
                <a:gd name="T27" fmla="*/ 204 h 412"/>
                <a:gd name="T28" fmla="*/ 176 w 411"/>
                <a:gd name="T29" fmla="*/ 214 h 412"/>
                <a:gd name="T30" fmla="*/ 238 w 411"/>
                <a:gd name="T31" fmla="*/ 195 h 412"/>
                <a:gd name="T32" fmla="*/ 275 w 411"/>
                <a:gd name="T33" fmla="*/ 232 h 412"/>
                <a:gd name="T34" fmla="*/ 262 w 411"/>
                <a:gd name="T35" fmla="*/ 273 h 412"/>
                <a:gd name="T36" fmla="*/ 337 w 411"/>
                <a:gd name="T37" fmla="*/ 347 h 412"/>
                <a:gd name="T38" fmla="*/ 411 w 411"/>
                <a:gd name="T39" fmla="*/ 273 h 412"/>
                <a:gd name="T40" fmla="*/ 337 w 411"/>
                <a:gd name="T41" fmla="*/ 198 h 412"/>
                <a:gd name="T42" fmla="*/ 134 w 411"/>
                <a:gd name="T43" fmla="*/ 337 h 412"/>
                <a:gd name="T44" fmla="*/ 74 w 411"/>
                <a:gd name="T45" fmla="*/ 397 h 412"/>
                <a:gd name="T46" fmla="*/ 14 w 411"/>
                <a:gd name="T47" fmla="*/ 337 h 412"/>
                <a:gd name="T48" fmla="*/ 74 w 411"/>
                <a:gd name="T49" fmla="*/ 278 h 412"/>
                <a:gd name="T50" fmla="*/ 134 w 411"/>
                <a:gd name="T51" fmla="*/ 337 h 412"/>
                <a:gd name="T52" fmla="*/ 83 w 411"/>
                <a:gd name="T53" fmla="*/ 107 h 412"/>
                <a:gd name="T54" fmla="*/ 176 w 411"/>
                <a:gd name="T55" fmla="*/ 14 h 412"/>
                <a:gd name="T56" fmla="*/ 268 w 411"/>
                <a:gd name="T57" fmla="*/ 107 h 412"/>
                <a:gd name="T58" fmla="*/ 176 w 411"/>
                <a:gd name="T59" fmla="*/ 200 h 412"/>
                <a:gd name="T60" fmla="*/ 83 w 411"/>
                <a:gd name="T61" fmla="*/ 107 h 412"/>
                <a:gd name="T62" fmla="*/ 337 w 411"/>
                <a:gd name="T63" fmla="*/ 332 h 412"/>
                <a:gd name="T64" fmla="*/ 277 w 411"/>
                <a:gd name="T65" fmla="*/ 273 h 412"/>
                <a:gd name="T66" fmla="*/ 337 w 411"/>
                <a:gd name="T67" fmla="*/ 213 h 412"/>
                <a:gd name="T68" fmla="*/ 397 w 411"/>
                <a:gd name="T69" fmla="*/ 273 h 412"/>
                <a:gd name="T70" fmla="*/ 337 w 411"/>
                <a:gd name="T71" fmla="*/ 332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11" h="412">
                  <a:moveTo>
                    <a:pt x="337" y="198"/>
                  </a:moveTo>
                  <a:cubicBezTo>
                    <a:pt x="316" y="198"/>
                    <a:pt x="298" y="206"/>
                    <a:pt x="284" y="220"/>
                  </a:cubicBezTo>
                  <a:cubicBezTo>
                    <a:pt x="249" y="185"/>
                    <a:pt x="249" y="185"/>
                    <a:pt x="249" y="185"/>
                  </a:cubicBezTo>
                  <a:cubicBezTo>
                    <a:pt x="270" y="166"/>
                    <a:pt x="283" y="138"/>
                    <a:pt x="283" y="107"/>
                  </a:cubicBezTo>
                  <a:cubicBezTo>
                    <a:pt x="283" y="48"/>
                    <a:pt x="235" y="0"/>
                    <a:pt x="176" y="0"/>
                  </a:cubicBezTo>
                  <a:cubicBezTo>
                    <a:pt x="117" y="0"/>
                    <a:pt x="68" y="48"/>
                    <a:pt x="68" y="107"/>
                  </a:cubicBezTo>
                  <a:cubicBezTo>
                    <a:pt x="68" y="144"/>
                    <a:pt x="88" y="177"/>
                    <a:pt x="116" y="196"/>
                  </a:cubicBezTo>
                  <a:cubicBezTo>
                    <a:pt x="96" y="266"/>
                    <a:pt x="96" y="266"/>
                    <a:pt x="96" y="266"/>
                  </a:cubicBezTo>
                  <a:cubicBezTo>
                    <a:pt x="89" y="264"/>
                    <a:pt x="82" y="263"/>
                    <a:pt x="74" y="263"/>
                  </a:cubicBezTo>
                  <a:cubicBezTo>
                    <a:pt x="33" y="263"/>
                    <a:pt x="0" y="296"/>
                    <a:pt x="0" y="337"/>
                  </a:cubicBezTo>
                  <a:cubicBezTo>
                    <a:pt x="0" y="378"/>
                    <a:pt x="33" y="412"/>
                    <a:pt x="74" y="412"/>
                  </a:cubicBezTo>
                  <a:cubicBezTo>
                    <a:pt x="115" y="412"/>
                    <a:pt x="149" y="378"/>
                    <a:pt x="149" y="337"/>
                  </a:cubicBezTo>
                  <a:cubicBezTo>
                    <a:pt x="149" y="309"/>
                    <a:pt x="133" y="284"/>
                    <a:pt x="110" y="272"/>
                  </a:cubicBezTo>
                  <a:cubicBezTo>
                    <a:pt x="130" y="204"/>
                    <a:pt x="130" y="204"/>
                    <a:pt x="130" y="204"/>
                  </a:cubicBezTo>
                  <a:cubicBezTo>
                    <a:pt x="144" y="210"/>
                    <a:pt x="159" y="214"/>
                    <a:pt x="176" y="214"/>
                  </a:cubicBezTo>
                  <a:cubicBezTo>
                    <a:pt x="199" y="214"/>
                    <a:pt x="220" y="207"/>
                    <a:pt x="238" y="195"/>
                  </a:cubicBezTo>
                  <a:cubicBezTo>
                    <a:pt x="275" y="232"/>
                    <a:pt x="275" y="232"/>
                    <a:pt x="275" y="232"/>
                  </a:cubicBezTo>
                  <a:cubicBezTo>
                    <a:pt x="267" y="243"/>
                    <a:pt x="262" y="257"/>
                    <a:pt x="262" y="273"/>
                  </a:cubicBezTo>
                  <a:cubicBezTo>
                    <a:pt x="262" y="314"/>
                    <a:pt x="296" y="347"/>
                    <a:pt x="337" y="347"/>
                  </a:cubicBezTo>
                  <a:cubicBezTo>
                    <a:pt x="378" y="347"/>
                    <a:pt x="411" y="314"/>
                    <a:pt x="411" y="273"/>
                  </a:cubicBezTo>
                  <a:cubicBezTo>
                    <a:pt x="411" y="231"/>
                    <a:pt x="378" y="198"/>
                    <a:pt x="337" y="198"/>
                  </a:cubicBezTo>
                  <a:close/>
                  <a:moveTo>
                    <a:pt x="134" y="337"/>
                  </a:moveTo>
                  <a:cubicBezTo>
                    <a:pt x="134" y="370"/>
                    <a:pt x="107" y="397"/>
                    <a:pt x="74" y="397"/>
                  </a:cubicBezTo>
                  <a:cubicBezTo>
                    <a:pt x="41" y="397"/>
                    <a:pt x="14" y="370"/>
                    <a:pt x="14" y="337"/>
                  </a:cubicBezTo>
                  <a:cubicBezTo>
                    <a:pt x="14" y="304"/>
                    <a:pt x="41" y="278"/>
                    <a:pt x="74" y="278"/>
                  </a:cubicBezTo>
                  <a:cubicBezTo>
                    <a:pt x="107" y="278"/>
                    <a:pt x="134" y="304"/>
                    <a:pt x="134" y="337"/>
                  </a:cubicBezTo>
                  <a:close/>
                  <a:moveTo>
                    <a:pt x="83" y="107"/>
                  </a:moveTo>
                  <a:cubicBezTo>
                    <a:pt x="83" y="56"/>
                    <a:pt x="125" y="14"/>
                    <a:pt x="176" y="14"/>
                  </a:cubicBezTo>
                  <a:cubicBezTo>
                    <a:pt x="227" y="14"/>
                    <a:pt x="268" y="56"/>
                    <a:pt x="268" y="107"/>
                  </a:cubicBezTo>
                  <a:cubicBezTo>
                    <a:pt x="268" y="158"/>
                    <a:pt x="227" y="200"/>
                    <a:pt x="176" y="200"/>
                  </a:cubicBezTo>
                  <a:cubicBezTo>
                    <a:pt x="125" y="200"/>
                    <a:pt x="83" y="158"/>
                    <a:pt x="83" y="107"/>
                  </a:cubicBezTo>
                  <a:close/>
                  <a:moveTo>
                    <a:pt x="337" y="332"/>
                  </a:moveTo>
                  <a:cubicBezTo>
                    <a:pt x="304" y="332"/>
                    <a:pt x="277" y="306"/>
                    <a:pt x="277" y="273"/>
                  </a:cubicBezTo>
                  <a:cubicBezTo>
                    <a:pt x="277" y="240"/>
                    <a:pt x="304" y="213"/>
                    <a:pt x="337" y="213"/>
                  </a:cubicBezTo>
                  <a:cubicBezTo>
                    <a:pt x="370" y="213"/>
                    <a:pt x="397" y="240"/>
                    <a:pt x="397" y="273"/>
                  </a:cubicBezTo>
                  <a:cubicBezTo>
                    <a:pt x="397" y="306"/>
                    <a:pt x="370" y="332"/>
                    <a:pt x="337" y="332"/>
                  </a:cubicBezTo>
                  <a:close/>
                </a:path>
              </a:pathLst>
            </a:custGeom>
            <a:solidFill>
              <a:srgbClr val="FFFFFF"/>
            </a:solidFill>
            <a:ln>
              <a:noFill/>
            </a:ln>
          </p:spPr>
          <p:txBody>
            <a:bodyPr vert="horz" wrap="square" lIns="68571" tIns="34286" rIns="68571" bIns="34286" numCol="1" anchor="t" anchorCtr="0" compatLnSpc="1"/>
            <a:lstStyle/>
            <a:p>
              <a:endParaRPr lang="en-US"/>
            </a:p>
          </p:txBody>
        </p:sp>
      </p:grpSp>
      <p:sp>
        <p:nvSpPr>
          <p:cNvPr id="59" name="TextBox 28"/>
          <p:cNvSpPr txBox="1"/>
          <p:nvPr/>
        </p:nvSpPr>
        <p:spPr>
          <a:xfrm>
            <a:off x="4217047" y="3435846"/>
            <a:ext cx="4266769" cy="615553"/>
          </a:xfrm>
          <a:prstGeom prst="rect">
            <a:avLst/>
          </a:prstGeom>
          <a:noFill/>
        </p:spPr>
        <p:txBody>
          <a:bodyPr wrap="square" rtlCol="0">
            <a:spAutoFit/>
          </a:bodyPr>
          <a:lstStyle/>
          <a:p>
            <a:r>
              <a:rPr lang="en-US" altLang="zh-CN" sz="1200" b="1" dirty="0" smtClean="0">
                <a:solidFill>
                  <a:schemeClr val="accent2"/>
                </a:solidFill>
                <a:latin typeface="微软雅黑" panose="020B0503020204020204" pitchFamily="34" charset="-122"/>
                <a:ea typeface="微软雅黑" panose="020B0503020204020204" pitchFamily="34" charset="-122"/>
              </a:rPr>
              <a:t>04</a:t>
            </a:r>
          </a:p>
          <a:p>
            <a:r>
              <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rPr>
              <a:t>施工图被取消，包括设计变更取消或现场未施工的，不需要编制竣工图。但应在原图纸目录中注明“取消”，并将原图作废。</a:t>
            </a:r>
            <a:endParaRPr lang="en-US" altLang="zh-CN" sz="11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0" name="TextBox 29"/>
          <p:cNvSpPr txBox="1"/>
          <p:nvPr/>
        </p:nvSpPr>
        <p:spPr>
          <a:xfrm>
            <a:off x="3651255" y="4155926"/>
            <a:ext cx="4688545" cy="784830"/>
          </a:xfrm>
          <a:prstGeom prst="rect">
            <a:avLst/>
          </a:prstGeom>
          <a:noFill/>
        </p:spPr>
        <p:txBody>
          <a:bodyPr wrap="square" rtlCol="0">
            <a:spAutoFit/>
          </a:bodyPr>
          <a:lstStyle/>
          <a:p>
            <a:r>
              <a:rPr lang="en-US" altLang="zh-CN" sz="1200" b="1" dirty="0" smtClean="0">
                <a:solidFill>
                  <a:schemeClr val="accent1"/>
                </a:solidFill>
                <a:latin typeface="微软雅黑" panose="020B0503020204020204" pitchFamily="34" charset="-122"/>
                <a:ea typeface="微软雅黑" panose="020B0503020204020204" pitchFamily="34" charset="-122"/>
              </a:rPr>
              <a:t>05</a:t>
            </a:r>
          </a:p>
          <a:p>
            <a:r>
              <a:rPr lang="zh-CN" altLang="en-US" sz="1100" dirty="0">
                <a:solidFill>
                  <a:schemeClr val="tx1">
                    <a:lumMod val="65000"/>
                    <a:lumOff val="35000"/>
                  </a:schemeClr>
                </a:solidFill>
                <a:latin typeface="微软雅黑" panose="020B0503020204020204" pitchFamily="34" charset="-122"/>
                <a:ea typeface="微软雅黑" panose="020B0503020204020204" pitchFamily="34" charset="-122"/>
              </a:rPr>
              <a:t>由于特殊原因，新的施工内容在没有正式施工图的情况下进行施工的（这种情况一般是不允许的），应按实际施工最终状况，由施工单位绘制竣工图，经设计单位签署意见并补充修改依据后方可作为竣工图。 </a:t>
            </a:r>
            <a:endParaRPr lang="en-US" altLang="zh-CN" sz="11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3" name="图片 6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0"/>
            <a:ext cx="9144004" cy="5143500"/>
          </a:xfrm>
          <a:prstGeom prst="rect">
            <a:avLst/>
          </a:prstGeom>
        </p:spPr>
      </p:pic>
      <p:grpSp>
        <p:nvGrpSpPr>
          <p:cNvPr id="64" name="组合 63"/>
          <p:cNvGrpSpPr/>
          <p:nvPr/>
        </p:nvGrpSpPr>
        <p:grpSpPr>
          <a:xfrm>
            <a:off x="1172096" y="901155"/>
            <a:ext cx="7072312" cy="3482975"/>
            <a:chOff x="1358950" y="1173758"/>
            <a:chExt cx="7072312" cy="3482975"/>
          </a:xfrm>
        </p:grpSpPr>
        <p:sp>
          <p:nvSpPr>
            <p:cNvPr id="65" name="Freeform 5"/>
            <p:cNvSpPr/>
            <p:nvPr/>
          </p:nvSpPr>
          <p:spPr bwMode="auto">
            <a:xfrm>
              <a:off x="1358950" y="1173758"/>
              <a:ext cx="7072312" cy="3482975"/>
            </a:xfrm>
            <a:custGeom>
              <a:avLst/>
              <a:gdLst>
                <a:gd name="T0" fmla="*/ 97 w 9549"/>
                <a:gd name="T1" fmla="*/ 0 h 4700"/>
                <a:gd name="T2" fmla="*/ 9452 w 9549"/>
                <a:gd name="T3" fmla="*/ 0 h 4700"/>
                <a:gd name="T4" fmla="*/ 9549 w 9549"/>
                <a:gd name="T5" fmla="*/ 97 h 4700"/>
                <a:gd name="T6" fmla="*/ 9549 w 9549"/>
                <a:gd name="T7" fmla="*/ 4603 h 4700"/>
                <a:gd name="T8" fmla="*/ 9452 w 9549"/>
                <a:gd name="T9" fmla="*/ 4700 h 4700"/>
                <a:gd name="T10" fmla="*/ 97 w 9549"/>
                <a:gd name="T11" fmla="*/ 4700 h 4700"/>
                <a:gd name="T12" fmla="*/ 0 w 9549"/>
                <a:gd name="T13" fmla="*/ 4603 h 4700"/>
                <a:gd name="T14" fmla="*/ 0 w 9549"/>
                <a:gd name="T15" fmla="*/ 97 h 4700"/>
                <a:gd name="T16" fmla="*/ 97 w 9549"/>
                <a:gd name="T17" fmla="*/ 0 h 4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49" h="4700">
                  <a:moveTo>
                    <a:pt x="97" y="0"/>
                  </a:moveTo>
                  <a:lnTo>
                    <a:pt x="9452" y="0"/>
                  </a:lnTo>
                  <a:cubicBezTo>
                    <a:pt x="9505" y="0"/>
                    <a:pt x="9549" y="43"/>
                    <a:pt x="9549" y="97"/>
                  </a:cubicBezTo>
                  <a:lnTo>
                    <a:pt x="9549" y="4603"/>
                  </a:lnTo>
                  <a:cubicBezTo>
                    <a:pt x="9549" y="4656"/>
                    <a:pt x="9505" y="4700"/>
                    <a:pt x="9452" y="4700"/>
                  </a:cubicBezTo>
                  <a:lnTo>
                    <a:pt x="97" y="4700"/>
                  </a:lnTo>
                  <a:cubicBezTo>
                    <a:pt x="44" y="4700"/>
                    <a:pt x="0" y="4656"/>
                    <a:pt x="0" y="4603"/>
                  </a:cubicBezTo>
                  <a:lnTo>
                    <a:pt x="0" y="97"/>
                  </a:lnTo>
                  <a:cubicBezTo>
                    <a:pt x="0" y="43"/>
                    <a:pt x="44" y="0"/>
                    <a:pt x="97" y="0"/>
                  </a:cubicBezTo>
                  <a:close/>
                </a:path>
              </a:pathLst>
            </a:cu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6" name="Freeform 8"/>
            <p:cNvSpPr/>
            <p:nvPr/>
          </p:nvSpPr>
          <p:spPr bwMode="auto">
            <a:xfrm>
              <a:off x="7851825" y="4077295"/>
              <a:ext cx="579437" cy="579438"/>
            </a:xfrm>
            <a:custGeom>
              <a:avLst/>
              <a:gdLst>
                <a:gd name="T0" fmla="*/ 782 w 782"/>
                <a:gd name="T1" fmla="*/ 0 h 782"/>
                <a:gd name="T2" fmla="*/ 782 w 782"/>
                <a:gd name="T3" fmla="*/ 685 h 782"/>
                <a:gd name="T4" fmla="*/ 685 w 782"/>
                <a:gd name="T5" fmla="*/ 782 h 782"/>
                <a:gd name="T6" fmla="*/ 0 w 782"/>
                <a:gd name="T7" fmla="*/ 782 h 782"/>
                <a:gd name="T8" fmla="*/ 782 w 782"/>
                <a:gd name="T9" fmla="*/ 0 h 782"/>
              </a:gdLst>
              <a:ahLst/>
              <a:cxnLst>
                <a:cxn ang="0">
                  <a:pos x="T0" y="T1"/>
                </a:cxn>
                <a:cxn ang="0">
                  <a:pos x="T2" y="T3"/>
                </a:cxn>
                <a:cxn ang="0">
                  <a:pos x="T4" y="T5"/>
                </a:cxn>
                <a:cxn ang="0">
                  <a:pos x="T6" y="T7"/>
                </a:cxn>
                <a:cxn ang="0">
                  <a:pos x="T8" y="T9"/>
                </a:cxn>
              </a:cxnLst>
              <a:rect l="0" t="0" r="r" b="b"/>
              <a:pathLst>
                <a:path w="782" h="782">
                  <a:moveTo>
                    <a:pt x="782" y="0"/>
                  </a:moveTo>
                  <a:lnTo>
                    <a:pt x="782" y="685"/>
                  </a:lnTo>
                  <a:cubicBezTo>
                    <a:pt x="782" y="738"/>
                    <a:pt x="738" y="782"/>
                    <a:pt x="685" y="782"/>
                  </a:cubicBezTo>
                  <a:lnTo>
                    <a:pt x="0" y="782"/>
                  </a:lnTo>
                  <a:lnTo>
                    <a:pt x="782" y="0"/>
                  </a:lnTo>
                  <a:close/>
                </a:path>
              </a:pathLst>
            </a:custGeom>
            <a:solidFill>
              <a:srgbClr val="0F319D"/>
            </a:solidFill>
            <a:ln>
              <a:noFill/>
            </a:ln>
          </p:spPr>
          <p:txBody>
            <a:bodyPr vert="horz" wrap="square" lIns="91440" tIns="45720" rIns="91440" bIns="45720" numCol="1" anchor="t" anchorCtr="0" compatLnSpc="1"/>
            <a:lstStyle/>
            <a:p>
              <a:endParaRPr lang="zh-CN" altLang="en-US">
                <a:solidFill>
                  <a:srgbClr val="FEAE01"/>
                </a:solidFill>
                <a:latin typeface="微软雅黑" panose="020B0503020204020204" pitchFamily="34" charset="-122"/>
                <a:ea typeface="微软雅黑" panose="020B0503020204020204" pitchFamily="34" charset="-122"/>
              </a:endParaRPr>
            </a:p>
          </p:txBody>
        </p:sp>
      </p:grpSp>
      <p:sp>
        <p:nvSpPr>
          <p:cNvPr id="67" name="Freeform 6"/>
          <p:cNvSpPr/>
          <p:nvPr/>
        </p:nvSpPr>
        <p:spPr bwMode="auto">
          <a:xfrm>
            <a:off x="1073671" y="699542"/>
            <a:ext cx="2422525" cy="193675"/>
          </a:xfrm>
          <a:custGeom>
            <a:avLst/>
            <a:gdLst>
              <a:gd name="T0" fmla="*/ 249 w 3270"/>
              <a:gd name="T1" fmla="*/ 261 h 261"/>
              <a:gd name="T2" fmla="*/ 3270 w 3270"/>
              <a:gd name="T3" fmla="*/ 261 h 261"/>
              <a:gd name="T4" fmla="*/ 3022 w 3270"/>
              <a:gd name="T5" fmla="*/ 0 h 261"/>
              <a:gd name="T6" fmla="*/ 0 w 3270"/>
              <a:gd name="T7" fmla="*/ 0 h 261"/>
              <a:gd name="T8" fmla="*/ 249 w 3270"/>
              <a:gd name="T9" fmla="*/ 261 h 261"/>
            </a:gdLst>
            <a:ahLst/>
            <a:cxnLst>
              <a:cxn ang="0">
                <a:pos x="T0" y="T1"/>
              </a:cxn>
              <a:cxn ang="0">
                <a:pos x="T2" y="T3"/>
              </a:cxn>
              <a:cxn ang="0">
                <a:pos x="T4" y="T5"/>
              </a:cxn>
              <a:cxn ang="0">
                <a:pos x="T6" y="T7"/>
              </a:cxn>
              <a:cxn ang="0">
                <a:pos x="T8" y="T9"/>
              </a:cxn>
            </a:cxnLst>
            <a:rect l="0" t="0" r="r" b="b"/>
            <a:pathLst>
              <a:path w="3270" h="261">
                <a:moveTo>
                  <a:pt x="249" y="261"/>
                </a:moveTo>
                <a:lnTo>
                  <a:pt x="3270" y="261"/>
                </a:lnTo>
                <a:lnTo>
                  <a:pt x="3022" y="0"/>
                </a:lnTo>
                <a:lnTo>
                  <a:pt x="0" y="0"/>
                </a:lnTo>
                <a:lnTo>
                  <a:pt x="249" y="261"/>
                </a:lnTo>
                <a:close/>
              </a:path>
            </a:pathLst>
          </a:custGeom>
          <a:solidFill>
            <a:srgbClr val="0F319D"/>
          </a:solidFill>
          <a:ln>
            <a:noFill/>
          </a:ln>
        </p:spPr>
        <p:txBody>
          <a:bodyPr vert="horz" wrap="square" lIns="91440" tIns="45720" rIns="91440" bIns="45720" numCol="1" anchor="t" anchorCtr="0" compatLnSpc="1"/>
          <a:lstStyle/>
          <a:p>
            <a:endParaRPr lang="zh-CN" altLang="en-US">
              <a:solidFill>
                <a:srgbClr val="FEAE01"/>
              </a:solidFill>
              <a:latin typeface="微软雅黑" panose="020B0503020204020204" pitchFamily="34" charset="-122"/>
              <a:ea typeface="微软雅黑" panose="020B0503020204020204" pitchFamily="34" charset="-122"/>
            </a:endParaRPr>
          </a:p>
        </p:txBody>
      </p:sp>
      <p:sp>
        <p:nvSpPr>
          <p:cNvPr id="68" name="Freeform 7"/>
          <p:cNvSpPr/>
          <p:nvPr/>
        </p:nvSpPr>
        <p:spPr bwMode="auto">
          <a:xfrm>
            <a:off x="1073671" y="699542"/>
            <a:ext cx="2238375" cy="1554163"/>
          </a:xfrm>
          <a:custGeom>
            <a:avLst/>
            <a:gdLst>
              <a:gd name="T0" fmla="*/ 3022 w 3022"/>
              <a:gd name="T1" fmla="*/ 0 h 2098"/>
              <a:gd name="T2" fmla="*/ 0 w 3022"/>
              <a:gd name="T3" fmla="*/ 0 h 2098"/>
              <a:gd name="T4" fmla="*/ 0 w 3022"/>
              <a:gd name="T5" fmla="*/ 2098 h 2098"/>
              <a:gd name="T6" fmla="*/ 2165 w 3022"/>
              <a:gd name="T7" fmla="*/ 2098 h 2098"/>
              <a:gd name="T8" fmla="*/ 3022 w 3022"/>
              <a:gd name="T9" fmla="*/ 0 h 2098"/>
            </a:gdLst>
            <a:ahLst/>
            <a:cxnLst>
              <a:cxn ang="0">
                <a:pos x="T0" y="T1"/>
              </a:cxn>
              <a:cxn ang="0">
                <a:pos x="T2" y="T3"/>
              </a:cxn>
              <a:cxn ang="0">
                <a:pos x="T4" y="T5"/>
              </a:cxn>
              <a:cxn ang="0">
                <a:pos x="T6" y="T7"/>
              </a:cxn>
              <a:cxn ang="0">
                <a:pos x="T8" y="T9"/>
              </a:cxn>
            </a:cxnLst>
            <a:rect l="0" t="0" r="r" b="b"/>
            <a:pathLst>
              <a:path w="3022" h="2098">
                <a:moveTo>
                  <a:pt x="3022" y="0"/>
                </a:moveTo>
                <a:lnTo>
                  <a:pt x="0" y="0"/>
                </a:lnTo>
                <a:lnTo>
                  <a:pt x="0" y="2098"/>
                </a:lnTo>
                <a:lnTo>
                  <a:pt x="2165" y="2098"/>
                </a:lnTo>
                <a:lnTo>
                  <a:pt x="3022" y="0"/>
                </a:lnTo>
                <a:close/>
              </a:path>
            </a:pathLst>
          </a:custGeom>
          <a:solidFill>
            <a:srgbClr val="0070C0"/>
          </a:solidFill>
          <a:ln>
            <a:noFill/>
          </a:ln>
        </p:spPr>
        <p:txBody>
          <a:bodyPr vert="horz" wrap="square" lIns="91440" tIns="45720" rIns="91440" bIns="45720" numCol="1" anchor="t" anchorCtr="0" compatLnSpc="1"/>
          <a:lstStyle/>
          <a:p>
            <a:endParaRPr lang="zh-CN" altLang="en-US">
              <a:solidFill>
                <a:srgbClr val="FEAE01"/>
              </a:solidFill>
              <a:latin typeface="微软雅黑" panose="020B0503020204020204" pitchFamily="34" charset="-122"/>
              <a:ea typeface="微软雅黑" panose="020B0503020204020204" pitchFamily="34" charset="-122"/>
            </a:endParaRPr>
          </a:p>
        </p:txBody>
      </p:sp>
      <p:sp>
        <p:nvSpPr>
          <p:cNvPr id="69" name="Freeform 9"/>
          <p:cNvSpPr>
            <a:spLocks noEditPoints="1"/>
          </p:cNvSpPr>
          <p:nvPr/>
        </p:nvSpPr>
        <p:spPr bwMode="auto">
          <a:xfrm>
            <a:off x="7966596" y="4130130"/>
            <a:ext cx="198437" cy="198438"/>
          </a:xfrm>
          <a:custGeom>
            <a:avLst/>
            <a:gdLst>
              <a:gd name="T0" fmla="*/ 146 w 268"/>
              <a:gd name="T1" fmla="*/ 226 h 268"/>
              <a:gd name="T2" fmla="*/ 125 w 268"/>
              <a:gd name="T3" fmla="*/ 209 h 268"/>
              <a:gd name="T4" fmla="*/ 177 w 268"/>
              <a:gd name="T5" fmla="*/ 148 h 268"/>
              <a:gd name="T6" fmla="*/ 43 w 268"/>
              <a:gd name="T7" fmla="*/ 148 h 268"/>
              <a:gd name="T8" fmla="*/ 43 w 268"/>
              <a:gd name="T9" fmla="*/ 120 h 268"/>
              <a:gd name="T10" fmla="*/ 177 w 268"/>
              <a:gd name="T11" fmla="*/ 120 h 268"/>
              <a:gd name="T12" fmla="*/ 125 w 268"/>
              <a:gd name="T13" fmla="*/ 60 h 268"/>
              <a:gd name="T14" fmla="*/ 146 w 268"/>
              <a:gd name="T15" fmla="*/ 42 h 268"/>
              <a:gd name="T16" fmla="*/ 224 w 268"/>
              <a:gd name="T17" fmla="*/ 134 h 268"/>
              <a:gd name="T18" fmla="*/ 146 w 268"/>
              <a:gd name="T19" fmla="*/ 226 h 268"/>
              <a:gd name="T20" fmla="*/ 134 w 268"/>
              <a:gd name="T21" fmla="*/ 0 h 268"/>
              <a:gd name="T22" fmla="*/ 268 w 268"/>
              <a:gd name="T23" fmla="*/ 134 h 268"/>
              <a:gd name="T24" fmla="*/ 134 w 268"/>
              <a:gd name="T25" fmla="*/ 268 h 268"/>
              <a:gd name="T26" fmla="*/ 0 w 268"/>
              <a:gd name="T27" fmla="*/ 134 h 268"/>
              <a:gd name="T28" fmla="*/ 134 w 268"/>
              <a:gd name="T29" fmla="*/ 0 h 268"/>
              <a:gd name="T30" fmla="*/ 134 w 268"/>
              <a:gd name="T31" fmla="*/ 17 h 268"/>
              <a:gd name="T32" fmla="*/ 250 w 268"/>
              <a:gd name="T33" fmla="*/ 134 h 268"/>
              <a:gd name="T34" fmla="*/ 134 w 268"/>
              <a:gd name="T35" fmla="*/ 251 h 268"/>
              <a:gd name="T36" fmla="*/ 17 w 268"/>
              <a:gd name="T37" fmla="*/ 134 h 268"/>
              <a:gd name="T38" fmla="*/ 134 w 268"/>
              <a:gd name="T39" fmla="*/ 1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8" h="268">
                <a:moveTo>
                  <a:pt x="146" y="226"/>
                </a:moveTo>
                <a:lnTo>
                  <a:pt x="125" y="209"/>
                </a:lnTo>
                <a:lnTo>
                  <a:pt x="177" y="148"/>
                </a:lnTo>
                <a:lnTo>
                  <a:pt x="43" y="148"/>
                </a:lnTo>
                <a:lnTo>
                  <a:pt x="43" y="120"/>
                </a:lnTo>
                <a:lnTo>
                  <a:pt x="177" y="120"/>
                </a:lnTo>
                <a:lnTo>
                  <a:pt x="125" y="60"/>
                </a:lnTo>
                <a:lnTo>
                  <a:pt x="146" y="42"/>
                </a:lnTo>
                <a:lnTo>
                  <a:pt x="224" y="134"/>
                </a:lnTo>
                <a:lnTo>
                  <a:pt x="146" y="226"/>
                </a:lnTo>
                <a:close/>
                <a:moveTo>
                  <a:pt x="134" y="0"/>
                </a:moveTo>
                <a:cubicBezTo>
                  <a:pt x="208" y="0"/>
                  <a:pt x="268" y="60"/>
                  <a:pt x="268" y="134"/>
                </a:cubicBezTo>
                <a:cubicBezTo>
                  <a:pt x="268" y="208"/>
                  <a:pt x="208" y="268"/>
                  <a:pt x="134" y="268"/>
                </a:cubicBezTo>
                <a:cubicBezTo>
                  <a:pt x="60" y="268"/>
                  <a:pt x="0" y="208"/>
                  <a:pt x="0" y="134"/>
                </a:cubicBezTo>
                <a:cubicBezTo>
                  <a:pt x="0" y="60"/>
                  <a:pt x="60" y="0"/>
                  <a:pt x="134" y="0"/>
                </a:cubicBezTo>
                <a:close/>
                <a:moveTo>
                  <a:pt x="134" y="17"/>
                </a:moveTo>
                <a:cubicBezTo>
                  <a:pt x="198" y="17"/>
                  <a:pt x="250" y="70"/>
                  <a:pt x="250" y="134"/>
                </a:cubicBezTo>
                <a:cubicBezTo>
                  <a:pt x="250" y="199"/>
                  <a:pt x="198" y="251"/>
                  <a:pt x="134" y="251"/>
                </a:cubicBezTo>
                <a:cubicBezTo>
                  <a:pt x="69" y="251"/>
                  <a:pt x="17" y="199"/>
                  <a:pt x="17" y="134"/>
                </a:cubicBezTo>
                <a:cubicBezTo>
                  <a:pt x="17" y="70"/>
                  <a:pt x="69" y="17"/>
                  <a:pt x="134" y="1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FEAE01"/>
              </a:solidFill>
              <a:latin typeface="微软雅黑" panose="020B0503020204020204" pitchFamily="34" charset="-122"/>
              <a:ea typeface="微软雅黑" panose="020B0503020204020204" pitchFamily="34" charset="-122"/>
            </a:endParaRPr>
          </a:p>
        </p:txBody>
      </p:sp>
      <p:sp>
        <p:nvSpPr>
          <p:cNvPr id="70" name="TextBox 69"/>
          <p:cNvSpPr txBox="1"/>
          <p:nvPr/>
        </p:nvSpPr>
        <p:spPr>
          <a:xfrm>
            <a:off x="1683547" y="864839"/>
            <a:ext cx="698793" cy="1323439"/>
          </a:xfrm>
          <a:prstGeom prst="rect">
            <a:avLst/>
          </a:prstGeom>
          <a:noFill/>
        </p:spPr>
        <p:txBody>
          <a:bodyPr wrap="square" rtlCol="0">
            <a:spAutoFit/>
          </a:bodyPr>
          <a:lstStyle/>
          <a:p>
            <a:r>
              <a:rPr lang="en-US" altLang="zh-CN" sz="8000" b="1" dirty="0">
                <a:solidFill>
                  <a:srgbClr val="F8F8F8"/>
                </a:solidFill>
                <a:latin typeface="微软雅黑" panose="020B0503020204020204" pitchFamily="34" charset="-122"/>
                <a:ea typeface="微软雅黑" panose="020B0503020204020204" pitchFamily="34" charset="-122"/>
              </a:rPr>
              <a:t>1</a:t>
            </a:r>
            <a:endParaRPr lang="zh-CN" altLang="en-US" sz="8000" b="1" dirty="0">
              <a:solidFill>
                <a:srgbClr val="F8F8F8"/>
              </a:solidFill>
              <a:latin typeface="微软雅黑" panose="020B0503020204020204" pitchFamily="34" charset="-122"/>
              <a:ea typeface="微软雅黑" panose="020B0503020204020204" pitchFamily="34" charset="-122"/>
            </a:endParaRPr>
          </a:p>
        </p:txBody>
      </p:sp>
      <p:sp>
        <p:nvSpPr>
          <p:cNvPr id="71" name="TextBox 70"/>
          <p:cNvSpPr txBox="1"/>
          <p:nvPr/>
        </p:nvSpPr>
        <p:spPr>
          <a:xfrm>
            <a:off x="2382340" y="2443102"/>
            <a:ext cx="4893171" cy="646331"/>
          </a:xfrm>
          <a:prstGeom prst="rect">
            <a:avLst/>
          </a:prstGeom>
          <a:noFill/>
        </p:spPr>
        <p:txBody>
          <a:bodyPr wrap="square" rtlCol="0">
            <a:spAutoFit/>
          </a:bodyPr>
          <a:lstStyle/>
          <a:p>
            <a:r>
              <a:rPr lang="zh-CN" altLang="en-US" sz="3600" dirty="0" smtClean="0">
                <a:solidFill>
                  <a:srgbClr val="2B2A30"/>
                </a:solidFill>
                <a:latin typeface="微软雅黑" panose="020B0503020204020204" pitchFamily="34" charset="-122"/>
                <a:ea typeface="微软雅黑" panose="020B0503020204020204" pitchFamily="34" charset="-122"/>
              </a:rPr>
              <a:t>建设</a:t>
            </a:r>
            <a:r>
              <a:rPr lang="zh-CN" altLang="en-US" sz="3600" dirty="0">
                <a:solidFill>
                  <a:srgbClr val="2B2A30"/>
                </a:solidFill>
                <a:latin typeface="微软雅黑" panose="020B0503020204020204" pitchFamily="34" charset="-122"/>
                <a:ea typeface="微软雅黑" panose="020B0503020204020204" pitchFamily="34" charset="-122"/>
              </a:rPr>
              <a:t>工程档案基本概念</a:t>
            </a:r>
            <a:endParaRPr lang="zh-CN" altLang="en-US" sz="3600" b="1" dirty="0">
              <a:solidFill>
                <a:srgbClr val="2B2A30"/>
              </a:solidFill>
              <a:latin typeface="微软雅黑" panose="020B0503020204020204" pitchFamily="34" charset="-122"/>
              <a:ea typeface="微软雅黑" panose="020B0503020204020204" pitchFamily="34" charset="-122"/>
            </a:endParaRPr>
          </a:p>
        </p:txBody>
      </p:sp>
      <p:sp>
        <p:nvSpPr>
          <p:cNvPr id="72" name="Rectangle 13"/>
          <p:cNvSpPr>
            <a:spLocks noChangeArrowheads="1"/>
          </p:cNvSpPr>
          <p:nvPr/>
        </p:nvSpPr>
        <p:spPr bwMode="auto">
          <a:xfrm>
            <a:off x="1164213" y="1580206"/>
            <a:ext cx="566502"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p>
            <a:pPr>
              <a:buFontTx/>
              <a:buNone/>
            </a:pPr>
            <a:r>
              <a:rPr lang="zh-CN" altLang="zh-CN" sz="2300" dirty="0" smtClean="0">
                <a:solidFill>
                  <a:srgbClr val="FFFFFF"/>
                </a:solidFill>
                <a:latin typeface="微软雅黑" panose="020B0503020204020204" pitchFamily="34" charset="-122"/>
                <a:ea typeface="微软雅黑" panose="020B0503020204020204" pitchFamily="34" charset="-122"/>
              </a:rPr>
              <a:t>Part</a:t>
            </a:r>
            <a:endParaRPr lang="zh-CN" altLang="zh-CN" dirty="0" smtClean="0">
              <a:solidFill>
                <a:srgbClr val="FEAE0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Text Box 55"/>
          <p:cNvSpPr txBox="1">
            <a:spLocks noChangeArrowheads="1"/>
          </p:cNvSpPr>
          <p:nvPr/>
        </p:nvSpPr>
        <p:spPr bwMode="auto">
          <a:xfrm>
            <a:off x="952842" y="139511"/>
            <a:ext cx="5635381"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b="0" i="0" dirty="0">
                <a:latin typeface="方正毡笔黑简体" panose="03000509000000000000" pitchFamily="65" charset="-122"/>
                <a:ea typeface="方正毡笔黑简体" panose="03000509000000000000" pitchFamily="65" charset="-122"/>
              </a:rPr>
              <a:t>一、竣工图编制的基本原则和依据</a:t>
            </a:r>
          </a:p>
        </p:txBody>
      </p:sp>
      <p:sp>
        <p:nvSpPr>
          <p:cNvPr id="19" name="椭圆 12"/>
          <p:cNvSpPr>
            <a:spLocks noChangeArrowheads="1"/>
          </p:cNvSpPr>
          <p:nvPr/>
        </p:nvSpPr>
        <p:spPr bwMode="auto">
          <a:xfrm>
            <a:off x="363008" y="1135998"/>
            <a:ext cx="2875912" cy="2875912"/>
          </a:xfrm>
          <a:prstGeom prst="ellipse">
            <a:avLst/>
          </a:prstGeom>
          <a:noFill/>
          <a:ln w="9525" cmpd="sng">
            <a:solidFill>
              <a:srgbClr val="0070C0"/>
            </a:solidFill>
            <a:prstDash val="dash"/>
            <a:round/>
          </a:ln>
          <a:extLst>
            <a:ext uri="{909E8E84-426E-40DD-AFC4-6F175D3DCCD1}">
              <a14:hiddenFill xmlns:a14="http://schemas.microsoft.com/office/drawing/2010/main">
                <a:solidFill>
                  <a:srgbClr val="FFFFFF"/>
                </a:solidFill>
              </a14:hiddenFill>
            </a:ext>
          </a:extLst>
        </p:spPr>
        <p:txBody>
          <a:bodyPr lIns="91432" tIns="45716" rIns="91432" bIns="4571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0" name="Oval 13"/>
          <p:cNvSpPr>
            <a:spLocks noChangeArrowheads="1"/>
          </p:cNvSpPr>
          <p:nvPr/>
        </p:nvSpPr>
        <p:spPr bwMode="auto">
          <a:xfrm>
            <a:off x="611560" y="1367035"/>
            <a:ext cx="2415604" cy="2415606"/>
          </a:xfrm>
          <a:prstGeom prst="ellipse">
            <a:avLst/>
          </a:prstGeom>
          <a:solidFill>
            <a:schemeClr val="bg1">
              <a:lumMod val="85000"/>
            </a:schemeClr>
          </a:solidFill>
          <a:ln>
            <a:noFill/>
          </a:ln>
        </p:spPr>
        <p:txBody>
          <a:bodyPr lIns="91432" tIns="45716" rIns="91432" bIns="4571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1" name="Oval 14"/>
          <p:cNvSpPr>
            <a:spLocks noChangeArrowheads="1"/>
          </p:cNvSpPr>
          <p:nvPr/>
        </p:nvSpPr>
        <p:spPr bwMode="auto">
          <a:xfrm>
            <a:off x="825193" y="1580670"/>
            <a:ext cx="1988339" cy="1988337"/>
          </a:xfrm>
          <a:prstGeom prst="ellipse">
            <a:avLst/>
          </a:prstGeom>
          <a:solidFill>
            <a:srgbClr val="0F319D"/>
          </a:solidFill>
          <a:ln>
            <a:noFill/>
          </a:ln>
        </p:spPr>
        <p:txBody>
          <a:bodyPr lIns="91432" tIns="45716" rIns="91432" bIns="45716"/>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27" name="TextBox 93"/>
          <p:cNvSpPr txBox="1">
            <a:spLocks noChangeArrowheads="1"/>
          </p:cNvSpPr>
          <p:nvPr/>
        </p:nvSpPr>
        <p:spPr bwMode="auto">
          <a:xfrm>
            <a:off x="1125606" y="2113177"/>
            <a:ext cx="1318876" cy="923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2" tIns="45716" rIns="91432" bIns="4571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8F8F8"/>
                </a:solidFill>
                <a:latin typeface="微软雅黑" panose="020B0503020204020204" pitchFamily="34" charset="-122"/>
                <a:ea typeface="微软雅黑" panose="020B0503020204020204" pitchFamily="34" charset="-122"/>
              </a:rPr>
              <a:t>2</a:t>
            </a:r>
            <a:r>
              <a:rPr lang="zh-CN" altLang="en-US" dirty="0">
                <a:solidFill>
                  <a:srgbClr val="F8F8F8"/>
                </a:solidFill>
                <a:latin typeface="微软雅黑" panose="020B0503020204020204" pitchFamily="34" charset="-122"/>
                <a:ea typeface="微软雅黑" panose="020B0503020204020204" pitchFamily="34" charset="-122"/>
              </a:rPr>
              <a:t>、编制竣工图的依据</a:t>
            </a:r>
          </a:p>
        </p:txBody>
      </p:sp>
      <p:sp>
        <p:nvSpPr>
          <p:cNvPr id="29" name="TextBox 28"/>
          <p:cNvSpPr txBox="1"/>
          <p:nvPr/>
        </p:nvSpPr>
        <p:spPr>
          <a:xfrm>
            <a:off x="3327577" y="915566"/>
            <a:ext cx="5654182" cy="3647152"/>
          </a:xfrm>
          <a:prstGeom prst="rect">
            <a:avLst/>
          </a:prstGeom>
          <a:noFill/>
        </p:spPr>
        <p:txBody>
          <a:bodyPr wrap="square" rtlCol="0">
            <a:spAutoFit/>
          </a:bodyPr>
          <a:lstStyle/>
          <a:p>
            <a:pPr>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）设计施工图</a:t>
            </a:r>
          </a:p>
          <a:p>
            <a:pPr>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建设单位提供的作为工程施工的全部施工图，包括所附的文字说明，以及有关的通用图集、标准图集或施工图册。</a:t>
            </a:r>
          </a:p>
          <a:p>
            <a:pPr>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）施工图纸会审记录或交底记录。</a:t>
            </a:r>
          </a:p>
          <a:p>
            <a:pPr>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3</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）设计变更通知单，即设计单位提出的变更图纸和变更通知单。</a:t>
            </a:r>
          </a:p>
          <a:p>
            <a:pPr>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4</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）技术联系核定单，即在施工过程中由建设单位和施工单位提出的设计修改，增减项目内容的技术核定文件。</a:t>
            </a:r>
          </a:p>
          <a:p>
            <a:pPr>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5</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）隐蔽工程验收记录，以及材料代换等签证记录。</a:t>
            </a:r>
          </a:p>
          <a:p>
            <a:pPr>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6</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）质量事故报告及处理记录，即施工单位向上级和建设单位反映工程质量事故情况报告，鉴定处理意见，措施和验证书。</a:t>
            </a:r>
          </a:p>
          <a:p>
            <a:pPr>
              <a:lnSpc>
                <a:spcPct val="150000"/>
              </a:lnSpc>
            </a:pP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7</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）建</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构</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筑物定位测量资料，施工检查测量及竣工测量资料。</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55"/>
          <p:cNvSpPr txBox="1">
            <a:spLocks noChangeArrowheads="1"/>
          </p:cNvSpPr>
          <p:nvPr/>
        </p:nvSpPr>
        <p:spPr bwMode="auto">
          <a:xfrm>
            <a:off x="952842" y="139511"/>
            <a:ext cx="4843293"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b="0" i="0" dirty="0">
                <a:latin typeface="方正毡笔黑简体" panose="03000509000000000000" pitchFamily="65" charset="-122"/>
                <a:ea typeface="方正毡笔黑简体" panose="03000509000000000000" pitchFamily="65" charset="-122"/>
              </a:rPr>
              <a:t>二、编制竣工图的时间、套数</a:t>
            </a:r>
          </a:p>
        </p:txBody>
      </p:sp>
      <p:grpSp>
        <p:nvGrpSpPr>
          <p:cNvPr id="12" name="组合 11"/>
          <p:cNvGrpSpPr/>
          <p:nvPr/>
        </p:nvGrpSpPr>
        <p:grpSpPr bwMode="auto">
          <a:xfrm>
            <a:off x="4697289" y="1347614"/>
            <a:ext cx="3351013" cy="846533"/>
            <a:chOff x="5233607" y="1431798"/>
            <a:chExt cx="4468017" cy="1128713"/>
          </a:xfrm>
        </p:grpSpPr>
        <p:sp>
          <p:nvSpPr>
            <p:cNvPr id="13" name="圆角矩形 12"/>
            <p:cNvSpPr/>
            <p:nvPr/>
          </p:nvSpPr>
          <p:spPr>
            <a:xfrm>
              <a:off x="5233607" y="1431798"/>
              <a:ext cx="4406900" cy="1128713"/>
            </a:xfrm>
            <a:prstGeom prst="roundRect">
              <a:avLst/>
            </a:prstGeom>
            <a:solidFill>
              <a:srgbClr val="00AE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solidFill>
                  <a:prstClr val="white"/>
                </a:solidFill>
              </a:endParaRPr>
            </a:p>
          </p:txBody>
        </p:sp>
        <p:sp>
          <p:nvSpPr>
            <p:cNvPr id="14" name="矩形 35"/>
            <p:cNvSpPr>
              <a:spLocks noChangeArrowheads="1"/>
            </p:cNvSpPr>
            <p:nvPr/>
          </p:nvSpPr>
          <p:spPr bwMode="auto">
            <a:xfrm>
              <a:off x="5611067" y="1626821"/>
              <a:ext cx="4090557" cy="738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zh-CN" altLang="en-US" sz="1000" dirty="0">
                  <a:solidFill>
                    <a:srgbClr val="FFFFFF"/>
                  </a:solidFill>
                  <a:latin typeface="微软雅黑" panose="020B0503020204020204" pitchFamily="34" charset="-122"/>
                  <a:ea typeface="微软雅黑" panose="020B0503020204020204" pitchFamily="34" charset="-122"/>
                </a:rPr>
                <a:t>（</a:t>
              </a:r>
              <a:r>
                <a:rPr lang="en-US" altLang="zh-CN" sz="1000" dirty="0">
                  <a:solidFill>
                    <a:srgbClr val="FFFFFF"/>
                  </a:solidFill>
                  <a:latin typeface="微软雅黑" panose="020B0503020204020204" pitchFamily="34" charset="-122"/>
                  <a:ea typeface="微软雅黑" panose="020B0503020204020204" pitchFamily="34" charset="-122"/>
                </a:rPr>
                <a:t>1</a:t>
              </a:r>
              <a:r>
                <a:rPr lang="zh-CN" altLang="en-US" sz="1000" dirty="0">
                  <a:solidFill>
                    <a:srgbClr val="FFFFFF"/>
                  </a:solidFill>
                  <a:latin typeface="微软雅黑" panose="020B0503020204020204" pitchFamily="34" charset="-122"/>
                  <a:ea typeface="微软雅黑" panose="020B0503020204020204" pitchFamily="34" charset="-122"/>
                </a:rPr>
                <a:t>）跟随施工进度进行编制：做到细水长流，把繁重的工作量分散，可以克服技术力量不足的困难。</a:t>
              </a:r>
              <a:endParaRPr lang="zh-CN" altLang="en-US" sz="1000" dirty="0">
                <a:solidFill>
                  <a:srgbClr val="FFFFFF"/>
                </a:solidFill>
              </a:endParaRPr>
            </a:p>
          </p:txBody>
        </p:sp>
      </p:grpSp>
      <p:grpSp>
        <p:nvGrpSpPr>
          <p:cNvPr id="15" name="组合 14"/>
          <p:cNvGrpSpPr/>
          <p:nvPr/>
        </p:nvGrpSpPr>
        <p:grpSpPr bwMode="auto">
          <a:xfrm>
            <a:off x="4697288" y="2429891"/>
            <a:ext cx="3305175" cy="846535"/>
            <a:chOff x="5233607" y="2874455"/>
            <a:chExt cx="4406900" cy="1128713"/>
          </a:xfrm>
        </p:grpSpPr>
        <p:sp>
          <p:nvSpPr>
            <p:cNvPr id="16" name="圆角矩形 15"/>
            <p:cNvSpPr/>
            <p:nvPr/>
          </p:nvSpPr>
          <p:spPr>
            <a:xfrm>
              <a:off x="5233607" y="2874455"/>
              <a:ext cx="4406900" cy="1128713"/>
            </a:xfrm>
            <a:prstGeom prst="roundRect">
              <a:avLst/>
            </a:prstGeom>
            <a:solidFill>
              <a:srgbClr val="00AE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solidFill>
                  <a:prstClr val="white"/>
                </a:solidFill>
              </a:endParaRPr>
            </a:p>
          </p:txBody>
        </p:sp>
        <p:sp>
          <p:nvSpPr>
            <p:cNvPr id="17" name="矩形 35"/>
            <p:cNvSpPr>
              <a:spLocks noChangeArrowheads="1"/>
            </p:cNvSpPr>
            <p:nvPr/>
          </p:nvSpPr>
          <p:spPr bwMode="auto">
            <a:xfrm>
              <a:off x="5786058" y="3077148"/>
              <a:ext cx="3740579" cy="705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zh-CN" altLang="en-US" sz="1000" dirty="0">
                  <a:solidFill>
                    <a:srgbClr val="FFFFFF"/>
                  </a:solidFill>
                  <a:latin typeface="微软雅黑" panose="020B0503020204020204" pitchFamily="34" charset="-122"/>
                  <a:ea typeface="微软雅黑" panose="020B0503020204020204" pitchFamily="34" charset="-122"/>
                </a:rPr>
                <a:t>（</a:t>
              </a:r>
              <a:r>
                <a:rPr lang="en-US" altLang="zh-CN" sz="1000" dirty="0">
                  <a:solidFill>
                    <a:srgbClr val="FFFFFF"/>
                  </a:solidFill>
                  <a:latin typeface="微软雅黑" panose="020B0503020204020204" pitchFamily="34" charset="-122"/>
                  <a:ea typeface="微软雅黑" panose="020B0503020204020204" pitchFamily="34" charset="-122"/>
                </a:rPr>
                <a:t>2</a:t>
              </a:r>
              <a:r>
                <a:rPr lang="zh-CN" altLang="en-US" sz="1000" dirty="0">
                  <a:solidFill>
                    <a:srgbClr val="FFFFFF"/>
                  </a:solidFill>
                  <a:latin typeface="微软雅黑" panose="020B0503020204020204" pitchFamily="34" charset="-122"/>
                  <a:ea typeface="微软雅黑" panose="020B0503020204020204" pitchFamily="34" charset="-122"/>
                </a:rPr>
                <a:t>）跟随施工进度编制，工程情况看得清，摸得准，观测清楚，编制准确。</a:t>
              </a:r>
              <a:endParaRPr lang="zh-CN" altLang="en-US" sz="1000" dirty="0">
                <a:solidFill>
                  <a:srgbClr val="FFFFFF"/>
                </a:solidFill>
              </a:endParaRPr>
            </a:p>
          </p:txBody>
        </p:sp>
      </p:grpSp>
      <p:grpSp>
        <p:nvGrpSpPr>
          <p:cNvPr id="18" name="组合 17"/>
          <p:cNvGrpSpPr/>
          <p:nvPr/>
        </p:nvGrpSpPr>
        <p:grpSpPr bwMode="auto">
          <a:xfrm>
            <a:off x="4697288" y="3512173"/>
            <a:ext cx="3305175" cy="846535"/>
            <a:chOff x="5233607" y="4317112"/>
            <a:chExt cx="4406900" cy="1128713"/>
          </a:xfrm>
        </p:grpSpPr>
        <p:sp>
          <p:nvSpPr>
            <p:cNvPr id="19" name="圆角矩形 18"/>
            <p:cNvSpPr/>
            <p:nvPr/>
          </p:nvSpPr>
          <p:spPr>
            <a:xfrm>
              <a:off x="5233607" y="4317112"/>
              <a:ext cx="4406900" cy="1128713"/>
            </a:xfrm>
            <a:prstGeom prst="roundRect">
              <a:avLst/>
            </a:prstGeom>
            <a:solidFill>
              <a:srgbClr val="00AE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solidFill>
                  <a:prstClr val="white"/>
                </a:solidFill>
              </a:endParaRPr>
            </a:p>
          </p:txBody>
        </p:sp>
        <p:sp>
          <p:nvSpPr>
            <p:cNvPr id="20" name="矩形 35"/>
            <p:cNvSpPr>
              <a:spLocks noChangeArrowheads="1"/>
            </p:cNvSpPr>
            <p:nvPr/>
          </p:nvSpPr>
          <p:spPr bwMode="auto">
            <a:xfrm>
              <a:off x="5786058" y="4498848"/>
              <a:ext cx="3740579" cy="705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zh-CN" altLang="en-US" sz="1000" dirty="0">
                  <a:solidFill>
                    <a:srgbClr val="FFFFFF"/>
                  </a:solidFill>
                  <a:latin typeface="微软雅黑" panose="020B0503020204020204" pitchFamily="34" charset="-122"/>
                  <a:ea typeface="微软雅黑" panose="020B0503020204020204" pitchFamily="34" charset="-122"/>
                </a:rPr>
                <a:t>（</a:t>
              </a:r>
              <a:r>
                <a:rPr lang="en-US" altLang="zh-CN" sz="1000" dirty="0">
                  <a:solidFill>
                    <a:srgbClr val="FFFFFF"/>
                  </a:solidFill>
                  <a:latin typeface="微软雅黑" panose="020B0503020204020204" pitchFamily="34" charset="-122"/>
                  <a:ea typeface="微软雅黑" panose="020B0503020204020204" pitchFamily="34" charset="-122"/>
                </a:rPr>
                <a:t>3</a:t>
              </a:r>
              <a:r>
                <a:rPr lang="zh-CN" altLang="en-US" sz="1000" dirty="0">
                  <a:solidFill>
                    <a:srgbClr val="FFFFFF"/>
                  </a:solidFill>
                  <a:latin typeface="微软雅黑" panose="020B0503020204020204" pitchFamily="34" charset="-122"/>
                  <a:ea typeface="微软雅黑" panose="020B0503020204020204" pitchFamily="34" charset="-122"/>
                </a:rPr>
                <a:t>）工程质量检查人员，能及时核对竣工资料与实物的误差，以保证竣工图的质量。</a:t>
              </a:r>
              <a:endParaRPr lang="zh-CN" altLang="en-US" sz="1000" dirty="0">
                <a:solidFill>
                  <a:srgbClr val="FFFFFF"/>
                </a:solidFill>
              </a:endParaRPr>
            </a:p>
          </p:txBody>
        </p:sp>
      </p:grpSp>
      <p:sp>
        <p:nvSpPr>
          <p:cNvPr id="21" name="五边形 20"/>
          <p:cNvSpPr/>
          <p:nvPr/>
        </p:nvSpPr>
        <p:spPr>
          <a:xfrm>
            <a:off x="3720976" y="1557164"/>
            <a:ext cx="1390650" cy="427434"/>
          </a:xfrm>
          <a:prstGeom prst="homePlate">
            <a:avLst/>
          </a:prstGeom>
          <a:solidFill>
            <a:srgbClr val="006FBF"/>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eaLnBrk="1" hangingPunct="1">
              <a:defRPr/>
            </a:pPr>
            <a:r>
              <a:rPr lang="en-US" altLang="zh-CN" dirty="0"/>
              <a:t> </a:t>
            </a:r>
            <a:r>
              <a:rPr lang="zh-CN" altLang="en-US" sz="1500" b="1" kern="0" dirty="0" smtClean="0">
                <a:solidFill>
                  <a:srgbClr val="F8F8F8"/>
                </a:solidFill>
                <a:latin typeface="Arial" panose="020B0604020202020204" pitchFamily="34" charset="0"/>
                <a:ea typeface="微软雅黑" panose="020B0503020204020204" pitchFamily="34" charset="-122"/>
              </a:rPr>
              <a:t>一</a:t>
            </a:r>
            <a:endParaRPr lang="zh-CN" altLang="en-US" sz="1500" b="1" kern="0" dirty="0">
              <a:solidFill>
                <a:srgbClr val="F8F8F8"/>
              </a:solidFill>
              <a:latin typeface="Arial" panose="020B0604020202020204" pitchFamily="34" charset="0"/>
              <a:ea typeface="微软雅黑" panose="020B0503020204020204" pitchFamily="34" charset="-122"/>
            </a:endParaRPr>
          </a:p>
        </p:txBody>
      </p:sp>
      <p:sp>
        <p:nvSpPr>
          <p:cNvPr id="22" name="五边形 21"/>
          <p:cNvSpPr/>
          <p:nvPr/>
        </p:nvSpPr>
        <p:spPr>
          <a:xfrm>
            <a:off x="3720976" y="2585864"/>
            <a:ext cx="1390650" cy="426244"/>
          </a:xfrm>
          <a:prstGeom prst="homePlate">
            <a:avLst/>
          </a:prstGeom>
          <a:solidFill>
            <a:srgbClr val="006FBF"/>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eaLnBrk="1" hangingPunct="1">
              <a:defRPr/>
            </a:pPr>
            <a:r>
              <a:rPr lang="en-US" altLang="zh-CN" dirty="0"/>
              <a:t> </a:t>
            </a:r>
            <a:r>
              <a:rPr lang="zh-CN" altLang="en-US" sz="1500" b="1" kern="0" dirty="0" smtClean="0">
                <a:solidFill>
                  <a:srgbClr val="F8F8F8"/>
                </a:solidFill>
                <a:latin typeface="Arial" panose="020B0604020202020204" pitchFamily="34" charset="0"/>
                <a:ea typeface="微软雅黑" panose="020B0503020204020204" pitchFamily="34" charset="-122"/>
              </a:rPr>
              <a:t>二</a:t>
            </a:r>
            <a:endParaRPr lang="zh-CN" altLang="en-US" sz="1500" b="1" kern="0" dirty="0">
              <a:solidFill>
                <a:srgbClr val="F8F8F8"/>
              </a:solidFill>
              <a:latin typeface="Arial" panose="020B0604020202020204" pitchFamily="34" charset="0"/>
              <a:ea typeface="微软雅黑" panose="020B0503020204020204" pitchFamily="34" charset="-122"/>
            </a:endParaRPr>
          </a:p>
        </p:txBody>
      </p:sp>
      <p:sp>
        <p:nvSpPr>
          <p:cNvPr id="23" name="五边形 22"/>
          <p:cNvSpPr/>
          <p:nvPr/>
        </p:nvSpPr>
        <p:spPr>
          <a:xfrm>
            <a:off x="3713832" y="3657426"/>
            <a:ext cx="1390650" cy="426244"/>
          </a:xfrm>
          <a:prstGeom prst="homePlate">
            <a:avLst/>
          </a:prstGeom>
          <a:solidFill>
            <a:srgbClr val="006FBF"/>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eaLnBrk="1" hangingPunct="1">
              <a:defRPr/>
            </a:pPr>
            <a:r>
              <a:rPr lang="en-US" altLang="zh-CN" dirty="0"/>
              <a:t> </a:t>
            </a:r>
            <a:r>
              <a:rPr lang="zh-CN" altLang="en-US" sz="1500" b="1" kern="0" dirty="0" smtClean="0">
                <a:solidFill>
                  <a:srgbClr val="F8F8F8"/>
                </a:solidFill>
                <a:latin typeface="Arial" panose="020B0604020202020204" pitchFamily="34" charset="0"/>
                <a:ea typeface="微软雅黑" panose="020B0503020204020204" pitchFamily="34" charset="-122"/>
              </a:rPr>
              <a:t>三</a:t>
            </a:r>
            <a:endParaRPr lang="zh-CN" altLang="en-US" sz="1500" b="1" kern="0" dirty="0">
              <a:solidFill>
                <a:srgbClr val="F8F8F8"/>
              </a:solidFill>
              <a:latin typeface="Arial" panose="020B0604020202020204" pitchFamily="34" charset="0"/>
              <a:ea typeface="微软雅黑" panose="020B0503020204020204" pitchFamily="34" charset="-122"/>
            </a:endParaRPr>
          </a:p>
        </p:txBody>
      </p:sp>
      <p:sp>
        <p:nvSpPr>
          <p:cNvPr id="24" name="任意多边形 58"/>
          <p:cNvSpPr/>
          <p:nvPr/>
        </p:nvSpPr>
        <p:spPr bwMode="auto">
          <a:xfrm>
            <a:off x="2950642" y="1844104"/>
            <a:ext cx="756047" cy="959644"/>
          </a:xfrm>
          <a:custGeom>
            <a:avLst/>
            <a:gdLst>
              <a:gd name="T0" fmla="*/ 0 w 1092530"/>
              <a:gd name="T1" fmla="*/ 1068780 h 1068780"/>
              <a:gd name="T2" fmla="*/ 1092530 w 1092530"/>
              <a:gd name="T3" fmla="*/ 0 h 1068780"/>
            </a:gdLst>
            <a:ahLst/>
            <a:cxnLst>
              <a:cxn ang="0">
                <a:pos x="T0" y="T1"/>
              </a:cxn>
              <a:cxn ang="0">
                <a:pos x="T2" y="T3"/>
              </a:cxn>
            </a:cxnLst>
            <a:rect l="0" t="0" r="r" b="b"/>
            <a:pathLst>
              <a:path w="1092530" h="1068780">
                <a:moveTo>
                  <a:pt x="0" y="1068780"/>
                </a:moveTo>
                <a:lnTo>
                  <a:pt x="1092530" y="0"/>
                </a:lnTo>
              </a:path>
            </a:pathLst>
          </a:custGeom>
          <a:noFill/>
          <a:ln w="9525" cap="flat" cmpd="sng">
            <a:solidFill>
              <a:srgbClr val="000000"/>
            </a:solidFill>
            <a:round/>
            <a:headEnd type="oval" w="med" len="med"/>
            <a:tailEnd type="oval" w="med" len="med"/>
          </a:ln>
          <a:extLst>
            <a:ext uri="{909E8E84-426E-40DD-AFC4-6F175D3DCCD1}">
              <a14:hiddenFill xmlns:a14="http://schemas.microsoft.com/office/drawing/2010/main">
                <a:solidFill>
                  <a:srgbClr val="FFFFFF"/>
                </a:solidFill>
              </a14:hiddenFill>
            </a:ext>
          </a:extLst>
        </p:spPr>
        <p:txBody>
          <a:bodyPr lIns="68580" tIns="34290" rIns="68580" bIns="34290" anchor="ctr"/>
          <a:lstStyle/>
          <a:p>
            <a:pPr eaLnBrk="1" hangingPunct="1">
              <a:buFont typeface="Arial" panose="020B0604020202020204" pitchFamily="34" charset="0"/>
              <a:buNone/>
              <a:defRPr/>
            </a:pPr>
            <a:endParaRPr lang="zh-CN" altLang="en-US" kern="0">
              <a:solidFill>
                <a:srgbClr val="B62822"/>
              </a:solidFill>
              <a:latin typeface="Arial" panose="020B0604020202020204" pitchFamily="34" charset="0"/>
              <a:ea typeface="+mn-ea"/>
            </a:endParaRPr>
          </a:p>
        </p:txBody>
      </p:sp>
      <p:sp>
        <p:nvSpPr>
          <p:cNvPr id="25" name="任意多边形 59"/>
          <p:cNvSpPr/>
          <p:nvPr/>
        </p:nvSpPr>
        <p:spPr bwMode="auto">
          <a:xfrm>
            <a:off x="2864917" y="2806129"/>
            <a:ext cx="841772" cy="38100"/>
          </a:xfrm>
          <a:custGeom>
            <a:avLst/>
            <a:gdLst>
              <a:gd name="T0" fmla="*/ 0 w 1092530"/>
              <a:gd name="T1" fmla="*/ 1068780 h 1068780"/>
              <a:gd name="T2" fmla="*/ 1092530 w 1092530"/>
              <a:gd name="T3" fmla="*/ 0 h 1068780"/>
            </a:gdLst>
            <a:ahLst/>
            <a:cxnLst>
              <a:cxn ang="0">
                <a:pos x="T0" y="T1"/>
              </a:cxn>
              <a:cxn ang="0">
                <a:pos x="T2" y="T3"/>
              </a:cxn>
            </a:cxnLst>
            <a:rect l="0" t="0" r="r" b="b"/>
            <a:pathLst>
              <a:path w="1092530" h="1068780">
                <a:moveTo>
                  <a:pt x="0" y="1068780"/>
                </a:moveTo>
                <a:lnTo>
                  <a:pt x="1092530" y="0"/>
                </a:lnTo>
              </a:path>
            </a:pathLst>
          </a:custGeom>
          <a:noFill/>
          <a:ln w="9525" cap="flat" cmpd="sng">
            <a:solidFill>
              <a:srgbClr val="000000"/>
            </a:solidFill>
            <a:round/>
            <a:headEnd type="oval" w="med" len="med"/>
            <a:tailEnd type="oval" w="med" len="med"/>
          </a:ln>
          <a:extLst>
            <a:ext uri="{909E8E84-426E-40DD-AFC4-6F175D3DCCD1}">
              <a14:hiddenFill xmlns:a14="http://schemas.microsoft.com/office/drawing/2010/main">
                <a:solidFill>
                  <a:srgbClr val="FFFFFF"/>
                </a:solidFill>
              </a14:hiddenFill>
            </a:ext>
          </a:extLst>
        </p:spPr>
        <p:txBody>
          <a:bodyPr lIns="68580" tIns="34290" rIns="68580" bIns="34290" anchor="ctr"/>
          <a:lstStyle/>
          <a:p>
            <a:pPr eaLnBrk="1" hangingPunct="1">
              <a:buFont typeface="Arial" panose="020B0604020202020204" pitchFamily="34" charset="0"/>
              <a:buNone/>
              <a:defRPr/>
            </a:pPr>
            <a:endParaRPr lang="zh-CN" altLang="en-US" kern="0">
              <a:solidFill>
                <a:srgbClr val="B62822"/>
              </a:solidFill>
              <a:latin typeface="Arial" panose="020B0604020202020204" pitchFamily="34" charset="0"/>
              <a:ea typeface="+mn-ea"/>
            </a:endParaRPr>
          </a:p>
        </p:txBody>
      </p:sp>
      <p:sp>
        <p:nvSpPr>
          <p:cNvPr id="26" name="任意多边形 60"/>
          <p:cNvSpPr/>
          <p:nvPr/>
        </p:nvSpPr>
        <p:spPr bwMode="auto">
          <a:xfrm flipV="1">
            <a:off x="2950642" y="2807320"/>
            <a:ext cx="756047" cy="1047750"/>
          </a:xfrm>
          <a:custGeom>
            <a:avLst/>
            <a:gdLst>
              <a:gd name="T0" fmla="*/ 0 w 1092530"/>
              <a:gd name="T1" fmla="*/ 1068780 h 1068780"/>
              <a:gd name="T2" fmla="*/ 1092530 w 1092530"/>
              <a:gd name="T3" fmla="*/ 0 h 1068780"/>
            </a:gdLst>
            <a:ahLst/>
            <a:cxnLst>
              <a:cxn ang="0">
                <a:pos x="T0" y="T1"/>
              </a:cxn>
              <a:cxn ang="0">
                <a:pos x="T2" y="T3"/>
              </a:cxn>
            </a:cxnLst>
            <a:rect l="0" t="0" r="r" b="b"/>
            <a:pathLst>
              <a:path w="1092530" h="1068780">
                <a:moveTo>
                  <a:pt x="0" y="1068780"/>
                </a:moveTo>
                <a:lnTo>
                  <a:pt x="1092530" y="0"/>
                </a:lnTo>
              </a:path>
            </a:pathLst>
          </a:custGeom>
          <a:noFill/>
          <a:ln w="9525" cap="flat" cmpd="sng">
            <a:solidFill>
              <a:srgbClr val="000000"/>
            </a:solidFill>
            <a:round/>
            <a:headEnd type="oval" w="med" len="med"/>
            <a:tailEnd type="oval" w="med" len="med"/>
          </a:ln>
          <a:extLst>
            <a:ext uri="{909E8E84-426E-40DD-AFC4-6F175D3DCCD1}">
              <a14:hiddenFill xmlns:a14="http://schemas.microsoft.com/office/drawing/2010/main">
                <a:solidFill>
                  <a:srgbClr val="FFFFFF"/>
                </a:solidFill>
              </a14:hiddenFill>
            </a:ext>
          </a:extLst>
        </p:spPr>
        <p:txBody>
          <a:bodyPr lIns="68580" tIns="34290" rIns="68580" bIns="34290" anchor="ctr"/>
          <a:lstStyle/>
          <a:p>
            <a:pPr eaLnBrk="1" hangingPunct="1">
              <a:buFont typeface="Arial" panose="020B0604020202020204" pitchFamily="34" charset="0"/>
              <a:buNone/>
              <a:defRPr/>
            </a:pPr>
            <a:endParaRPr lang="zh-CN" altLang="en-US" kern="0">
              <a:solidFill>
                <a:srgbClr val="B62822"/>
              </a:solidFill>
              <a:latin typeface="Arial" panose="020B0604020202020204" pitchFamily="34" charset="0"/>
              <a:ea typeface="+mn-ea"/>
            </a:endParaRPr>
          </a:p>
        </p:txBody>
      </p:sp>
      <p:sp>
        <p:nvSpPr>
          <p:cNvPr id="27" name="椭圆 61"/>
          <p:cNvSpPr>
            <a:spLocks noChangeArrowheads="1"/>
          </p:cNvSpPr>
          <p:nvPr/>
        </p:nvSpPr>
        <p:spPr bwMode="auto">
          <a:xfrm>
            <a:off x="683568" y="1712433"/>
            <a:ext cx="2282189" cy="2227469"/>
          </a:xfrm>
          <a:prstGeom prst="ellipse">
            <a:avLst/>
          </a:prstGeom>
          <a:solidFill>
            <a:srgbClr val="154190"/>
          </a:solidFill>
          <a:ln>
            <a:noFill/>
          </a:ln>
        </p:spPr>
        <p:txBody>
          <a:bodyPr lIns="68580" tIns="34290" rIns="68580" bIns="34290"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buFont typeface="Arial" panose="020B0604020202020204" pitchFamily="34" charset="0"/>
              <a:buNone/>
              <a:defRPr/>
            </a:pPr>
            <a:r>
              <a:rPr lang="zh-CN" altLang="en-US" sz="1600" kern="0" dirty="0">
                <a:solidFill>
                  <a:srgbClr val="F8F8F8"/>
                </a:solidFill>
                <a:ea typeface="微软雅黑" panose="020B0503020204020204" pitchFamily="34" charset="-122"/>
              </a:rPr>
              <a:t>根据国家规定“编制各种竣工图，必须在施工过程中</a:t>
            </a:r>
            <a:r>
              <a:rPr lang="en-US" altLang="zh-CN" sz="1600" kern="0" dirty="0">
                <a:solidFill>
                  <a:srgbClr val="F8F8F8"/>
                </a:solidFill>
                <a:ea typeface="微软雅黑" panose="020B0503020204020204" pitchFamily="34" charset="-122"/>
              </a:rPr>
              <a:t>(</a:t>
            </a:r>
            <a:r>
              <a:rPr lang="zh-CN" altLang="en-US" sz="1600" kern="0" dirty="0">
                <a:solidFill>
                  <a:srgbClr val="F8F8F8"/>
                </a:solidFill>
                <a:ea typeface="微软雅黑" panose="020B0503020204020204" pitchFamily="34" charset="-122"/>
              </a:rPr>
              <a:t>不能在竣工后</a:t>
            </a:r>
            <a:r>
              <a:rPr lang="en-US" altLang="zh-CN" sz="1600" kern="0" dirty="0">
                <a:solidFill>
                  <a:srgbClr val="F8F8F8"/>
                </a:solidFill>
                <a:ea typeface="微软雅黑" panose="020B0503020204020204" pitchFamily="34" charset="-122"/>
              </a:rPr>
              <a:t>)……”</a:t>
            </a:r>
            <a:r>
              <a:rPr lang="zh-CN" altLang="en-US" sz="1600" kern="0" dirty="0">
                <a:solidFill>
                  <a:srgbClr val="F8F8F8"/>
                </a:solidFill>
                <a:ea typeface="微软雅黑" panose="020B0503020204020204" pitchFamily="34" charset="-122"/>
              </a:rPr>
              <a:t>， 其优点是：</a:t>
            </a:r>
            <a:endParaRPr lang="zh-CN" altLang="en-US" sz="1600" b="1" kern="0" dirty="0">
              <a:solidFill>
                <a:srgbClr val="F8F8F8"/>
              </a:solidFill>
              <a:ea typeface="微软雅黑" panose="020B0503020204020204" pitchFamily="34" charset="-122"/>
            </a:endParaRPr>
          </a:p>
        </p:txBody>
      </p:sp>
      <p:sp>
        <p:nvSpPr>
          <p:cNvPr id="2" name="矩形 1"/>
          <p:cNvSpPr/>
          <p:nvPr/>
        </p:nvSpPr>
        <p:spPr>
          <a:xfrm>
            <a:off x="323528" y="1002905"/>
            <a:ext cx="2393604" cy="369332"/>
          </a:xfrm>
          <a:prstGeom prst="rect">
            <a:avLst/>
          </a:prstGeom>
        </p:spPr>
        <p:txBody>
          <a:bodyPr wrap="none">
            <a:spAutoFit/>
          </a:bodyPr>
          <a:lstStyle/>
          <a:p>
            <a:pPr algn="just">
              <a:spcAft>
                <a:spcPts val="0"/>
              </a:spcAft>
            </a:pPr>
            <a:r>
              <a:rPr lang="en-US" altLang="zh-CN" kern="100" dirty="0">
                <a:latin typeface="宋体" panose="02010600030101010101" pitchFamily="2" charset="-122"/>
                <a:ea typeface="宋体" panose="02010600030101010101" pitchFamily="2" charset="-122"/>
                <a:cs typeface="Times New Roman" panose="02020603050405020304" pitchFamily="18" charset="0"/>
              </a:rPr>
              <a:t>1</a:t>
            </a:r>
            <a:r>
              <a:rPr lang="zh-CN" altLang="zh-CN" kern="100" dirty="0">
                <a:latin typeface="Calibri" panose="020F0502020204030204" pitchFamily="34" charset="0"/>
                <a:ea typeface="宋体" panose="02010600030101010101" pitchFamily="2" charset="-122"/>
                <a:cs typeface="Times New Roman" panose="02020603050405020304" pitchFamily="18" charset="0"/>
              </a:rPr>
              <a:t>、编制竣工图的时间</a:t>
            </a:r>
            <a:endParaRPr lang="zh-CN" altLang="zh-CN" sz="12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55"/>
          <p:cNvSpPr txBox="1">
            <a:spLocks noChangeArrowheads="1"/>
          </p:cNvSpPr>
          <p:nvPr/>
        </p:nvSpPr>
        <p:spPr bwMode="auto">
          <a:xfrm>
            <a:off x="952842" y="139511"/>
            <a:ext cx="4843293"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b="0" i="0" dirty="0">
                <a:latin typeface="方正毡笔黑简体" panose="03000509000000000000" pitchFamily="65" charset="-122"/>
                <a:ea typeface="方正毡笔黑简体" panose="03000509000000000000" pitchFamily="65" charset="-122"/>
              </a:rPr>
              <a:t>二、编制竣工图的时间、套数</a:t>
            </a:r>
          </a:p>
        </p:txBody>
      </p:sp>
      <p:grpSp>
        <p:nvGrpSpPr>
          <p:cNvPr id="12" name="组合 11"/>
          <p:cNvGrpSpPr/>
          <p:nvPr/>
        </p:nvGrpSpPr>
        <p:grpSpPr bwMode="auto">
          <a:xfrm>
            <a:off x="2123728" y="1569325"/>
            <a:ext cx="4032448" cy="3234673"/>
            <a:chOff x="5233607" y="1431798"/>
            <a:chExt cx="4406900" cy="1128713"/>
          </a:xfrm>
        </p:grpSpPr>
        <p:sp>
          <p:nvSpPr>
            <p:cNvPr id="13" name="圆角矩形 12"/>
            <p:cNvSpPr/>
            <p:nvPr/>
          </p:nvSpPr>
          <p:spPr>
            <a:xfrm>
              <a:off x="5233607" y="1431798"/>
              <a:ext cx="4406900" cy="1128713"/>
            </a:xfrm>
            <a:prstGeom prst="roundRect">
              <a:avLst/>
            </a:prstGeom>
            <a:solidFill>
              <a:srgbClr val="00AEF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14" name="矩形 35"/>
            <p:cNvSpPr>
              <a:spLocks noChangeArrowheads="1"/>
            </p:cNvSpPr>
            <p:nvPr/>
          </p:nvSpPr>
          <p:spPr bwMode="auto">
            <a:xfrm>
              <a:off x="5663844" y="1560787"/>
              <a:ext cx="3740579" cy="949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lnSpc>
                  <a:spcPct val="150000"/>
                </a:lnSpc>
              </a:pPr>
              <a:r>
                <a:rPr lang="zh-CN" altLang="en-US" sz="1400" dirty="0">
                  <a:solidFill>
                    <a:srgbClr val="FFFFFF"/>
                  </a:solidFill>
                  <a:latin typeface="微软雅黑" panose="020B0503020204020204" pitchFamily="34" charset="-122"/>
                  <a:ea typeface="微软雅黑" panose="020B0503020204020204" pitchFamily="34" charset="-122"/>
                </a:rPr>
                <a:t>国家有关编制竣工图的规定，原则上规定为：一般不少于两套，一套移交生产使用单位保管，一套移交有关主管部门或技术档案部门长期保存，国家重点建设项目，以及其它重要工程，若两套竣工图不能满足需要时，建设单位，施工单位在施工合同中必须明确其编制竣工图的套数。</a:t>
              </a:r>
              <a:endParaRPr lang="zh-CN" altLang="en-US" sz="1400" dirty="0">
                <a:solidFill>
                  <a:srgbClr val="FFFFFF"/>
                </a:solidFill>
              </a:endParaRPr>
            </a:p>
          </p:txBody>
        </p:sp>
      </p:grpSp>
      <p:sp>
        <p:nvSpPr>
          <p:cNvPr id="21" name="五边形 20"/>
          <p:cNvSpPr/>
          <p:nvPr/>
        </p:nvSpPr>
        <p:spPr>
          <a:xfrm>
            <a:off x="1638400" y="1778876"/>
            <a:ext cx="971674" cy="427434"/>
          </a:xfrm>
          <a:prstGeom prst="homePlate">
            <a:avLst/>
          </a:prstGeom>
          <a:solidFill>
            <a:srgbClr val="006FBF"/>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eaLnBrk="1" hangingPunct="1">
              <a:defRPr/>
            </a:pPr>
            <a:r>
              <a:rPr lang="en-US" altLang="zh-CN" dirty="0"/>
              <a:t> </a:t>
            </a:r>
            <a:endParaRPr lang="zh-CN" altLang="en-US" sz="1500" b="1" kern="0" dirty="0">
              <a:solidFill>
                <a:srgbClr val="F8F8F8"/>
              </a:solidFill>
              <a:latin typeface="Arial" panose="020B0604020202020204" pitchFamily="34" charset="0"/>
              <a:ea typeface="微软雅黑" panose="020B0503020204020204" pitchFamily="34" charset="-122"/>
            </a:endParaRPr>
          </a:p>
        </p:txBody>
      </p:sp>
      <p:sp>
        <p:nvSpPr>
          <p:cNvPr id="3" name="矩形 2"/>
          <p:cNvSpPr/>
          <p:nvPr/>
        </p:nvSpPr>
        <p:spPr>
          <a:xfrm>
            <a:off x="328208" y="1059582"/>
            <a:ext cx="2393604" cy="369332"/>
          </a:xfrm>
          <a:prstGeom prst="rect">
            <a:avLst/>
          </a:prstGeom>
        </p:spPr>
        <p:txBody>
          <a:bodyPr wrap="none">
            <a:spAutoFit/>
          </a:bodyPr>
          <a:lstStyle/>
          <a:p>
            <a:pPr algn="just">
              <a:spcAft>
                <a:spcPts val="0"/>
              </a:spcAft>
            </a:pPr>
            <a:r>
              <a:rPr lang="en-US" altLang="zh-CN" kern="100" dirty="0">
                <a:latin typeface="宋体" panose="02010600030101010101" pitchFamily="2" charset="-122"/>
                <a:ea typeface="宋体" panose="02010600030101010101" pitchFamily="2" charset="-122"/>
                <a:cs typeface="Times New Roman" panose="02020603050405020304" pitchFamily="18" charset="0"/>
              </a:rPr>
              <a:t>2</a:t>
            </a:r>
            <a:r>
              <a:rPr lang="zh-CN" altLang="zh-CN" kern="100" dirty="0">
                <a:latin typeface="Calibri" panose="020F0502020204030204" pitchFamily="34" charset="0"/>
                <a:ea typeface="宋体" panose="02010600030101010101" pitchFamily="2" charset="-122"/>
                <a:cs typeface="Times New Roman" panose="02020603050405020304" pitchFamily="18" charset="0"/>
              </a:rPr>
              <a:t>、编制竣工图的套数</a:t>
            </a:r>
            <a:endParaRPr lang="zh-CN" altLang="zh-CN" sz="12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Box 55"/>
          <p:cNvSpPr txBox="1">
            <a:spLocks noChangeArrowheads="1"/>
          </p:cNvSpPr>
          <p:nvPr/>
        </p:nvSpPr>
        <p:spPr bwMode="auto">
          <a:xfrm>
            <a:off x="952843" y="139511"/>
            <a:ext cx="3878614"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b="0" i="0" dirty="0" smtClean="0">
                <a:latin typeface="方正毡笔黑简体" panose="03000509000000000000" pitchFamily="65" charset="-122"/>
                <a:ea typeface="方正毡笔黑简体" panose="03000509000000000000" pitchFamily="65" charset="-122"/>
              </a:rPr>
              <a:t>三、编制竣工图的单位</a:t>
            </a:r>
            <a:endParaRPr lang="zh-CN" altLang="en-US" sz="2800" b="0" i="0" dirty="0">
              <a:latin typeface="方正毡笔黑简体" panose="03000509000000000000" pitchFamily="65" charset="-122"/>
              <a:ea typeface="方正毡笔黑简体" panose="03000509000000000000" pitchFamily="65" charset="-122"/>
            </a:endParaRPr>
          </a:p>
        </p:txBody>
      </p:sp>
      <p:sp>
        <p:nvSpPr>
          <p:cNvPr id="29" name="燕尾形 28"/>
          <p:cNvSpPr/>
          <p:nvPr/>
        </p:nvSpPr>
        <p:spPr>
          <a:xfrm>
            <a:off x="3765735" y="2415314"/>
            <a:ext cx="635124" cy="635124"/>
          </a:xfrm>
          <a:prstGeom prst="chevron">
            <a:avLst/>
          </a:prstGeom>
          <a:solidFill>
            <a:schemeClr val="bg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p>
        </p:txBody>
      </p:sp>
      <p:sp>
        <p:nvSpPr>
          <p:cNvPr id="30" name="燕尾形 29"/>
          <p:cNvSpPr/>
          <p:nvPr/>
        </p:nvSpPr>
        <p:spPr>
          <a:xfrm>
            <a:off x="3333687" y="2416827"/>
            <a:ext cx="635124" cy="635124"/>
          </a:xfrm>
          <a:prstGeom prst="chevron">
            <a:avLst/>
          </a:prstGeom>
          <a:solidFill>
            <a:schemeClr val="accent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p>
        </p:txBody>
      </p:sp>
      <p:sp>
        <p:nvSpPr>
          <p:cNvPr id="31" name="燕尾形 30"/>
          <p:cNvSpPr/>
          <p:nvPr/>
        </p:nvSpPr>
        <p:spPr>
          <a:xfrm>
            <a:off x="2901639" y="2418737"/>
            <a:ext cx="635124" cy="635124"/>
          </a:xfrm>
          <a:prstGeom prst="chevron">
            <a:avLst/>
          </a:prstGeom>
          <a:solidFill>
            <a:schemeClr val="accent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p>
        </p:txBody>
      </p:sp>
      <p:sp>
        <p:nvSpPr>
          <p:cNvPr id="32" name="圆角矩形 31"/>
          <p:cNvSpPr/>
          <p:nvPr/>
        </p:nvSpPr>
        <p:spPr>
          <a:xfrm rot="19005917">
            <a:off x="665069" y="1872221"/>
            <a:ext cx="2386138" cy="2363282"/>
          </a:xfrm>
          <a:custGeom>
            <a:avLst/>
            <a:gdLst/>
            <a:ahLst/>
            <a:cxnLst/>
            <a:rect l="l" t="t" r="r" b="b"/>
            <a:pathLst>
              <a:path w="1734279" h="1717667">
                <a:moveTo>
                  <a:pt x="1212420" y="152024"/>
                </a:moveTo>
                <a:cubicBezTo>
                  <a:pt x="1217532" y="156660"/>
                  <a:pt x="1221756" y="162122"/>
                  <a:pt x="1224582" y="168319"/>
                </a:cubicBezTo>
                <a:cubicBezTo>
                  <a:pt x="1229663" y="170804"/>
                  <a:pt x="1233819" y="174749"/>
                  <a:pt x="1237416" y="179383"/>
                </a:cubicBezTo>
                <a:lnTo>
                  <a:pt x="1380858" y="364166"/>
                </a:lnTo>
                <a:cubicBezTo>
                  <a:pt x="1390204" y="376205"/>
                  <a:pt x="1394109" y="390745"/>
                  <a:pt x="1392514" y="404790"/>
                </a:cubicBezTo>
                <a:cubicBezTo>
                  <a:pt x="1394443" y="408362"/>
                  <a:pt x="1394844" y="412299"/>
                  <a:pt x="1394844" y="416330"/>
                </a:cubicBezTo>
                <a:lnTo>
                  <a:pt x="1394843" y="674381"/>
                </a:lnTo>
                <a:cubicBezTo>
                  <a:pt x="1489202" y="693926"/>
                  <a:pt x="1583561" y="713471"/>
                  <a:pt x="1677919" y="733015"/>
                </a:cubicBezTo>
                <a:cubicBezTo>
                  <a:pt x="1710064" y="739673"/>
                  <a:pt x="1730725" y="771129"/>
                  <a:pt x="1724067" y="803273"/>
                </a:cubicBezTo>
                <a:lnTo>
                  <a:pt x="1724066" y="803272"/>
                </a:lnTo>
                <a:cubicBezTo>
                  <a:pt x="1717408" y="835417"/>
                  <a:pt x="1685952" y="856077"/>
                  <a:pt x="1653808" y="849419"/>
                </a:cubicBezTo>
                <a:lnTo>
                  <a:pt x="1334656" y="783314"/>
                </a:lnTo>
                <a:cubicBezTo>
                  <a:pt x="1317603" y="779782"/>
                  <a:pt x="1303782" y="769271"/>
                  <a:pt x="1295965" y="755140"/>
                </a:cubicBezTo>
                <a:cubicBezTo>
                  <a:pt x="1283553" y="744645"/>
                  <a:pt x="1275968" y="728891"/>
                  <a:pt x="1275968" y="711366"/>
                </a:cubicBezTo>
                <a:lnTo>
                  <a:pt x="1275968" y="519624"/>
                </a:lnTo>
                <a:lnTo>
                  <a:pt x="906856" y="806156"/>
                </a:lnTo>
                <a:lnTo>
                  <a:pt x="1065815" y="1141673"/>
                </a:lnTo>
                <a:cubicBezTo>
                  <a:pt x="1072320" y="1155404"/>
                  <a:pt x="1074348" y="1170104"/>
                  <a:pt x="1071105" y="1183939"/>
                </a:cubicBezTo>
                <a:cubicBezTo>
                  <a:pt x="1072773" y="1191573"/>
                  <a:pt x="1072227" y="1199522"/>
                  <a:pt x="1070359" y="1207468"/>
                </a:cubicBezTo>
                <a:lnTo>
                  <a:pt x="964177" y="1659082"/>
                </a:lnTo>
                <a:cubicBezTo>
                  <a:pt x="954576" y="1699916"/>
                  <a:pt x="913692" y="1725234"/>
                  <a:pt x="872859" y="1715634"/>
                </a:cubicBezTo>
                <a:cubicBezTo>
                  <a:pt x="832025" y="1706033"/>
                  <a:pt x="806707" y="1665149"/>
                  <a:pt x="816307" y="1624316"/>
                </a:cubicBezTo>
                <a:lnTo>
                  <a:pt x="919152" y="1186894"/>
                </a:lnTo>
                <a:lnTo>
                  <a:pt x="694543" y="712807"/>
                </a:lnTo>
                <a:lnTo>
                  <a:pt x="206298" y="912259"/>
                </a:lnTo>
                <a:lnTo>
                  <a:pt x="205161" y="912476"/>
                </a:lnTo>
                <a:cubicBezTo>
                  <a:pt x="201570" y="915619"/>
                  <a:pt x="197179" y="917026"/>
                  <a:pt x="192600" y="918039"/>
                </a:cubicBezTo>
                <a:cubicBezTo>
                  <a:pt x="151643" y="927102"/>
                  <a:pt x="111096" y="901247"/>
                  <a:pt x="102034" y="860290"/>
                </a:cubicBezTo>
                <a:lnTo>
                  <a:pt x="1810" y="407318"/>
                </a:lnTo>
                <a:cubicBezTo>
                  <a:pt x="-7253" y="366361"/>
                  <a:pt x="18602" y="325814"/>
                  <a:pt x="59559" y="316752"/>
                </a:cubicBezTo>
                <a:cubicBezTo>
                  <a:pt x="100515" y="307690"/>
                  <a:pt x="141062" y="333545"/>
                  <a:pt x="150124" y="374501"/>
                </a:cubicBezTo>
                <a:lnTo>
                  <a:pt x="230606" y="738241"/>
                </a:lnTo>
                <a:lnTo>
                  <a:pt x="645176" y="568886"/>
                </a:lnTo>
                <a:cubicBezTo>
                  <a:pt x="647355" y="564266"/>
                  <a:pt x="650942" y="560611"/>
                  <a:pt x="655077" y="557402"/>
                </a:cubicBezTo>
                <a:lnTo>
                  <a:pt x="1080746" y="226967"/>
                </a:lnTo>
                <a:lnTo>
                  <a:pt x="799166" y="128506"/>
                </a:lnTo>
                <a:lnTo>
                  <a:pt x="795830" y="126527"/>
                </a:lnTo>
                <a:cubicBezTo>
                  <a:pt x="715067" y="196803"/>
                  <a:pt x="634305" y="267079"/>
                  <a:pt x="553543" y="337355"/>
                </a:cubicBezTo>
                <a:cubicBezTo>
                  <a:pt x="528779" y="358904"/>
                  <a:pt x="491236" y="356298"/>
                  <a:pt x="469687" y="331533"/>
                </a:cubicBezTo>
                <a:lnTo>
                  <a:pt x="469688" y="331534"/>
                </a:lnTo>
                <a:cubicBezTo>
                  <a:pt x="448139" y="306770"/>
                  <a:pt x="450746" y="269226"/>
                  <a:pt x="475510" y="247677"/>
                </a:cubicBezTo>
                <a:lnTo>
                  <a:pt x="743505" y="14477"/>
                </a:lnTo>
                <a:cubicBezTo>
                  <a:pt x="765419" y="-4592"/>
                  <a:pt x="797339" y="-4746"/>
                  <a:pt x="818596" y="13559"/>
                </a:cubicBezTo>
                <a:cubicBezTo>
                  <a:pt x="825164" y="12925"/>
                  <a:pt x="831849" y="14001"/>
                  <a:pt x="838403" y="16293"/>
                </a:cubicBezTo>
                <a:cubicBezTo>
                  <a:pt x="956310" y="57521"/>
                  <a:pt x="1074215" y="98750"/>
                  <a:pt x="1192122" y="139979"/>
                </a:cubicBezTo>
                <a:cubicBezTo>
                  <a:pt x="1199869" y="142688"/>
                  <a:pt x="1206700" y="146838"/>
                  <a:pt x="1212420" y="152024"/>
                </a:cubicBezTo>
                <a:close/>
                <a:moveTo>
                  <a:pt x="1681771" y="50445"/>
                </a:moveTo>
                <a:cubicBezTo>
                  <a:pt x="1748841" y="113504"/>
                  <a:pt x="1752092" y="218996"/>
                  <a:pt x="1689033" y="286066"/>
                </a:cubicBezTo>
                <a:cubicBezTo>
                  <a:pt x="1625973" y="353135"/>
                  <a:pt x="1520482" y="356387"/>
                  <a:pt x="1453412" y="293327"/>
                </a:cubicBezTo>
                <a:cubicBezTo>
                  <a:pt x="1386342" y="230268"/>
                  <a:pt x="1383091" y="124777"/>
                  <a:pt x="1446150" y="57707"/>
                </a:cubicBezTo>
                <a:cubicBezTo>
                  <a:pt x="1509210" y="-9363"/>
                  <a:pt x="1614701" y="-12614"/>
                  <a:pt x="1681771" y="50445"/>
                </a:cubicBezTo>
                <a:close/>
              </a:path>
            </a:pathLst>
          </a:custGeom>
          <a:solidFill>
            <a:schemeClr val="accent2">
              <a:lumMod val="7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p>
        </p:txBody>
      </p:sp>
      <p:cxnSp>
        <p:nvCxnSpPr>
          <p:cNvPr id="36" name="直接连接符 35"/>
          <p:cNvCxnSpPr/>
          <p:nvPr/>
        </p:nvCxnSpPr>
        <p:spPr>
          <a:xfrm>
            <a:off x="4875533" y="4083918"/>
            <a:ext cx="3319180" cy="0"/>
          </a:xfrm>
          <a:prstGeom prst="line">
            <a:avLst/>
          </a:prstGeom>
          <a:noFill/>
          <a:ln w="9525" cap="flat" cmpd="sng" algn="ctr">
            <a:solidFill>
              <a:schemeClr val="tx1">
                <a:lumMod val="50000"/>
                <a:lumOff val="50000"/>
              </a:schemeClr>
            </a:solidFill>
            <a:prstDash val="dash"/>
          </a:ln>
          <a:effectLst/>
        </p:spPr>
      </p:cxnSp>
      <p:grpSp>
        <p:nvGrpSpPr>
          <p:cNvPr id="43" name="组合 42"/>
          <p:cNvGrpSpPr/>
          <p:nvPr/>
        </p:nvGrpSpPr>
        <p:grpSpPr>
          <a:xfrm>
            <a:off x="4046605" y="1373044"/>
            <a:ext cx="599448" cy="599448"/>
            <a:chOff x="5418452" y="307702"/>
            <a:chExt cx="599448" cy="599448"/>
          </a:xfrm>
        </p:grpSpPr>
        <p:grpSp>
          <p:nvGrpSpPr>
            <p:cNvPr id="46" name="组合 45"/>
            <p:cNvGrpSpPr/>
            <p:nvPr/>
          </p:nvGrpSpPr>
          <p:grpSpPr>
            <a:xfrm>
              <a:off x="5418452" y="307702"/>
              <a:ext cx="599448" cy="599448"/>
              <a:chOff x="4131160" y="713581"/>
              <a:chExt cx="881684" cy="881684"/>
            </a:xfrm>
          </p:grpSpPr>
          <p:sp>
            <p:nvSpPr>
              <p:cNvPr id="67" name="椭圆 66"/>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71" name="椭圆 70"/>
              <p:cNvSpPr/>
              <p:nvPr/>
            </p:nvSpPr>
            <p:spPr>
              <a:xfrm>
                <a:off x="4237176" y="819597"/>
                <a:ext cx="669652" cy="669652"/>
              </a:xfrm>
              <a:prstGeom prst="ellipse">
                <a:avLst/>
              </a:prstGeom>
              <a:solidFill>
                <a:schemeClr val="accent1"/>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47" name="Freeform 72"/>
            <p:cNvSpPr>
              <a:spLocks noEditPoints="1"/>
            </p:cNvSpPr>
            <p:nvPr/>
          </p:nvSpPr>
          <p:spPr bwMode="auto">
            <a:xfrm>
              <a:off x="5580112" y="455050"/>
              <a:ext cx="297176" cy="297712"/>
            </a:xfrm>
            <a:custGeom>
              <a:avLst/>
              <a:gdLst>
                <a:gd name="T0" fmla="*/ 337 w 411"/>
                <a:gd name="T1" fmla="*/ 198 h 412"/>
                <a:gd name="T2" fmla="*/ 284 w 411"/>
                <a:gd name="T3" fmla="*/ 220 h 412"/>
                <a:gd name="T4" fmla="*/ 249 w 411"/>
                <a:gd name="T5" fmla="*/ 185 h 412"/>
                <a:gd name="T6" fmla="*/ 283 w 411"/>
                <a:gd name="T7" fmla="*/ 107 h 412"/>
                <a:gd name="T8" fmla="*/ 176 w 411"/>
                <a:gd name="T9" fmla="*/ 0 h 412"/>
                <a:gd name="T10" fmla="*/ 68 w 411"/>
                <a:gd name="T11" fmla="*/ 107 h 412"/>
                <a:gd name="T12" fmla="*/ 116 w 411"/>
                <a:gd name="T13" fmla="*/ 196 h 412"/>
                <a:gd name="T14" fmla="*/ 96 w 411"/>
                <a:gd name="T15" fmla="*/ 266 h 412"/>
                <a:gd name="T16" fmla="*/ 74 w 411"/>
                <a:gd name="T17" fmla="*/ 263 h 412"/>
                <a:gd name="T18" fmla="*/ 0 w 411"/>
                <a:gd name="T19" fmla="*/ 337 h 412"/>
                <a:gd name="T20" fmla="*/ 74 w 411"/>
                <a:gd name="T21" fmla="*/ 412 h 412"/>
                <a:gd name="T22" fmla="*/ 149 w 411"/>
                <a:gd name="T23" fmla="*/ 337 h 412"/>
                <a:gd name="T24" fmla="*/ 110 w 411"/>
                <a:gd name="T25" fmla="*/ 272 h 412"/>
                <a:gd name="T26" fmla="*/ 130 w 411"/>
                <a:gd name="T27" fmla="*/ 204 h 412"/>
                <a:gd name="T28" fmla="*/ 176 w 411"/>
                <a:gd name="T29" fmla="*/ 214 h 412"/>
                <a:gd name="T30" fmla="*/ 238 w 411"/>
                <a:gd name="T31" fmla="*/ 195 h 412"/>
                <a:gd name="T32" fmla="*/ 275 w 411"/>
                <a:gd name="T33" fmla="*/ 232 h 412"/>
                <a:gd name="T34" fmla="*/ 262 w 411"/>
                <a:gd name="T35" fmla="*/ 273 h 412"/>
                <a:gd name="T36" fmla="*/ 337 w 411"/>
                <a:gd name="T37" fmla="*/ 347 h 412"/>
                <a:gd name="T38" fmla="*/ 411 w 411"/>
                <a:gd name="T39" fmla="*/ 273 h 412"/>
                <a:gd name="T40" fmla="*/ 337 w 411"/>
                <a:gd name="T41" fmla="*/ 198 h 412"/>
                <a:gd name="T42" fmla="*/ 134 w 411"/>
                <a:gd name="T43" fmla="*/ 337 h 412"/>
                <a:gd name="T44" fmla="*/ 74 w 411"/>
                <a:gd name="T45" fmla="*/ 397 h 412"/>
                <a:gd name="T46" fmla="*/ 14 w 411"/>
                <a:gd name="T47" fmla="*/ 337 h 412"/>
                <a:gd name="T48" fmla="*/ 74 w 411"/>
                <a:gd name="T49" fmla="*/ 278 h 412"/>
                <a:gd name="T50" fmla="*/ 134 w 411"/>
                <a:gd name="T51" fmla="*/ 337 h 412"/>
                <a:gd name="T52" fmla="*/ 83 w 411"/>
                <a:gd name="T53" fmla="*/ 107 h 412"/>
                <a:gd name="T54" fmla="*/ 176 w 411"/>
                <a:gd name="T55" fmla="*/ 14 h 412"/>
                <a:gd name="T56" fmla="*/ 268 w 411"/>
                <a:gd name="T57" fmla="*/ 107 h 412"/>
                <a:gd name="T58" fmla="*/ 176 w 411"/>
                <a:gd name="T59" fmla="*/ 200 h 412"/>
                <a:gd name="T60" fmla="*/ 83 w 411"/>
                <a:gd name="T61" fmla="*/ 107 h 412"/>
                <a:gd name="T62" fmla="*/ 337 w 411"/>
                <a:gd name="T63" fmla="*/ 332 h 412"/>
                <a:gd name="T64" fmla="*/ 277 w 411"/>
                <a:gd name="T65" fmla="*/ 273 h 412"/>
                <a:gd name="T66" fmla="*/ 337 w 411"/>
                <a:gd name="T67" fmla="*/ 213 h 412"/>
                <a:gd name="T68" fmla="*/ 397 w 411"/>
                <a:gd name="T69" fmla="*/ 273 h 412"/>
                <a:gd name="T70" fmla="*/ 337 w 411"/>
                <a:gd name="T71" fmla="*/ 332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11" h="412">
                  <a:moveTo>
                    <a:pt x="337" y="198"/>
                  </a:moveTo>
                  <a:cubicBezTo>
                    <a:pt x="316" y="198"/>
                    <a:pt x="298" y="206"/>
                    <a:pt x="284" y="220"/>
                  </a:cubicBezTo>
                  <a:cubicBezTo>
                    <a:pt x="249" y="185"/>
                    <a:pt x="249" y="185"/>
                    <a:pt x="249" y="185"/>
                  </a:cubicBezTo>
                  <a:cubicBezTo>
                    <a:pt x="270" y="166"/>
                    <a:pt x="283" y="138"/>
                    <a:pt x="283" y="107"/>
                  </a:cubicBezTo>
                  <a:cubicBezTo>
                    <a:pt x="283" y="48"/>
                    <a:pt x="235" y="0"/>
                    <a:pt x="176" y="0"/>
                  </a:cubicBezTo>
                  <a:cubicBezTo>
                    <a:pt x="117" y="0"/>
                    <a:pt x="68" y="48"/>
                    <a:pt x="68" y="107"/>
                  </a:cubicBezTo>
                  <a:cubicBezTo>
                    <a:pt x="68" y="144"/>
                    <a:pt x="88" y="177"/>
                    <a:pt x="116" y="196"/>
                  </a:cubicBezTo>
                  <a:cubicBezTo>
                    <a:pt x="96" y="266"/>
                    <a:pt x="96" y="266"/>
                    <a:pt x="96" y="266"/>
                  </a:cubicBezTo>
                  <a:cubicBezTo>
                    <a:pt x="89" y="264"/>
                    <a:pt x="82" y="263"/>
                    <a:pt x="74" y="263"/>
                  </a:cubicBezTo>
                  <a:cubicBezTo>
                    <a:pt x="33" y="263"/>
                    <a:pt x="0" y="296"/>
                    <a:pt x="0" y="337"/>
                  </a:cubicBezTo>
                  <a:cubicBezTo>
                    <a:pt x="0" y="378"/>
                    <a:pt x="33" y="412"/>
                    <a:pt x="74" y="412"/>
                  </a:cubicBezTo>
                  <a:cubicBezTo>
                    <a:pt x="115" y="412"/>
                    <a:pt x="149" y="378"/>
                    <a:pt x="149" y="337"/>
                  </a:cubicBezTo>
                  <a:cubicBezTo>
                    <a:pt x="149" y="309"/>
                    <a:pt x="133" y="284"/>
                    <a:pt x="110" y="272"/>
                  </a:cubicBezTo>
                  <a:cubicBezTo>
                    <a:pt x="130" y="204"/>
                    <a:pt x="130" y="204"/>
                    <a:pt x="130" y="204"/>
                  </a:cubicBezTo>
                  <a:cubicBezTo>
                    <a:pt x="144" y="210"/>
                    <a:pt x="159" y="214"/>
                    <a:pt x="176" y="214"/>
                  </a:cubicBezTo>
                  <a:cubicBezTo>
                    <a:pt x="199" y="214"/>
                    <a:pt x="220" y="207"/>
                    <a:pt x="238" y="195"/>
                  </a:cubicBezTo>
                  <a:cubicBezTo>
                    <a:pt x="275" y="232"/>
                    <a:pt x="275" y="232"/>
                    <a:pt x="275" y="232"/>
                  </a:cubicBezTo>
                  <a:cubicBezTo>
                    <a:pt x="267" y="243"/>
                    <a:pt x="262" y="257"/>
                    <a:pt x="262" y="273"/>
                  </a:cubicBezTo>
                  <a:cubicBezTo>
                    <a:pt x="262" y="314"/>
                    <a:pt x="296" y="347"/>
                    <a:pt x="337" y="347"/>
                  </a:cubicBezTo>
                  <a:cubicBezTo>
                    <a:pt x="378" y="347"/>
                    <a:pt x="411" y="314"/>
                    <a:pt x="411" y="273"/>
                  </a:cubicBezTo>
                  <a:cubicBezTo>
                    <a:pt x="411" y="231"/>
                    <a:pt x="378" y="198"/>
                    <a:pt x="337" y="198"/>
                  </a:cubicBezTo>
                  <a:close/>
                  <a:moveTo>
                    <a:pt x="134" y="337"/>
                  </a:moveTo>
                  <a:cubicBezTo>
                    <a:pt x="134" y="370"/>
                    <a:pt x="107" y="397"/>
                    <a:pt x="74" y="397"/>
                  </a:cubicBezTo>
                  <a:cubicBezTo>
                    <a:pt x="41" y="397"/>
                    <a:pt x="14" y="370"/>
                    <a:pt x="14" y="337"/>
                  </a:cubicBezTo>
                  <a:cubicBezTo>
                    <a:pt x="14" y="304"/>
                    <a:pt x="41" y="278"/>
                    <a:pt x="74" y="278"/>
                  </a:cubicBezTo>
                  <a:cubicBezTo>
                    <a:pt x="107" y="278"/>
                    <a:pt x="134" y="304"/>
                    <a:pt x="134" y="337"/>
                  </a:cubicBezTo>
                  <a:close/>
                  <a:moveTo>
                    <a:pt x="83" y="107"/>
                  </a:moveTo>
                  <a:cubicBezTo>
                    <a:pt x="83" y="56"/>
                    <a:pt x="125" y="14"/>
                    <a:pt x="176" y="14"/>
                  </a:cubicBezTo>
                  <a:cubicBezTo>
                    <a:pt x="227" y="14"/>
                    <a:pt x="268" y="56"/>
                    <a:pt x="268" y="107"/>
                  </a:cubicBezTo>
                  <a:cubicBezTo>
                    <a:pt x="268" y="158"/>
                    <a:pt x="227" y="200"/>
                    <a:pt x="176" y="200"/>
                  </a:cubicBezTo>
                  <a:cubicBezTo>
                    <a:pt x="125" y="200"/>
                    <a:pt x="83" y="158"/>
                    <a:pt x="83" y="107"/>
                  </a:cubicBezTo>
                  <a:close/>
                  <a:moveTo>
                    <a:pt x="337" y="332"/>
                  </a:moveTo>
                  <a:cubicBezTo>
                    <a:pt x="304" y="332"/>
                    <a:pt x="277" y="306"/>
                    <a:pt x="277" y="273"/>
                  </a:cubicBezTo>
                  <a:cubicBezTo>
                    <a:pt x="277" y="240"/>
                    <a:pt x="304" y="213"/>
                    <a:pt x="337" y="213"/>
                  </a:cubicBezTo>
                  <a:cubicBezTo>
                    <a:pt x="370" y="213"/>
                    <a:pt x="397" y="240"/>
                    <a:pt x="397" y="273"/>
                  </a:cubicBezTo>
                  <a:cubicBezTo>
                    <a:pt x="397" y="306"/>
                    <a:pt x="370" y="332"/>
                    <a:pt x="337" y="332"/>
                  </a:cubicBezTo>
                  <a:close/>
                </a:path>
              </a:pathLst>
            </a:custGeom>
            <a:solidFill>
              <a:srgbClr val="FFFFFF"/>
            </a:solidFill>
            <a:ln>
              <a:noFill/>
            </a:ln>
          </p:spPr>
          <p:txBody>
            <a:bodyPr vert="horz" wrap="square" lIns="68571" tIns="34286" rIns="68571" bIns="34286" numCol="1" anchor="t" anchorCtr="0" compatLnSpc="1"/>
            <a:lstStyle/>
            <a:p>
              <a:endParaRPr lang="en-US">
                <a:latin typeface="微软雅黑" panose="020B0503020204020204" pitchFamily="34" charset="-122"/>
                <a:ea typeface="微软雅黑" panose="020B0503020204020204" pitchFamily="34" charset="-122"/>
              </a:endParaRPr>
            </a:p>
          </p:txBody>
        </p:sp>
      </p:grpSp>
      <p:sp>
        <p:nvSpPr>
          <p:cNvPr id="2" name="矩形 1"/>
          <p:cNvSpPr/>
          <p:nvPr/>
        </p:nvSpPr>
        <p:spPr>
          <a:xfrm>
            <a:off x="661336" y="865481"/>
            <a:ext cx="2393604" cy="369332"/>
          </a:xfrm>
          <a:prstGeom prst="rect">
            <a:avLst/>
          </a:prstGeom>
        </p:spPr>
        <p:txBody>
          <a:bodyPr wrap="none">
            <a:spAutoFit/>
          </a:bodyPr>
          <a:lstStyle/>
          <a:p>
            <a:pPr algn="just">
              <a:spcAft>
                <a:spcPts val="0"/>
              </a:spcAft>
            </a:pPr>
            <a:r>
              <a:rPr lang="en-US" altLang="zh-CN" kern="100" dirty="0">
                <a:latin typeface="宋体" panose="02010600030101010101" pitchFamily="2" charset="-122"/>
                <a:ea typeface="宋体" panose="02010600030101010101" pitchFamily="2" charset="-122"/>
                <a:cs typeface="Times New Roman" panose="02020603050405020304" pitchFamily="18" charset="0"/>
              </a:rPr>
              <a:t>1</a:t>
            </a:r>
            <a:r>
              <a:rPr lang="zh-CN" altLang="zh-CN" kern="100" dirty="0">
                <a:latin typeface="Calibri" panose="020F0502020204030204" pitchFamily="34" charset="0"/>
                <a:ea typeface="宋体" panose="02010600030101010101" pitchFamily="2" charset="-122"/>
                <a:cs typeface="Times New Roman" panose="02020603050405020304" pitchFamily="18" charset="0"/>
              </a:rPr>
              <a:t>、编制竣工图的单位</a:t>
            </a:r>
            <a:endParaRPr lang="zh-CN" altLang="zh-CN" sz="12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4698615" y="1523125"/>
            <a:ext cx="3673016" cy="2554545"/>
          </a:xfrm>
          <a:prstGeom prst="rect">
            <a:avLst/>
          </a:prstGeom>
        </p:spPr>
        <p:txBody>
          <a:bodyPr wrap="square">
            <a:spAutoFit/>
          </a:bodyPr>
          <a:lstStyle/>
          <a:p>
            <a:r>
              <a:rPr lang="zh-CN" altLang="zh-CN" sz="1600" b="0" dirty="0">
                <a:ea typeface="宋体" panose="02010600030101010101" pitchFamily="2" charset="-122"/>
                <a:cs typeface="Times New Roman" panose="02020603050405020304" pitchFamily="18" charset="0"/>
              </a:rPr>
              <a:t>工程竣工后由谁编制竣工图？国家规定是这样的：“施工单位在施工中做好施工记录、检查记录，整理好变更文件，并及时做好竣工图，保证竣工图质量，对竣工图及竣工文件的验收是工程验收的内容之一”。这一规定明确了编制竣工图是施工单位必须履行的职责，以施工单位为主编制竣工图对落实编制竣工图任务和确保竣工图的质量是有利的和十分必要</a:t>
            </a:r>
            <a:r>
              <a:rPr lang="zh-CN" altLang="zh-CN" sz="1600" b="0" dirty="0" smtClean="0">
                <a:ea typeface="宋体" panose="02010600030101010101" pitchFamily="2" charset="-122"/>
                <a:cs typeface="Times New Roman" panose="02020603050405020304" pitchFamily="18" charset="0"/>
              </a:rPr>
              <a:t>的</a:t>
            </a:r>
            <a:r>
              <a:rPr lang="zh-CN" altLang="en-US" sz="1600" b="0" dirty="0" smtClean="0">
                <a:ea typeface="宋体" panose="02010600030101010101" pitchFamily="2" charset="-122"/>
                <a:cs typeface="Times New Roman" panose="02020603050405020304" pitchFamily="18" charset="0"/>
              </a:rPr>
              <a:t>。</a:t>
            </a:r>
            <a:endParaRPr lang="zh-CN" altLang="en-US" sz="1600" b="0"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Box 55"/>
          <p:cNvSpPr txBox="1">
            <a:spLocks noChangeArrowheads="1"/>
          </p:cNvSpPr>
          <p:nvPr/>
        </p:nvSpPr>
        <p:spPr bwMode="auto">
          <a:xfrm>
            <a:off x="952843" y="139511"/>
            <a:ext cx="3878614"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b="0" i="0" dirty="0">
                <a:latin typeface="方正毡笔黑简体" panose="03000509000000000000" pitchFamily="65" charset="-122"/>
                <a:ea typeface="方正毡笔黑简体" panose="03000509000000000000" pitchFamily="65" charset="-122"/>
              </a:rPr>
              <a:t>四、竣工图的签字盖章</a:t>
            </a:r>
          </a:p>
        </p:txBody>
      </p:sp>
      <p:sp>
        <p:nvSpPr>
          <p:cNvPr id="29" name="燕尾形 28"/>
          <p:cNvSpPr/>
          <p:nvPr/>
        </p:nvSpPr>
        <p:spPr>
          <a:xfrm>
            <a:off x="3765735" y="2415314"/>
            <a:ext cx="635124" cy="635124"/>
          </a:xfrm>
          <a:prstGeom prst="chevron">
            <a:avLst/>
          </a:prstGeom>
          <a:solidFill>
            <a:schemeClr val="bg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p>
        </p:txBody>
      </p:sp>
      <p:sp>
        <p:nvSpPr>
          <p:cNvPr id="30" name="燕尾形 29"/>
          <p:cNvSpPr/>
          <p:nvPr/>
        </p:nvSpPr>
        <p:spPr>
          <a:xfrm>
            <a:off x="3333687" y="2416827"/>
            <a:ext cx="635124" cy="635124"/>
          </a:xfrm>
          <a:prstGeom prst="chevron">
            <a:avLst/>
          </a:prstGeom>
          <a:solidFill>
            <a:schemeClr val="accent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p>
        </p:txBody>
      </p:sp>
      <p:sp>
        <p:nvSpPr>
          <p:cNvPr id="31" name="燕尾形 30"/>
          <p:cNvSpPr/>
          <p:nvPr/>
        </p:nvSpPr>
        <p:spPr>
          <a:xfrm>
            <a:off x="2901639" y="2418737"/>
            <a:ext cx="635124" cy="635124"/>
          </a:xfrm>
          <a:prstGeom prst="chevron">
            <a:avLst/>
          </a:prstGeom>
          <a:solidFill>
            <a:schemeClr val="accent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p>
        </p:txBody>
      </p:sp>
      <p:sp>
        <p:nvSpPr>
          <p:cNvPr id="32" name="圆角矩形 31"/>
          <p:cNvSpPr/>
          <p:nvPr/>
        </p:nvSpPr>
        <p:spPr>
          <a:xfrm rot="19005917">
            <a:off x="665069" y="1872221"/>
            <a:ext cx="2386138" cy="2363282"/>
          </a:xfrm>
          <a:custGeom>
            <a:avLst/>
            <a:gdLst/>
            <a:ahLst/>
            <a:cxnLst/>
            <a:rect l="l" t="t" r="r" b="b"/>
            <a:pathLst>
              <a:path w="1734279" h="1717667">
                <a:moveTo>
                  <a:pt x="1212420" y="152024"/>
                </a:moveTo>
                <a:cubicBezTo>
                  <a:pt x="1217532" y="156660"/>
                  <a:pt x="1221756" y="162122"/>
                  <a:pt x="1224582" y="168319"/>
                </a:cubicBezTo>
                <a:cubicBezTo>
                  <a:pt x="1229663" y="170804"/>
                  <a:pt x="1233819" y="174749"/>
                  <a:pt x="1237416" y="179383"/>
                </a:cubicBezTo>
                <a:lnTo>
                  <a:pt x="1380858" y="364166"/>
                </a:lnTo>
                <a:cubicBezTo>
                  <a:pt x="1390204" y="376205"/>
                  <a:pt x="1394109" y="390745"/>
                  <a:pt x="1392514" y="404790"/>
                </a:cubicBezTo>
                <a:cubicBezTo>
                  <a:pt x="1394443" y="408362"/>
                  <a:pt x="1394844" y="412299"/>
                  <a:pt x="1394844" y="416330"/>
                </a:cubicBezTo>
                <a:lnTo>
                  <a:pt x="1394843" y="674381"/>
                </a:lnTo>
                <a:cubicBezTo>
                  <a:pt x="1489202" y="693926"/>
                  <a:pt x="1583561" y="713471"/>
                  <a:pt x="1677919" y="733015"/>
                </a:cubicBezTo>
                <a:cubicBezTo>
                  <a:pt x="1710064" y="739673"/>
                  <a:pt x="1730725" y="771129"/>
                  <a:pt x="1724067" y="803273"/>
                </a:cubicBezTo>
                <a:lnTo>
                  <a:pt x="1724066" y="803272"/>
                </a:lnTo>
                <a:cubicBezTo>
                  <a:pt x="1717408" y="835417"/>
                  <a:pt x="1685952" y="856077"/>
                  <a:pt x="1653808" y="849419"/>
                </a:cubicBezTo>
                <a:lnTo>
                  <a:pt x="1334656" y="783314"/>
                </a:lnTo>
                <a:cubicBezTo>
                  <a:pt x="1317603" y="779782"/>
                  <a:pt x="1303782" y="769271"/>
                  <a:pt x="1295965" y="755140"/>
                </a:cubicBezTo>
                <a:cubicBezTo>
                  <a:pt x="1283553" y="744645"/>
                  <a:pt x="1275968" y="728891"/>
                  <a:pt x="1275968" y="711366"/>
                </a:cubicBezTo>
                <a:lnTo>
                  <a:pt x="1275968" y="519624"/>
                </a:lnTo>
                <a:lnTo>
                  <a:pt x="906856" y="806156"/>
                </a:lnTo>
                <a:lnTo>
                  <a:pt x="1065815" y="1141673"/>
                </a:lnTo>
                <a:cubicBezTo>
                  <a:pt x="1072320" y="1155404"/>
                  <a:pt x="1074348" y="1170104"/>
                  <a:pt x="1071105" y="1183939"/>
                </a:cubicBezTo>
                <a:cubicBezTo>
                  <a:pt x="1072773" y="1191573"/>
                  <a:pt x="1072227" y="1199522"/>
                  <a:pt x="1070359" y="1207468"/>
                </a:cubicBezTo>
                <a:lnTo>
                  <a:pt x="964177" y="1659082"/>
                </a:lnTo>
                <a:cubicBezTo>
                  <a:pt x="954576" y="1699916"/>
                  <a:pt x="913692" y="1725234"/>
                  <a:pt x="872859" y="1715634"/>
                </a:cubicBezTo>
                <a:cubicBezTo>
                  <a:pt x="832025" y="1706033"/>
                  <a:pt x="806707" y="1665149"/>
                  <a:pt x="816307" y="1624316"/>
                </a:cubicBezTo>
                <a:lnTo>
                  <a:pt x="919152" y="1186894"/>
                </a:lnTo>
                <a:lnTo>
                  <a:pt x="694543" y="712807"/>
                </a:lnTo>
                <a:lnTo>
                  <a:pt x="206298" y="912259"/>
                </a:lnTo>
                <a:lnTo>
                  <a:pt x="205161" y="912476"/>
                </a:lnTo>
                <a:cubicBezTo>
                  <a:pt x="201570" y="915619"/>
                  <a:pt x="197179" y="917026"/>
                  <a:pt x="192600" y="918039"/>
                </a:cubicBezTo>
                <a:cubicBezTo>
                  <a:pt x="151643" y="927102"/>
                  <a:pt x="111096" y="901247"/>
                  <a:pt x="102034" y="860290"/>
                </a:cubicBezTo>
                <a:lnTo>
                  <a:pt x="1810" y="407318"/>
                </a:lnTo>
                <a:cubicBezTo>
                  <a:pt x="-7253" y="366361"/>
                  <a:pt x="18602" y="325814"/>
                  <a:pt x="59559" y="316752"/>
                </a:cubicBezTo>
                <a:cubicBezTo>
                  <a:pt x="100515" y="307690"/>
                  <a:pt x="141062" y="333545"/>
                  <a:pt x="150124" y="374501"/>
                </a:cubicBezTo>
                <a:lnTo>
                  <a:pt x="230606" y="738241"/>
                </a:lnTo>
                <a:lnTo>
                  <a:pt x="645176" y="568886"/>
                </a:lnTo>
                <a:cubicBezTo>
                  <a:pt x="647355" y="564266"/>
                  <a:pt x="650942" y="560611"/>
                  <a:pt x="655077" y="557402"/>
                </a:cubicBezTo>
                <a:lnTo>
                  <a:pt x="1080746" y="226967"/>
                </a:lnTo>
                <a:lnTo>
                  <a:pt x="799166" y="128506"/>
                </a:lnTo>
                <a:lnTo>
                  <a:pt x="795830" y="126527"/>
                </a:lnTo>
                <a:cubicBezTo>
                  <a:pt x="715067" y="196803"/>
                  <a:pt x="634305" y="267079"/>
                  <a:pt x="553543" y="337355"/>
                </a:cubicBezTo>
                <a:cubicBezTo>
                  <a:pt x="528779" y="358904"/>
                  <a:pt x="491236" y="356298"/>
                  <a:pt x="469687" y="331533"/>
                </a:cubicBezTo>
                <a:lnTo>
                  <a:pt x="469688" y="331534"/>
                </a:lnTo>
                <a:cubicBezTo>
                  <a:pt x="448139" y="306770"/>
                  <a:pt x="450746" y="269226"/>
                  <a:pt x="475510" y="247677"/>
                </a:cubicBezTo>
                <a:lnTo>
                  <a:pt x="743505" y="14477"/>
                </a:lnTo>
                <a:cubicBezTo>
                  <a:pt x="765419" y="-4592"/>
                  <a:pt x="797339" y="-4746"/>
                  <a:pt x="818596" y="13559"/>
                </a:cubicBezTo>
                <a:cubicBezTo>
                  <a:pt x="825164" y="12925"/>
                  <a:pt x="831849" y="14001"/>
                  <a:pt x="838403" y="16293"/>
                </a:cubicBezTo>
                <a:cubicBezTo>
                  <a:pt x="956310" y="57521"/>
                  <a:pt x="1074215" y="98750"/>
                  <a:pt x="1192122" y="139979"/>
                </a:cubicBezTo>
                <a:cubicBezTo>
                  <a:pt x="1199869" y="142688"/>
                  <a:pt x="1206700" y="146838"/>
                  <a:pt x="1212420" y="152024"/>
                </a:cubicBezTo>
                <a:close/>
                <a:moveTo>
                  <a:pt x="1681771" y="50445"/>
                </a:moveTo>
                <a:cubicBezTo>
                  <a:pt x="1748841" y="113504"/>
                  <a:pt x="1752092" y="218996"/>
                  <a:pt x="1689033" y="286066"/>
                </a:cubicBezTo>
                <a:cubicBezTo>
                  <a:pt x="1625973" y="353135"/>
                  <a:pt x="1520482" y="356387"/>
                  <a:pt x="1453412" y="293327"/>
                </a:cubicBezTo>
                <a:cubicBezTo>
                  <a:pt x="1386342" y="230268"/>
                  <a:pt x="1383091" y="124777"/>
                  <a:pt x="1446150" y="57707"/>
                </a:cubicBezTo>
                <a:cubicBezTo>
                  <a:pt x="1509210" y="-9363"/>
                  <a:pt x="1614701" y="-12614"/>
                  <a:pt x="1681771" y="50445"/>
                </a:cubicBezTo>
                <a:close/>
              </a:path>
            </a:pathLst>
          </a:custGeom>
          <a:solidFill>
            <a:schemeClr val="accent2">
              <a:lumMod val="7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p>
        </p:txBody>
      </p:sp>
      <p:cxnSp>
        <p:nvCxnSpPr>
          <p:cNvPr id="36" name="直接连接符 35"/>
          <p:cNvCxnSpPr/>
          <p:nvPr/>
        </p:nvCxnSpPr>
        <p:spPr>
          <a:xfrm>
            <a:off x="4875533" y="4083918"/>
            <a:ext cx="3319180" cy="0"/>
          </a:xfrm>
          <a:prstGeom prst="line">
            <a:avLst/>
          </a:prstGeom>
          <a:noFill/>
          <a:ln w="9525" cap="flat" cmpd="sng" algn="ctr">
            <a:solidFill>
              <a:schemeClr val="tx1">
                <a:lumMod val="50000"/>
                <a:lumOff val="50000"/>
              </a:schemeClr>
            </a:solidFill>
            <a:prstDash val="dash"/>
          </a:ln>
          <a:effectLst/>
        </p:spPr>
      </p:cxnSp>
      <p:grpSp>
        <p:nvGrpSpPr>
          <p:cNvPr id="43" name="组合 42"/>
          <p:cNvGrpSpPr/>
          <p:nvPr/>
        </p:nvGrpSpPr>
        <p:grpSpPr>
          <a:xfrm>
            <a:off x="4046605" y="1373044"/>
            <a:ext cx="599448" cy="599448"/>
            <a:chOff x="5418452" y="307702"/>
            <a:chExt cx="599448" cy="599448"/>
          </a:xfrm>
        </p:grpSpPr>
        <p:grpSp>
          <p:nvGrpSpPr>
            <p:cNvPr id="46" name="组合 45"/>
            <p:cNvGrpSpPr/>
            <p:nvPr/>
          </p:nvGrpSpPr>
          <p:grpSpPr>
            <a:xfrm>
              <a:off x="5418452" y="307702"/>
              <a:ext cx="599448" cy="599448"/>
              <a:chOff x="4131160" y="713581"/>
              <a:chExt cx="881684" cy="881684"/>
            </a:xfrm>
          </p:grpSpPr>
          <p:sp>
            <p:nvSpPr>
              <p:cNvPr id="67" name="椭圆 66"/>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71" name="椭圆 70"/>
              <p:cNvSpPr/>
              <p:nvPr/>
            </p:nvSpPr>
            <p:spPr>
              <a:xfrm>
                <a:off x="4237176" y="819597"/>
                <a:ext cx="669652" cy="669652"/>
              </a:xfrm>
              <a:prstGeom prst="ellipse">
                <a:avLst/>
              </a:prstGeom>
              <a:solidFill>
                <a:schemeClr val="accent1"/>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47" name="Freeform 72"/>
            <p:cNvSpPr>
              <a:spLocks noEditPoints="1"/>
            </p:cNvSpPr>
            <p:nvPr/>
          </p:nvSpPr>
          <p:spPr bwMode="auto">
            <a:xfrm>
              <a:off x="5580112" y="455050"/>
              <a:ext cx="297176" cy="297712"/>
            </a:xfrm>
            <a:custGeom>
              <a:avLst/>
              <a:gdLst>
                <a:gd name="T0" fmla="*/ 337 w 411"/>
                <a:gd name="T1" fmla="*/ 198 h 412"/>
                <a:gd name="T2" fmla="*/ 284 w 411"/>
                <a:gd name="T3" fmla="*/ 220 h 412"/>
                <a:gd name="T4" fmla="*/ 249 w 411"/>
                <a:gd name="T5" fmla="*/ 185 h 412"/>
                <a:gd name="T6" fmla="*/ 283 w 411"/>
                <a:gd name="T7" fmla="*/ 107 h 412"/>
                <a:gd name="T8" fmla="*/ 176 w 411"/>
                <a:gd name="T9" fmla="*/ 0 h 412"/>
                <a:gd name="T10" fmla="*/ 68 w 411"/>
                <a:gd name="T11" fmla="*/ 107 h 412"/>
                <a:gd name="T12" fmla="*/ 116 w 411"/>
                <a:gd name="T13" fmla="*/ 196 h 412"/>
                <a:gd name="T14" fmla="*/ 96 w 411"/>
                <a:gd name="T15" fmla="*/ 266 h 412"/>
                <a:gd name="T16" fmla="*/ 74 w 411"/>
                <a:gd name="T17" fmla="*/ 263 h 412"/>
                <a:gd name="T18" fmla="*/ 0 w 411"/>
                <a:gd name="T19" fmla="*/ 337 h 412"/>
                <a:gd name="T20" fmla="*/ 74 w 411"/>
                <a:gd name="T21" fmla="*/ 412 h 412"/>
                <a:gd name="T22" fmla="*/ 149 w 411"/>
                <a:gd name="T23" fmla="*/ 337 h 412"/>
                <a:gd name="T24" fmla="*/ 110 w 411"/>
                <a:gd name="T25" fmla="*/ 272 h 412"/>
                <a:gd name="T26" fmla="*/ 130 w 411"/>
                <a:gd name="T27" fmla="*/ 204 h 412"/>
                <a:gd name="T28" fmla="*/ 176 w 411"/>
                <a:gd name="T29" fmla="*/ 214 h 412"/>
                <a:gd name="T30" fmla="*/ 238 w 411"/>
                <a:gd name="T31" fmla="*/ 195 h 412"/>
                <a:gd name="T32" fmla="*/ 275 w 411"/>
                <a:gd name="T33" fmla="*/ 232 h 412"/>
                <a:gd name="T34" fmla="*/ 262 w 411"/>
                <a:gd name="T35" fmla="*/ 273 h 412"/>
                <a:gd name="T36" fmla="*/ 337 w 411"/>
                <a:gd name="T37" fmla="*/ 347 h 412"/>
                <a:gd name="T38" fmla="*/ 411 w 411"/>
                <a:gd name="T39" fmla="*/ 273 h 412"/>
                <a:gd name="T40" fmla="*/ 337 w 411"/>
                <a:gd name="T41" fmla="*/ 198 h 412"/>
                <a:gd name="T42" fmla="*/ 134 w 411"/>
                <a:gd name="T43" fmla="*/ 337 h 412"/>
                <a:gd name="T44" fmla="*/ 74 w 411"/>
                <a:gd name="T45" fmla="*/ 397 h 412"/>
                <a:gd name="T46" fmla="*/ 14 w 411"/>
                <a:gd name="T47" fmla="*/ 337 h 412"/>
                <a:gd name="T48" fmla="*/ 74 w 411"/>
                <a:gd name="T49" fmla="*/ 278 h 412"/>
                <a:gd name="T50" fmla="*/ 134 w 411"/>
                <a:gd name="T51" fmla="*/ 337 h 412"/>
                <a:gd name="T52" fmla="*/ 83 w 411"/>
                <a:gd name="T53" fmla="*/ 107 h 412"/>
                <a:gd name="T54" fmla="*/ 176 w 411"/>
                <a:gd name="T55" fmla="*/ 14 h 412"/>
                <a:gd name="T56" fmla="*/ 268 w 411"/>
                <a:gd name="T57" fmla="*/ 107 h 412"/>
                <a:gd name="T58" fmla="*/ 176 w 411"/>
                <a:gd name="T59" fmla="*/ 200 h 412"/>
                <a:gd name="T60" fmla="*/ 83 w 411"/>
                <a:gd name="T61" fmla="*/ 107 h 412"/>
                <a:gd name="T62" fmla="*/ 337 w 411"/>
                <a:gd name="T63" fmla="*/ 332 h 412"/>
                <a:gd name="T64" fmla="*/ 277 w 411"/>
                <a:gd name="T65" fmla="*/ 273 h 412"/>
                <a:gd name="T66" fmla="*/ 337 w 411"/>
                <a:gd name="T67" fmla="*/ 213 h 412"/>
                <a:gd name="T68" fmla="*/ 397 w 411"/>
                <a:gd name="T69" fmla="*/ 273 h 412"/>
                <a:gd name="T70" fmla="*/ 337 w 411"/>
                <a:gd name="T71" fmla="*/ 332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11" h="412">
                  <a:moveTo>
                    <a:pt x="337" y="198"/>
                  </a:moveTo>
                  <a:cubicBezTo>
                    <a:pt x="316" y="198"/>
                    <a:pt x="298" y="206"/>
                    <a:pt x="284" y="220"/>
                  </a:cubicBezTo>
                  <a:cubicBezTo>
                    <a:pt x="249" y="185"/>
                    <a:pt x="249" y="185"/>
                    <a:pt x="249" y="185"/>
                  </a:cubicBezTo>
                  <a:cubicBezTo>
                    <a:pt x="270" y="166"/>
                    <a:pt x="283" y="138"/>
                    <a:pt x="283" y="107"/>
                  </a:cubicBezTo>
                  <a:cubicBezTo>
                    <a:pt x="283" y="48"/>
                    <a:pt x="235" y="0"/>
                    <a:pt x="176" y="0"/>
                  </a:cubicBezTo>
                  <a:cubicBezTo>
                    <a:pt x="117" y="0"/>
                    <a:pt x="68" y="48"/>
                    <a:pt x="68" y="107"/>
                  </a:cubicBezTo>
                  <a:cubicBezTo>
                    <a:pt x="68" y="144"/>
                    <a:pt x="88" y="177"/>
                    <a:pt x="116" y="196"/>
                  </a:cubicBezTo>
                  <a:cubicBezTo>
                    <a:pt x="96" y="266"/>
                    <a:pt x="96" y="266"/>
                    <a:pt x="96" y="266"/>
                  </a:cubicBezTo>
                  <a:cubicBezTo>
                    <a:pt x="89" y="264"/>
                    <a:pt x="82" y="263"/>
                    <a:pt x="74" y="263"/>
                  </a:cubicBezTo>
                  <a:cubicBezTo>
                    <a:pt x="33" y="263"/>
                    <a:pt x="0" y="296"/>
                    <a:pt x="0" y="337"/>
                  </a:cubicBezTo>
                  <a:cubicBezTo>
                    <a:pt x="0" y="378"/>
                    <a:pt x="33" y="412"/>
                    <a:pt x="74" y="412"/>
                  </a:cubicBezTo>
                  <a:cubicBezTo>
                    <a:pt x="115" y="412"/>
                    <a:pt x="149" y="378"/>
                    <a:pt x="149" y="337"/>
                  </a:cubicBezTo>
                  <a:cubicBezTo>
                    <a:pt x="149" y="309"/>
                    <a:pt x="133" y="284"/>
                    <a:pt x="110" y="272"/>
                  </a:cubicBezTo>
                  <a:cubicBezTo>
                    <a:pt x="130" y="204"/>
                    <a:pt x="130" y="204"/>
                    <a:pt x="130" y="204"/>
                  </a:cubicBezTo>
                  <a:cubicBezTo>
                    <a:pt x="144" y="210"/>
                    <a:pt x="159" y="214"/>
                    <a:pt x="176" y="214"/>
                  </a:cubicBezTo>
                  <a:cubicBezTo>
                    <a:pt x="199" y="214"/>
                    <a:pt x="220" y="207"/>
                    <a:pt x="238" y="195"/>
                  </a:cubicBezTo>
                  <a:cubicBezTo>
                    <a:pt x="275" y="232"/>
                    <a:pt x="275" y="232"/>
                    <a:pt x="275" y="232"/>
                  </a:cubicBezTo>
                  <a:cubicBezTo>
                    <a:pt x="267" y="243"/>
                    <a:pt x="262" y="257"/>
                    <a:pt x="262" y="273"/>
                  </a:cubicBezTo>
                  <a:cubicBezTo>
                    <a:pt x="262" y="314"/>
                    <a:pt x="296" y="347"/>
                    <a:pt x="337" y="347"/>
                  </a:cubicBezTo>
                  <a:cubicBezTo>
                    <a:pt x="378" y="347"/>
                    <a:pt x="411" y="314"/>
                    <a:pt x="411" y="273"/>
                  </a:cubicBezTo>
                  <a:cubicBezTo>
                    <a:pt x="411" y="231"/>
                    <a:pt x="378" y="198"/>
                    <a:pt x="337" y="198"/>
                  </a:cubicBezTo>
                  <a:close/>
                  <a:moveTo>
                    <a:pt x="134" y="337"/>
                  </a:moveTo>
                  <a:cubicBezTo>
                    <a:pt x="134" y="370"/>
                    <a:pt x="107" y="397"/>
                    <a:pt x="74" y="397"/>
                  </a:cubicBezTo>
                  <a:cubicBezTo>
                    <a:pt x="41" y="397"/>
                    <a:pt x="14" y="370"/>
                    <a:pt x="14" y="337"/>
                  </a:cubicBezTo>
                  <a:cubicBezTo>
                    <a:pt x="14" y="304"/>
                    <a:pt x="41" y="278"/>
                    <a:pt x="74" y="278"/>
                  </a:cubicBezTo>
                  <a:cubicBezTo>
                    <a:pt x="107" y="278"/>
                    <a:pt x="134" y="304"/>
                    <a:pt x="134" y="337"/>
                  </a:cubicBezTo>
                  <a:close/>
                  <a:moveTo>
                    <a:pt x="83" y="107"/>
                  </a:moveTo>
                  <a:cubicBezTo>
                    <a:pt x="83" y="56"/>
                    <a:pt x="125" y="14"/>
                    <a:pt x="176" y="14"/>
                  </a:cubicBezTo>
                  <a:cubicBezTo>
                    <a:pt x="227" y="14"/>
                    <a:pt x="268" y="56"/>
                    <a:pt x="268" y="107"/>
                  </a:cubicBezTo>
                  <a:cubicBezTo>
                    <a:pt x="268" y="158"/>
                    <a:pt x="227" y="200"/>
                    <a:pt x="176" y="200"/>
                  </a:cubicBezTo>
                  <a:cubicBezTo>
                    <a:pt x="125" y="200"/>
                    <a:pt x="83" y="158"/>
                    <a:pt x="83" y="107"/>
                  </a:cubicBezTo>
                  <a:close/>
                  <a:moveTo>
                    <a:pt x="337" y="332"/>
                  </a:moveTo>
                  <a:cubicBezTo>
                    <a:pt x="304" y="332"/>
                    <a:pt x="277" y="306"/>
                    <a:pt x="277" y="273"/>
                  </a:cubicBezTo>
                  <a:cubicBezTo>
                    <a:pt x="277" y="240"/>
                    <a:pt x="304" y="213"/>
                    <a:pt x="337" y="213"/>
                  </a:cubicBezTo>
                  <a:cubicBezTo>
                    <a:pt x="370" y="213"/>
                    <a:pt x="397" y="240"/>
                    <a:pt x="397" y="273"/>
                  </a:cubicBezTo>
                  <a:cubicBezTo>
                    <a:pt x="397" y="306"/>
                    <a:pt x="370" y="332"/>
                    <a:pt x="337" y="332"/>
                  </a:cubicBezTo>
                  <a:close/>
                </a:path>
              </a:pathLst>
            </a:custGeom>
            <a:solidFill>
              <a:srgbClr val="FFFFFF"/>
            </a:solidFill>
            <a:ln>
              <a:noFill/>
            </a:ln>
          </p:spPr>
          <p:txBody>
            <a:bodyPr vert="horz" wrap="square" lIns="68571" tIns="34286" rIns="68571" bIns="34286" numCol="1" anchor="t" anchorCtr="0" compatLnSpc="1"/>
            <a:lstStyle/>
            <a:p>
              <a:endParaRPr lang="en-US">
                <a:latin typeface="微软雅黑" panose="020B0503020204020204" pitchFamily="34" charset="-122"/>
                <a:ea typeface="微软雅黑" panose="020B0503020204020204" pitchFamily="34" charset="-122"/>
              </a:endParaRPr>
            </a:p>
          </p:txBody>
        </p:sp>
      </p:grpSp>
      <p:sp>
        <p:nvSpPr>
          <p:cNvPr id="3" name="矩形 2"/>
          <p:cNvSpPr/>
          <p:nvPr/>
        </p:nvSpPr>
        <p:spPr>
          <a:xfrm>
            <a:off x="4698615" y="1523125"/>
            <a:ext cx="3673016" cy="2062103"/>
          </a:xfrm>
          <a:prstGeom prst="rect">
            <a:avLst/>
          </a:prstGeom>
        </p:spPr>
        <p:txBody>
          <a:bodyPr wrap="square">
            <a:spAutoFit/>
          </a:bodyPr>
          <a:lstStyle/>
          <a:p>
            <a:r>
              <a:rPr lang="zh-CN" altLang="en-US" sz="1600" b="0" dirty="0">
                <a:ea typeface="宋体" panose="02010600030101010101" pitchFamily="2" charset="-122"/>
                <a:cs typeface="Times New Roman" panose="02020603050405020304" pitchFamily="18" charset="0"/>
              </a:rPr>
              <a:t>竣工图编制后，应将“竣工图”标记章逐页加盖在图纸正面右下角的标题栏上方空白处或适当空白的位置，以达到图纸折叠装订后“标记章”能显露在右下角的目的。</a:t>
            </a:r>
          </a:p>
          <a:p>
            <a:r>
              <a:rPr lang="zh-CN" altLang="en-US" sz="1600" b="0" dirty="0">
                <a:ea typeface="宋体" panose="02010600030101010101" pitchFamily="2" charset="-122"/>
                <a:cs typeface="Times New Roman" panose="02020603050405020304" pitchFamily="18" charset="0"/>
              </a:rPr>
              <a:t>“竣工图”标记章由编制人、技术负责人</a:t>
            </a:r>
            <a:r>
              <a:rPr lang="en-US" altLang="zh-CN" sz="1600" b="0" dirty="0">
                <a:ea typeface="宋体" panose="02010600030101010101" pitchFamily="2" charset="-122"/>
                <a:cs typeface="Times New Roman" panose="02020603050405020304" pitchFamily="18" charset="0"/>
              </a:rPr>
              <a:t>(</a:t>
            </a:r>
            <a:r>
              <a:rPr lang="zh-CN" altLang="en-US" sz="1600" b="0" dirty="0">
                <a:ea typeface="宋体" panose="02010600030101010101" pitchFamily="2" charset="-122"/>
                <a:cs typeface="Times New Roman" panose="02020603050405020304" pitchFamily="18" charset="0"/>
              </a:rPr>
              <a:t>审核人</a:t>
            </a:r>
            <a:r>
              <a:rPr lang="en-US" altLang="zh-CN" sz="1600" b="0" dirty="0">
                <a:ea typeface="宋体" panose="02010600030101010101" pitchFamily="2" charset="-122"/>
                <a:cs typeface="Times New Roman" panose="02020603050405020304" pitchFamily="18" charset="0"/>
              </a:rPr>
              <a:t>) </a:t>
            </a:r>
            <a:r>
              <a:rPr lang="zh-CN" altLang="en-US" sz="1600" b="0" dirty="0">
                <a:ea typeface="宋体" panose="02010600030101010101" pitchFamily="2" charset="-122"/>
                <a:cs typeface="Times New Roman" panose="02020603050405020304" pitchFamily="18" charset="0"/>
              </a:rPr>
              <a:t>及监理负责人签名或盖章，以示对竣工图编制负责。</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Box 55"/>
          <p:cNvSpPr txBox="1">
            <a:spLocks noChangeArrowheads="1"/>
          </p:cNvSpPr>
          <p:nvPr/>
        </p:nvSpPr>
        <p:spPr bwMode="auto">
          <a:xfrm>
            <a:off x="952842" y="139511"/>
            <a:ext cx="505931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b="0" i="0" dirty="0">
                <a:latin typeface="方正毡笔黑简体" panose="03000509000000000000" pitchFamily="65" charset="-122"/>
                <a:ea typeface="方正毡笔黑简体" panose="03000509000000000000" pitchFamily="65" charset="-122"/>
              </a:rPr>
              <a:t>五、竣工图编制的质量要求</a:t>
            </a:r>
          </a:p>
        </p:txBody>
      </p:sp>
      <p:sp>
        <p:nvSpPr>
          <p:cNvPr id="29" name="燕尾形 28"/>
          <p:cNvSpPr/>
          <p:nvPr/>
        </p:nvSpPr>
        <p:spPr>
          <a:xfrm>
            <a:off x="3765735" y="2415314"/>
            <a:ext cx="635124" cy="635124"/>
          </a:xfrm>
          <a:prstGeom prst="chevron">
            <a:avLst/>
          </a:prstGeom>
          <a:solidFill>
            <a:schemeClr val="bg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p>
        </p:txBody>
      </p:sp>
      <p:sp>
        <p:nvSpPr>
          <p:cNvPr id="30" name="燕尾形 29"/>
          <p:cNvSpPr/>
          <p:nvPr/>
        </p:nvSpPr>
        <p:spPr>
          <a:xfrm>
            <a:off x="3333687" y="2416827"/>
            <a:ext cx="635124" cy="635124"/>
          </a:xfrm>
          <a:prstGeom prst="chevron">
            <a:avLst/>
          </a:prstGeom>
          <a:solidFill>
            <a:schemeClr val="accent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p>
        </p:txBody>
      </p:sp>
      <p:sp>
        <p:nvSpPr>
          <p:cNvPr id="31" name="燕尾形 30"/>
          <p:cNvSpPr/>
          <p:nvPr/>
        </p:nvSpPr>
        <p:spPr>
          <a:xfrm>
            <a:off x="2901639" y="2418737"/>
            <a:ext cx="635124" cy="635124"/>
          </a:xfrm>
          <a:prstGeom prst="chevron">
            <a:avLst/>
          </a:prstGeom>
          <a:solidFill>
            <a:schemeClr val="accent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p>
        </p:txBody>
      </p:sp>
      <p:sp>
        <p:nvSpPr>
          <p:cNvPr id="32" name="圆角矩形 31"/>
          <p:cNvSpPr/>
          <p:nvPr/>
        </p:nvSpPr>
        <p:spPr>
          <a:xfrm rot="19005917">
            <a:off x="665069" y="1872221"/>
            <a:ext cx="2386138" cy="2363282"/>
          </a:xfrm>
          <a:custGeom>
            <a:avLst/>
            <a:gdLst/>
            <a:ahLst/>
            <a:cxnLst/>
            <a:rect l="l" t="t" r="r" b="b"/>
            <a:pathLst>
              <a:path w="1734279" h="1717667">
                <a:moveTo>
                  <a:pt x="1212420" y="152024"/>
                </a:moveTo>
                <a:cubicBezTo>
                  <a:pt x="1217532" y="156660"/>
                  <a:pt x="1221756" y="162122"/>
                  <a:pt x="1224582" y="168319"/>
                </a:cubicBezTo>
                <a:cubicBezTo>
                  <a:pt x="1229663" y="170804"/>
                  <a:pt x="1233819" y="174749"/>
                  <a:pt x="1237416" y="179383"/>
                </a:cubicBezTo>
                <a:lnTo>
                  <a:pt x="1380858" y="364166"/>
                </a:lnTo>
                <a:cubicBezTo>
                  <a:pt x="1390204" y="376205"/>
                  <a:pt x="1394109" y="390745"/>
                  <a:pt x="1392514" y="404790"/>
                </a:cubicBezTo>
                <a:cubicBezTo>
                  <a:pt x="1394443" y="408362"/>
                  <a:pt x="1394844" y="412299"/>
                  <a:pt x="1394844" y="416330"/>
                </a:cubicBezTo>
                <a:lnTo>
                  <a:pt x="1394843" y="674381"/>
                </a:lnTo>
                <a:cubicBezTo>
                  <a:pt x="1489202" y="693926"/>
                  <a:pt x="1583561" y="713471"/>
                  <a:pt x="1677919" y="733015"/>
                </a:cubicBezTo>
                <a:cubicBezTo>
                  <a:pt x="1710064" y="739673"/>
                  <a:pt x="1730725" y="771129"/>
                  <a:pt x="1724067" y="803273"/>
                </a:cubicBezTo>
                <a:lnTo>
                  <a:pt x="1724066" y="803272"/>
                </a:lnTo>
                <a:cubicBezTo>
                  <a:pt x="1717408" y="835417"/>
                  <a:pt x="1685952" y="856077"/>
                  <a:pt x="1653808" y="849419"/>
                </a:cubicBezTo>
                <a:lnTo>
                  <a:pt x="1334656" y="783314"/>
                </a:lnTo>
                <a:cubicBezTo>
                  <a:pt x="1317603" y="779782"/>
                  <a:pt x="1303782" y="769271"/>
                  <a:pt x="1295965" y="755140"/>
                </a:cubicBezTo>
                <a:cubicBezTo>
                  <a:pt x="1283553" y="744645"/>
                  <a:pt x="1275968" y="728891"/>
                  <a:pt x="1275968" y="711366"/>
                </a:cubicBezTo>
                <a:lnTo>
                  <a:pt x="1275968" y="519624"/>
                </a:lnTo>
                <a:lnTo>
                  <a:pt x="906856" y="806156"/>
                </a:lnTo>
                <a:lnTo>
                  <a:pt x="1065815" y="1141673"/>
                </a:lnTo>
                <a:cubicBezTo>
                  <a:pt x="1072320" y="1155404"/>
                  <a:pt x="1074348" y="1170104"/>
                  <a:pt x="1071105" y="1183939"/>
                </a:cubicBezTo>
                <a:cubicBezTo>
                  <a:pt x="1072773" y="1191573"/>
                  <a:pt x="1072227" y="1199522"/>
                  <a:pt x="1070359" y="1207468"/>
                </a:cubicBezTo>
                <a:lnTo>
                  <a:pt x="964177" y="1659082"/>
                </a:lnTo>
                <a:cubicBezTo>
                  <a:pt x="954576" y="1699916"/>
                  <a:pt x="913692" y="1725234"/>
                  <a:pt x="872859" y="1715634"/>
                </a:cubicBezTo>
                <a:cubicBezTo>
                  <a:pt x="832025" y="1706033"/>
                  <a:pt x="806707" y="1665149"/>
                  <a:pt x="816307" y="1624316"/>
                </a:cubicBezTo>
                <a:lnTo>
                  <a:pt x="919152" y="1186894"/>
                </a:lnTo>
                <a:lnTo>
                  <a:pt x="694543" y="712807"/>
                </a:lnTo>
                <a:lnTo>
                  <a:pt x="206298" y="912259"/>
                </a:lnTo>
                <a:lnTo>
                  <a:pt x="205161" y="912476"/>
                </a:lnTo>
                <a:cubicBezTo>
                  <a:pt x="201570" y="915619"/>
                  <a:pt x="197179" y="917026"/>
                  <a:pt x="192600" y="918039"/>
                </a:cubicBezTo>
                <a:cubicBezTo>
                  <a:pt x="151643" y="927102"/>
                  <a:pt x="111096" y="901247"/>
                  <a:pt x="102034" y="860290"/>
                </a:cubicBezTo>
                <a:lnTo>
                  <a:pt x="1810" y="407318"/>
                </a:lnTo>
                <a:cubicBezTo>
                  <a:pt x="-7253" y="366361"/>
                  <a:pt x="18602" y="325814"/>
                  <a:pt x="59559" y="316752"/>
                </a:cubicBezTo>
                <a:cubicBezTo>
                  <a:pt x="100515" y="307690"/>
                  <a:pt x="141062" y="333545"/>
                  <a:pt x="150124" y="374501"/>
                </a:cubicBezTo>
                <a:lnTo>
                  <a:pt x="230606" y="738241"/>
                </a:lnTo>
                <a:lnTo>
                  <a:pt x="645176" y="568886"/>
                </a:lnTo>
                <a:cubicBezTo>
                  <a:pt x="647355" y="564266"/>
                  <a:pt x="650942" y="560611"/>
                  <a:pt x="655077" y="557402"/>
                </a:cubicBezTo>
                <a:lnTo>
                  <a:pt x="1080746" y="226967"/>
                </a:lnTo>
                <a:lnTo>
                  <a:pt x="799166" y="128506"/>
                </a:lnTo>
                <a:lnTo>
                  <a:pt x="795830" y="126527"/>
                </a:lnTo>
                <a:cubicBezTo>
                  <a:pt x="715067" y="196803"/>
                  <a:pt x="634305" y="267079"/>
                  <a:pt x="553543" y="337355"/>
                </a:cubicBezTo>
                <a:cubicBezTo>
                  <a:pt x="528779" y="358904"/>
                  <a:pt x="491236" y="356298"/>
                  <a:pt x="469687" y="331533"/>
                </a:cubicBezTo>
                <a:lnTo>
                  <a:pt x="469688" y="331534"/>
                </a:lnTo>
                <a:cubicBezTo>
                  <a:pt x="448139" y="306770"/>
                  <a:pt x="450746" y="269226"/>
                  <a:pt x="475510" y="247677"/>
                </a:cubicBezTo>
                <a:lnTo>
                  <a:pt x="743505" y="14477"/>
                </a:lnTo>
                <a:cubicBezTo>
                  <a:pt x="765419" y="-4592"/>
                  <a:pt x="797339" y="-4746"/>
                  <a:pt x="818596" y="13559"/>
                </a:cubicBezTo>
                <a:cubicBezTo>
                  <a:pt x="825164" y="12925"/>
                  <a:pt x="831849" y="14001"/>
                  <a:pt x="838403" y="16293"/>
                </a:cubicBezTo>
                <a:cubicBezTo>
                  <a:pt x="956310" y="57521"/>
                  <a:pt x="1074215" y="98750"/>
                  <a:pt x="1192122" y="139979"/>
                </a:cubicBezTo>
                <a:cubicBezTo>
                  <a:pt x="1199869" y="142688"/>
                  <a:pt x="1206700" y="146838"/>
                  <a:pt x="1212420" y="152024"/>
                </a:cubicBezTo>
                <a:close/>
                <a:moveTo>
                  <a:pt x="1681771" y="50445"/>
                </a:moveTo>
                <a:cubicBezTo>
                  <a:pt x="1748841" y="113504"/>
                  <a:pt x="1752092" y="218996"/>
                  <a:pt x="1689033" y="286066"/>
                </a:cubicBezTo>
                <a:cubicBezTo>
                  <a:pt x="1625973" y="353135"/>
                  <a:pt x="1520482" y="356387"/>
                  <a:pt x="1453412" y="293327"/>
                </a:cubicBezTo>
                <a:cubicBezTo>
                  <a:pt x="1386342" y="230268"/>
                  <a:pt x="1383091" y="124777"/>
                  <a:pt x="1446150" y="57707"/>
                </a:cubicBezTo>
                <a:cubicBezTo>
                  <a:pt x="1509210" y="-9363"/>
                  <a:pt x="1614701" y="-12614"/>
                  <a:pt x="1681771" y="50445"/>
                </a:cubicBezTo>
                <a:close/>
              </a:path>
            </a:pathLst>
          </a:custGeom>
          <a:solidFill>
            <a:schemeClr val="accent2">
              <a:lumMod val="7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p>
        </p:txBody>
      </p:sp>
      <p:cxnSp>
        <p:nvCxnSpPr>
          <p:cNvPr id="36" name="直接连接符 35"/>
          <p:cNvCxnSpPr/>
          <p:nvPr/>
        </p:nvCxnSpPr>
        <p:spPr>
          <a:xfrm>
            <a:off x="5172561" y="3219822"/>
            <a:ext cx="3319180" cy="0"/>
          </a:xfrm>
          <a:prstGeom prst="line">
            <a:avLst/>
          </a:prstGeom>
          <a:noFill/>
          <a:ln w="9525" cap="flat" cmpd="sng" algn="ctr">
            <a:solidFill>
              <a:schemeClr val="tx1">
                <a:lumMod val="50000"/>
                <a:lumOff val="50000"/>
              </a:schemeClr>
            </a:solidFill>
            <a:prstDash val="dash"/>
          </a:ln>
          <a:effectLst/>
        </p:spPr>
      </p:cxnSp>
      <p:grpSp>
        <p:nvGrpSpPr>
          <p:cNvPr id="43" name="组合 42"/>
          <p:cNvGrpSpPr/>
          <p:nvPr/>
        </p:nvGrpSpPr>
        <p:grpSpPr>
          <a:xfrm>
            <a:off x="4468686" y="2381834"/>
            <a:ext cx="599448" cy="599448"/>
            <a:chOff x="5418452" y="307702"/>
            <a:chExt cx="599448" cy="599448"/>
          </a:xfrm>
        </p:grpSpPr>
        <p:grpSp>
          <p:nvGrpSpPr>
            <p:cNvPr id="46" name="组合 45"/>
            <p:cNvGrpSpPr/>
            <p:nvPr/>
          </p:nvGrpSpPr>
          <p:grpSpPr>
            <a:xfrm>
              <a:off x="5418452" y="307702"/>
              <a:ext cx="599448" cy="599448"/>
              <a:chOff x="4131160" y="713581"/>
              <a:chExt cx="881684" cy="881684"/>
            </a:xfrm>
          </p:grpSpPr>
          <p:sp>
            <p:nvSpPr>
              <p:cNvPr id="67" name="椭圆 66"/>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71" name="椭圆 70"/>
              <p:cNvSpPr/>
              <p:nvPr/>
            </p:nvSpPr>
            <p:spPr>
              <a:xfrm>
                <a:off x="4237176" y="819597"/>
                <a:ext cx="669652" cy="669652"/>
              </a:xfrm>
              <a:prstGeom prst="ellipse">
                <a:avLst/>
              </a:prstGeom>
              <a:solidFill>
                <a:schemeClr val="accent1"/>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latin typeface="微软雅黑" panose="020B0503020204020204" pitchFamily="34" charset="-122"/>
                  <a:ea typeface="微软雅黑" panose="020B0503020204020204" pitchFamily="34" charset="-122"/>
                </a:endParaRPr>
              </a:p>
            </p:txBody>
          </p:sp>
        </p:grpSp>
        <p:sp>
          <p:nvSpPr>
            <p:cNvPr id="47" name="Freeform 72"/>
            <p:cNvSpPr>
              <a:spLocks noEditPoints="1"/>
            </p:cNvSpPr>
            <p:nvPr/>
          </p:nvSpPr>
          <p:spPr bwMode="auto">
            <a:xfrm>
              <a:off x="5580112" y="455050"/>
              <a:ext cx="297176" cy="297712"/>
            </a:xfrm>
            <a:custGeom>
              <a:avLst/>
              <a:gdLst>
                <a:gd name="T0" fmla="*/ 337 w 411"/>
                <a:gd name="T1" fmla="*/ 198 h 412"/>
                <a:gd name="T2" fmla="*/ 284 w 411"/>
                <a:gd name="T3" fmla="*/ 220 h 412"/>
                <a:gd name="T4" fmla="*/ 249 w 411"/>
                <a:gd name="T5" fmla="*/ 185 h 412"/>
                <a:gd name="T6" fmla="*/ 283 w 411"/>
                <a:gd name="T7" fmla="*/ 107 h 412"/>
                <a:gd name="T8" fmla="*/ 176 w 411"/>
                <a:gd name="T9" fmla="*/ 0 h 412"/>
                <a:gd name="T10" fmla="*/ 68 w 411"/>
                <a:gd name="T11" fmla="*/ 107 h 412"/>
                <a:gd name="T12" fmla="*/ 116 w 411"/>
                <a:gd name="T13" fmla="*/ 196 h 412"/>
                <a:gd name="T14" fmla="*/ 96 w 411"/>
                <a:gd name="T15" fmla="*/ 266 h 412"/>
                <a:gd name="T16" fmla="*/ 74 w 411"/>
                <a:gd name="T17" fmla="*/ 263 h 412"/>
                <a:gd name="T18" fmla="*/ 0 w 411"/>
                <a:gd name="T19" fmla="*/ 337 h 412"/>
                <a:gd name="T20" fmla="*/ 74 w 411"/>
                <a:gd name="T21" fmla="*/ 412 h 412"/>
                <a:gd name="T22" fmla="*/ 149 w 411"/>
                <a:gd name="T23" fmla="*/ 337 h 412"/>
                <a:gd name="T24" fmla="*/ 110 w 411"/>
                <a:gd name="T25" fmla="*/ 272 h 412"/>
                <a:gd name="T26" fmla="*/ 130 w 411"/>
                <a:gd name="T27" fmla="*/ 204 h 412"/>
                <a:gd name="T28" fmla="*/ 176 w 411"/>
                <a:gd name="T29" fmla="*/ 214 h 412"/>
                <a:gd name="T30" fmla="*/ 238 w 411"/>
                <a:gd name="T31" fmla="*/ 195 h 412"/>
                <a:gd name="T32" fmla="*/ 275 w 411"/>
                <a:gd name="T33" fmla="*/ 232 h 412"/>
                <a:gd name="T34" fmla="*/ 262 w 411"/>
                <a:gd name="T35" fmla="*/ 273 h 412"/>
                <a:gd name="T36" fmla="*/ 337 w 411"/>
                <a:gd name="T37" fmla="*/ 347 h 412"/>
                <a:gd name="T38" fmla="*/ 411 w 411"/>
                <a:gd name="T39" fmla="*/ 273 h 412"/>
                <a:gd name="T40" fmla="*/ 337 w 411"/>
                <a:gd name="T41" fmla="*/ 198 h 412"/>
                <a:gd name="T42" fmla="*/ 134 w 411"/>
                <a:gd name="T43" fmla="*/ 337 h 412"/>
                <a:gd name="T44" fmla="*/ 74 w 411"/>
                <a:gd name="T45" fmla="*/ 397 h 412"/>
                <a:gd name="T46" fmla="*/ 14 w 411"/>
                <a:gd name="T47" fmla="*/ 337 h 412"/>
                <a:gd name="T48" fmla="*/ 74 w 411"/>
                <a:gd name="T49" fmla="*/ 278 h 412"/>
                <a:gd name="T50" fmla="*/ 134 w 411"/>
                <a:gd name="T51" fmla="*/ 337 h 412"/>
                <a:gd name="T52" fmla="*/ 83 w 411"/>
                <a:gd name="T53" fmla="*/ 107 h 412"/>
                <a:gd name="T54" fmla="*/ 176 w 411"/>
                <a:gd name="T55" fmla="*/ 14 h 412"/>
                <a:gd name="T56" fmla="*/ 268 w 411"/>
                <a:gd name="T57" fmla="*/ 107 h 412"/>
                <a:gd name="T58" fmla="*/ 176 w 411"/>
                <a:gd name="T59" fmla="*/ 200 h 412"/>
                <a:gd name="T60" fmla="*/ 83 w 411"/>
                <a:gd name="T61" fmla="*/ 107 h 412"/>
                <a:gd name="T62" fmla="*/ 337 w 411"/>
                <a:gd name="T63" fmla="*/ 332 h 412"/>
                <a:gd name="T64" fmla="*/ 277 w 411"/>
                <a:gd name="T65" fmla="*/ 273 h 412"/>
                <a:gd name="T66" fmla="*/ 337 w 411"/>
                <a:gd name="T67" fmla="*/ 213 h 412"/>
                <a:gd name="T68" fmla="*/ 397 w 411"/>
                <a:gd name="T69" fmla="*/ 273 h 412"/>
                <a:gd name="T70" fmla="*/ 337 w 411"/>
                <a:gd name="T71" fmla="*/ 332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11" h="412">
                  <a:moveTo>
                    <a:pt x="337" y="198"/>
                  </a:moveTo>
                  <a:cubicBezTo>
                    <a:pt x="316" y="198"/>
                    <a:pt x="298" y="206"/>
                    <a:pt x="284" y="220"/>
                  </a:cubicBezTo>
                  <a:cubicBezTo>
                    <a:pt x="249" y="185"/>
                    <a:pt x="249" y="185"/>
                    <a:pt x="249" y="185"/>
                  </a:cubicBezTo>
                  <a:cubicBezTo>
                    <a:pt x="270" y="166"/>
                    <a:pt x="283" y="138"/>
                    <a:pt x="283" y="107"/>
                  </a:cubicBezTo>
                  <a:cubicBezTo>
                    <a:pt x="283" y="48"/>
                    <a:pt x="235" y="0"/>
                    <a:pt x="176" y="0"/>
                  </a:cubicBezTo>
                  <a:cubicBezTo>
                    <a:pt x="117" y="0"/>
                    <a:pt x="68" y="48"/>
                    <a:pt x="68" y="107"/>
                  </a:cubicBezTo>
                  <a:cubicBezTo>
                    <a:pt x="68" y="144"/>
                    <a:pt x="88" y="177"/>
                    <a:pt x="116" y="196"/>
                  </a:cubicBezTo>
                  <a:cubicBezTo>
                    <a:pt x="96" y="266"/>
                    <a:pt x="96" y="266"/>
                    <a:pt x="96" y="266"/>
                  </a:cubicBezTo>
                  <a:cubicBezTo>
                    <a:pt x="89" y="264"/>
                    <a:pt x="82" y="263"/>
                    <a:pt x="74" y="263"/>
                  </a:cubicBezTo>
                  <a:cubicBezTo>
                    <a:pt x="33" y="263"/>
                    <a:pt x="0" y="296"/>
                    <a:pt x="0" y="337"/>
                  </a:cubicBezTo>
                  <a:cubicBezTo>
                    <a:pt x="0" y="378"/>
                    <a:pt x="33" y="412"/>
                    <a:pt x="74" y="412"/>
                  </a:cubicBezTo>
                  <a:cubicBezTo>
                    <a:pt x="115" y="412"/>
                    <a:pt x="149" y="378"/>
                    <a:pt x="149" y="337"/>
                  </a:cubicBezTo>
                  <a:cubicBezTo>
                    <a:pt x="149" y="309"/>
                    <a:pt x="133" y="284"/>
                    <a:pt x="110" y="272"/>
                  </a:cubicBezTo>
                  <a:cubicBezTo>
                    <a:pt x="130" y="204"/>
                    <a:pt x="130" y="204"/>
                    <a:pt x="130" y="204"/>
                  </a:cubicBezTo>
                  <a:cubicBezTo>
                    <a:pt x="144" y="210"/>
                    <a:pt x="159" y="214"/>
                    <a:pt x="176" y="214"/>
                  </a:cubicBezTo>
                  <a:cubicBezTo>
                    <a:pt x="199" y="214"/>
                    <a:pt x="220" y="207"/>
                    <a:pt x="238" y="195"/>
                  </a:cubicBezTo>
                  <a:cubicBezTo>
                    <a:pt x="275" y="232"/>
                    <a:pt x="275" y="232"/>
                    <a:pt x="275" y="232"/>
                  </a:cubicBezTo>
                  <a:cubicBezTo>
                    <a:pt x="267" y="243"/>
                    <a:pt x="262" y="257"/>
                    <a:pt x="262" y="273"/>
                  </a:cubicBezTo>
                  <a:cubicBezTo>
                    <a:pt x="262" y="314"/>
                    <a:pt x="296" y="347"/>
                    <a:pt x="337" y="347"/>
                  </a:cubicBezTo>
                  <a:cubicBezTo>
                    <a:pt x="378" y="347"/>
                    <a:pt x="411" y="314"/>
                    <a:pt x="411" y="273"/>
                  </a:cubicBezTo>
                  <a:cubicBezTo>
                    <a:pt x="411" y="231"/>
                    <a:pt x="378" y="198"/>
                    <a:pt x="337" y="198"/>
                  </a:cubicBezTo>
                  <a:close/>
                  <a:moveTo>
                    <a:pt x="134" y="337"/>
                  </a:moveTo>
                  <a:cubicBezTo>
                    <a:pt x="134" y="370"/>
                    <a:pt x="107" y="397"/>
                    <a:pt x="74" y="397"/>
                  </a:cubicBezTo>
                  <a:cubicBezTo>
                    <a:pt x="41" y="397"/>
                    <a:pt x="14" y="370"/>
                    <a:pt x="14" y="337"/>
                  </a:cubicBezTo>
                  <a:cubicBezTo>
                    <a:pt x="14" y="304"/>
                    <a:pt x="41" y="278"/>
                    <a:pt x="74" y="278"/>
                  </a:cubicBezTo>
                  <a:cubicBezTo>
                    <a:pt x="107" y="278"/>
                    <a:pt x="134" y="304"/>
                    <a:pt x="134" y="337"/>
                  </a:cubicBezTo>
                  <a:close/>
                  <a:moveTo>
                    <a:pt x="83" y="107"/>
                  </a:moveTo>
                  <a:cubicBezTo>
                    <a:pt x="83" y="56"/>
                    <a:pt x="125" y="14"/>
                    <a:pt x="176" y="14"/>
                  </a:cubicBezTo>
                  <a:cubicBezTo>
                    <a:pt x="227" y="14"/>
                    <a:pt x="268" y="56"/>
                    <a:pt x="268" y="107"/>
                  </a:cubicBezTo>
                  <a:cubicBezTo>
                    <a:pt x="268" y="158"/>
                    <a:pt x="227" y="200"/>
                    <a:pt x="176" y="200"/>
                  </a:cubicBezTo>
                  <a:cubicBezTo>
                    <a:pt x="125" y="200"/>
                    <a:pt x="83" y="158"/>
                    <a:pt x="83" y="107"/>
                  </a:cubicBezTo>
                  <a:close/>
                  <a:moveTo>
                    <a:pt x="337" y="332"/>
                  </a:moveTo>
                  <a:cubicBezTo>
                    <a:pt x="304" y="332"/>
                    <a:pt x="277" y="306"/>
                    <a:pt x="277" y="273"/>
                  </a:cubicBezTo>
                  <a:cubicBezTo>
                    <a:pt x="277" y="240"/>
                    <a:pt x="304" y="213"/>
                    <a:pt x="337" y="213"/>
                  </a:cubicBezTo>
                  <a:cubicBezTo>
                    <a:pt x="370" y="213"/>
                    <a:pt x="397" y="240"/>
                    <a:pt x="397" y="273"/>
                  </a:cubicBezTo>
                  <a:cubicBezTo>
                    <a:pt x="397" y="306"/>
                    <a:pt x="370" y="332"/>
                    <a:pt x="337" y="332"/>
                  </a:cubicBezTo>
                  <a:close/>
                </a:path>
              </a:pathLst>
            </a:custGeom>
            <a:solidFill>
              <a:srgbClr val="FFFFFF"/>
            </a:solidFill>
            <a:ln>
              <a:noFill/>
            </a:ln>
          </p:spPr>
          <p:txBody>
            <a:bodyPr vert="horz" wrap="square" lIns="68571" tIns="34286" rIns="68571" bIns="34286" numCol="1" anchor="t" anchorCtr="0" compatLnSpc="1"/>
            <a:lstStyle/>
            <a:p>
              <a:endParaRPr lang="en-US">
                <a:latin typeface="微软雅黑" panose="020B0503020204020204" pitchFamily="34" charset="-122"/>
                <a:ea typeface="微软雅黑" panose="020B0503020204020204" pitchFamily="34" charset="-122"/>
              </a:endParaRPr>
            </a:p>
          </p:txBody>
        </p:sp>
      </p:grpSp>
      <p:sp>
        <p:nvSpPr>
          <p:cNvPr id="4" name="矩形 3"/>
          <p:cNvSpPr/>
          <p:nvPr/>
        </p:nvSpPr>
        <p:spPr>
          <a:xfrm>
            <a:off x="444922" y="935207"/>
            <a:ext cx="3206327" cy="369332"/>
          </a:xfrm>
          <a:prstGeom prst="rect">
            <a:avLst/>
          </a:prstGeom>
        </p:spPr>
        <p:txBody>
          <a:bodyPr wrap="none">
            <a:spAutoFit/>
          </a:bodyPr>
          <a:lstStyle/>
          <a:p>
            <a:pPr algn="just">
              <a:spcAft>
                <a:spcPts val="0"/>
              </a:spcAft>
            </a:pPr>
            <a:r>
              <a:rPr lang="zh-CN" altLang="zh-CN" kern="100" dirty="0">
                <a:latin typeface="Calibri" panose="020F0502020204030204" pitchFamily="34" charset="0"/>
                <a:ea typeface="宋体" panose="02010600030101010101" pitchFamily="2" charset="-122"/>
                <a:cs typeface="Times New Roman" panose="02020603050405020304" pitchFamily="18" charset="0"/>
              </a:rPr>
              <a:t>质量要求要求包括三个方面：</a:t>
            </a:r>
            <a:endParaRPr lang="zh-CN" altLang="zh-CN" sz="1200" kern="100" dirty="0">
              <a:effectLst/>
              <a:latin typeface="Calibri" panose="020F0502020204030204" pitchFamily="34" charset="0"/>
              <a:ea typeface="宋体" panose="02010600030101010101" pitchFamily="2" charset="-122"/>
              <a:cs typeface="Times New Roman" panose="02020603050405020304" pitchFamily="18" charset="0"/>
            </a:endParaRPr>
          </a:p>
        </p:txBody>
      </p:sp>
      <p:grpSp>
        <p:nvGrpSpPr>
          <p:cNvPr id="16" name="组合 15"/>
          <p:cNvGrpSpPr/>
          <p:nvPr/>
        </p:nvGrpSpPr>
        <p:grpSpPr>
          <a:xfrm>
            <a:off x="4468686" y="1239287"/>
            <a:ext cx="599448" cy="599448"/>
            <a:chOff x="4499992" y="267494"/>
            <a:chExt cx="599448" cy="599448"/>
          </a:xfrm>
        </p:grpSpPr>
        <p:grpSp>
          <p:nvGrpSpPr>
            <p:cNvPr id="17" name="组合 16"/>
            <p:cNvGrpSpPr/>
            <p:nvPr/>
          </p:nvGrpSpPr>
          <p:grpSpPr>
            <a:xfrm>
              <a:off x="4499992" y="267494"/>
              <a:ext cx="599448" cy="599448"/>
              <a:chOff x="4131160" y="713581"/>
              <a:chExt cx="881684" cy="881684"/>
            </a:xfrm>
          </p:grpSpPr>
          <p:sp>
            <p:nvSpPr>
              <p:cNvPr id="19" name="椭圆 18"/>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sp>
            <p:nvSpPr>
              <p:cNvPr id="20" name="椭圆 19"/>
              <p:cNvSpPr/>
              <p:nvPr/>
            </p:nvSpPr>
            <p:spPr>
              <a:xfrm>
                <a:off x="4237176" y="819597"/>
                <a:ext cx="669652" cy="669652"/>
              </a:xfrm>
              <a:prstGeom prst="ellipse">
                <a:avLst/>
              </a:prstGeom>
              <a:solidFill>
                <a:schemeClr val="accent2"/>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grpSp>
        <p:sp>
          <p:nvSpPr>
            <p:cNvPr id="18" name="Freeform 70"/>
            <p:cNvSpPr>
              <a:spLocks noEditPoints="1"/>
            </p:cNvSpPr>
            <p:nvPr/>
          </p:nvSpPr>
          <p:spPr bwMode="auto">
            <a:xfrm>
              <a:off x="4679089" y="422857"/>
              <a:ext cx="241254" cy="288722"/>
            </a:xfrm>
            <a:custGeom>
              <a:avLst/>
              <a:gdLst>
                <a:gd name="T0" fmla="*/ 346 w 346"/>
                <a:gd name="T1" fmla="*/ 77 h 414"/>
                <a:gd name="T2" fmla="*/ 345 w 346"/>
                <a:gd name="T3" fmla="*/ 75 h 414"/>
                <a:gd name="T4" fmla="*/ 345 w 346"/>
                <a:gd name="T5" fmla="*/ 74 h 414"/>
                <a:gd name="T6" fmla="*/ 343 w 346"/>
                <a:gd name="T7" fmla="*/ 72 h 414"/>
                <a:gd name="T8" fmla="*/ 273 w 346"/>
                <a:gd name="T9" fmla="*/ 2 h 414"/>
                <a:gd name="T10" fmla="*/ 271 w 346"/>
                <a:gd name="T11" fmla="*/ 0 h 414"/>
                <a:gd name="T12" fmla="*/ 270 w 346"/>
                <a:gd name="T13" fmla="*/ 0 h 414"/>
                <a:gd name="T14" fmla="*/ 268 w 346"/>
                <a:gd name="T15" fmla="*/ 0 h 414"/>
                <a:gd name="T16" fmla="*/ 268 w 346"/>
                <a:gd name="T17" fmla="*/ 0 h 414"/>
                <a:gd name="T18" fmla="*/ 7 w 346"/>
                <a:gd name="T19" fmla="*/ 0 h 414"/>
                <a:gd name="T20" fmla="*/ 0 w 346"/>
                <a:gd name="T21" fmla="*/ 7 h 414"/>
                <a:gd name="T22" fmla="*/ 0 w 346"/>
                <a:gd name="T23" fmla="*/ 407 h 414"/>
                <a:gd name="T24" fmla="*/ 7 w 346"/>
                <a:gd name="T25" fmla="*/ 414 h 414"/>
                <a:gd name="T26" fmla="*/ 338 w 346"/>
                <a:gd name="T27" fmla="*/ 414 h 414"/>
                <a:gd name="T28" fmla="*/ 346 w 346"/>
                <a:gd name="T29" fmla="*/ 407 h 414"/>
                <a:gd name="T30" fmla="*/ 346 w 346"/>
                <a:gd name="T31" fmla="*/ 77 h 414"/>
                <a:gd name="T32" fmla="*/ 346 w 346"/>
                <a:gd name="T33" fmla="*/ 77 h 414"/>
                <a:gd name="T34" fmla="*/ 275 w 346"/>
                <a:gd name="T35" fmla="*/ 25 h 414"/>
                <a:gd name="T36" fmla="*/ 320 w 346"/>
                <a:gd name="T37" fmla="*/ 70 h 414"/>
                <a:gd name="T38" fmla="*/ 275 w 346"/>
                <a:gd name="T39" fmla="*/ 70 h 414"/>
                <a:gd name="T40" fmla="*/ 275 w 346"/>
                <a:gd name="T41" fmla="*/ 25 h 414"/>
                <a:gd name="T42" fmla="*/ 14 w 346"/>
                <a:gd name="T43" fmla="*/ 400 h 414"/>
                <a:gd name="T44" fmla="*/ 14 w 346"/>
                <a:gd name="T45" fmla="*/ 14 h 414"/>
                <a:gd name="T46" fmla="*/ 260 w 346"/>
                <a:gd name="T47" fmla="*/ 14 h 414"/>
                <a:gd name="T48" fmla="*/ 260 w 346"/>
                <a:gd name="T49" fmla="*/ 77 h 414"/>
                <a:gd name="T50" fmla="*/ 268 w 346"/>
                <a:gd name="T51" fmla="*/ 85 h 414"/>
                <a:gd name="T52" fmla="*/ 331 w 346"/>
                <a:gd name="T53" fmla="*/ 85 h 414"/>
                <a:gd name="T54" fmla="*/ 331 w 346"/>
                <a:gd name="T55" fmla="*/ 400 h 414"/>
                <a:gd name="T56" fmla="*/ 14 w 346"/>
                <a:gd name="T57" fmla="*/ 400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46" h="414">
                  <a:moveTo>
                    <a:pt x="346" y="77"/>
                  </a:moveTo>
                  <a:cubicBezTo>
                    <a:pt x="345" y="76"/>
                    <a:pt x="345" y="76"/>
                    <a:pt x="345" y="75"/>
                  </a:cubicBezTo>
                  <a:cubicBezTo>
                    <a:pt x="345" y="75"/>
                    <a:pt x="345" y="75"/>
                    <a:pt x="345" y="74"/>
                  </a:cubicBezTo>
                  <a:cubicBezTo>
                    <a:pt x="345" y="74"/>
                    <a:pt x="344" y="73"/>
                    <a:pt x="343" y="72"/>
                  </a:cubicBezTo>
                  <a:cubicBezTo>
                    <a:pt x="273" y="2"/>
                    <a:pt x="273" y="2"/>
                    <a:pt x="273" y="2"/>
                  </a:cubicBezTo>
                  <a:cubicBezTo>
                    <a:pt x="272" y="1"/>
                    <a:pt x="272" y="1"/>
                    <a:pt x="271" y="0"/>
                  </a:cubicBezTo>
                  <a:cubicBezTo>
                    <a:pt x="271" y="0"/>
                    <a:pt x="270" y="0"/>
                    <a:pt x="270" y="0"/>
                  </a:cubicBezTo>
                  <a:cubicBezTo>
                    <a:pt x="270" y="0"/>
                    <a:pt x="269" y="0"/>
                    <a:pt x="268" y="0"/>
                  </a:cubicBezTo>
                  <a:cubicBezTo>
                    <a:pt x="268" y="0"/>
                    <a:pt x="268" y="0"/>
                    <a:pt x="268" y="0"/>
                  </a:cubicBezTo>
                  <a:cubicBezTo>
                    <a:pt x="7" y="0"/>
                    <a:pt x="7" y="0"/>
                    <a:pt x="7" y="0"/>
                  </a:cubicBezTo>
                  <a:cubicBezTo>
                    <a:pt x="3" y="0"/>
                    <a:pt x="0" y="3"/>
                    <a:pt x="0" y="7"/>
                  </a:cubicBezTo>
                  <a:cubicBezTo>
                    <a:pt x="0" y="407"/>
                    <a:pt x="0" y="407"/>
                    <a:pt x="0" y="407"/>
                  </a:cubicBezTo>
                  <a:cubicBezTo>
                    <a:pt x="0" y="411"/>
                    <a:pt x="3" y="414"/>
                    <a:pt x="7" y="414"/>
                  </a:cubicBezTo>
                  <a:cubicBezTo>
                    <a:pt x="338" y="414"/>
                    <a:pt x="338" y="414"/>
                    <a:pt x="338" y="414"/>
                  </a:cubicBezTo>
                  <a:cubicBezTo>
                    <a:pt x="342" y="414"/>
                    <a:pt x="346" y="411"/>
                    <a:pt x="346" y="407"/>
                  </a:cubicBezTo>
                  <a:cubicBezTo>
                    <a:pt x="346" y="77"/>
                    <a:pt x="346" y="77"/>
                    <a:pt x="346" y="77"/>
                  </a:cubicBezTo>
                  <a:cubicBezTo>
                    <a:pt x="346" y="77"/>
                    <a:pt x="346" y="77"/>
                    <a:pt x="346" y="77"/>
                  </a:cubicBezTo>
                  <a:close/>
                  <a:moveTo>
                    <a:pt x="275" y="25"/>
                  </a:moveTo>
                  <a:cubicBezTo>
                    <a:pt x="320" y="70"/>
                    <a:pt x="320" y="70"/>
                    <a:pt x="320" y="70"/>
                  </a:cubicBezTo>
                  <a:cubicBezTo>
                    <a:pt x="275" y="70"/>
                    <a:pt x="275" y="70"/>
                    <a:pt x="275" y="70"/>
                  </a:cubicBezTo>
                  <a:lnTo>
                    <a:pt x="275" y="25"/>
                  </a:lnTo>
                  <a:close/>
                  <a:moveTo>
                    <a:pt x="14" y="400"/>
                  </a:moveTo>
                  <a:cubicBezTo>
                    <a:pt x="14" y="14"/>
                    <a:pt x="14" y="14"/>
                    <a:pt x="14" y="14"/>
                  </a:cubicBezTo>
                  <a:cubicBezTo>
                    <a:pt x="260" y="14"/>
                    <a:pt x="260" y="14"/>
                    <a:pt x="260" y="14"/>
                  </a:cubicBezTo>
                  <a:cubicBezTo>
                    <a:pt x="260" y="77"/>
                    <a:pt x="260" y="77"/>
                    <a:pt x="260" y="77"/>
                  </a:cubicBezTo>
                  <a:cubicBezTo>
                    <a:pt x="260" y="81"/>
                    <a:pt x="264" y="85"/>
                    <a:pt x="268" y="85"/>
                  </a:cubicBezTo>
                  <a:cubicBezTo>
                    <a:pt x="331" y="85"/>
                    <a:pt x="331" y="85"/>
                    <a:pt x="331" y="85"/>
                  </a:cubicBezTo>
                  <a:cubicBezTo>
                    <a:pt x="331" y="400"/>
                    <a:pt x="331" y="400"/>
                    <a:pt x="331" y="400"/>
                  </a:cubicBezTo>
                  <a:lnTo>
                    <a:pt x="14" y="400"/>
                  </a:lnTo>
                  <a:close/>
                </a:path>
              </a:pathLst>
            </a:custGeom>
            <a:solidFill>
              <a:srgbClr val="FFFFFF"/>
            </a:solidFill>
            <a:ln>
              <a:noFill/>
            </a:ln>
          </p:spPr>
          <p:txBody>
            <a:bodyPr vert="horz" wrap="square" lIns="68571" tIns="34286" rIns="68571" bIns="34286" numCol="1" anchor="t" anchorCtr="0" compatLnSpc="1"/>
            <a:lstStyle/>
            <a:p>
              <a:endParaRPr lang="en-US"/>
            </a:p>
          </p:txBody>
        </p:sp>
      </p:grpSp>
      <p:grpSp>
        <p:nvGrpSpPr>
          <p:cNvPr id="21" name="组合 20"/>
          <p:cNvGrpSpPr/>
          <p:nvPr/>
        </p:nvGrpSpPr>
        <p:grpSpPr>
          <a:xfrm>
            <a:off x="4470553" y="3531943"/>
            <a:ext cx="599448" cy="599448"/>
            <a:chOff x="6516216" y="334289"/>
            <a:chExt cx="599448" cy="599448"/>
          </a:xfrm>
        </p:grpSpPr>
        <p:grpSp>
          <p:nvGrpSpPr>
            <p:cNvPr id="22" name="组合 21"/>
            <p:cNvGrpSpPr/>
            <p:nvPr/>
          </p:nvGrpSpPr>
          <p:grpSpPr>
            <a:xfrm>
              <a:off x="6516216" y="334289"/>
              <a:ext cx="599448" cy="599448"/>
              <a:chOff x="4131160" y="713581"/>
              <a:chExt cx="881684" cy="881684"/>
            </a:xfrm>
          </p:grpSpPr>
          <p:sp>
            <p:nvSpPr>
              <p:cNvPr id="24" name="椭圆 23"/>
              <p:cNvSpPr/>
              <p:nvPr/>
            </p:nvSpPr>
            <p:spPr>
              <a:xfrm>
                <a:off x="4131160" y="713581"/>
                <a:ext cx="881684" cy="881684"/>
              </a:xfrm>
              <a:prstGeom prst="ellipse">
                <a:avLst/>
              </a:pr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sp>
            <p:nvSpPr>
              <p:cNvPr id="25" name="椭圆 24"/>
              <p:cNvSpPr/>
              <p:nvPr/>
            </p:nvSpPr>
            <p:spPr>
              <a:xfrm>
                <a:off x="4237176" y="819597"/>
                <a:ext cx="669652" cy="669652"/>
              </a:xfrm>
              <a:prstGeom prst="ellipse">
                <a:avLst/>
              </a:prstGeom>
              <a:solidFill>
                <a:schemeClr val="bg2"/>
              </a:solidFill>
              <a:ln>
                <a:noFill/>
              </a:ln>
              <a:effectLst>
                <a:innerShdw blurRad="63500" dist="50800" dir="189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lumMod val="65000"/>
                      <a:lumOff val="35000"/>
                    </a:schemeClr>
                  </a:solidFill>
                </a:endParaRPr>
              </a:p>
            </p:txBody>
          </p:sp>
        </p:grpSp>
        <p:sp>
          <p:nvSpPr>
            <p:cNvPr id="23" name="Freeform 13"/>
            <p:cNvSpPr>
              <a:spLocks noEditPoints="1"/>
            </p:cNvSpPr>
            <p:nvPr/>
          </p:nvSpPr>
          <p:spPr bwMode="auto">
            <a:xfrm>
              <a:off x="6723586" y="474407"/>
              <a:ext cx="184708" cy="340466"/>
            </a:xfrm>
            <a:custGeom>
              <a:avLst/>
              <a:gdLst>
                <a:gd name="T0" fmla="*/ 2 w 122"/>
                <a:gd name="T1" fmla="*/ 65 h 225"/>
                <a:gd name="T2" fmla="*/ 14 w 122"/>
                <a:gd name="T3" fmla="*/ 77 h 225"/>
                <a:gd name="T4" fmla="*/ 17 w 122"/>
                <a:gd name="T5" fmla="*/ 76 h 225"/>
                <a:gd name="T6" fmla="*/ 119 w 122"/>
                <a:gd name="T7" fmla="*/ 42 h 225"/>
                <a:gd name="T8" fmla="*/ 119 w 122"/>
                <a:gd name="T9" fmla="*/ 30 h 225"/>
                <a:gd name="T10" fmla="*/ 105 w 122"/>
                <a:gd name="T11" fmla="*/ 23 h 225"/>
                <a:gd name="T12" fmla="*/ 3 w 122"/>
                <a:gd name="T13" fmla="*/ 57 h 225"/>
                <a:gd name="T14" fmla="*/ 108 w 122"/>
                <a:gd name="T15" fmla="*/ 28 h 225"/>
                <a:gd name="T16" fmla="*/ 114 w 122"/>
                <a:gd name="T17" fmla="*/ 35 h 225"/>
                <a:gd name="T18" fmla="*/ 111 w 122"/>
                <a:gd name="T19" fmla="*/ 42 h 225"/>
                <a:gd name="T20" fmla="*/ 14 w 122"/>
                <a:gd name="T21" fmla="*/ 71 h 225"/>
                <a:gd name="T22" fmla="*/ 9 w 122"/>
                <a:gd name="T23" fmla="*/ 67 h 225"/>
                <a:gd name="T24" fmla="*/ 8 w 122"/>
                <a:gd name="T25" fmla="*/ 59 h 225"/>
                <a:gd name="T26" fmla="*/ 106 w 122"/>
                <a:gd name="T27" fmla="*/ 28 h 225"/>
                <a:gd name="T28" fmla="*/ 14 w 122"/>
                <a:gd name="T29" fmla="*/ 43 h 225"/>
                <a:gd name="T30" fmla="*/ 66 w 122"/>
                <a:gd name="T31" fmla="*/ 28 h 225"/>
                <a:gd name="T32" fmla="*/ 73 w 122"/>
                <a:gd name="T33" fmla="*/ 10 h 225"/>
                <a:gd name="T34" fmla="*/ 9 w 122"/>
                <a:gd name="T35" fmla="*/ 17 h 225"/>
                <a:gd name="T36" fmla="*/ 3 w 122"/>
                <a:gd name="T37" fmla="*/ 35 h 225"/>
                <a:gd name="T38" fmla="*/ 61 w 122"/>
                <a:gd name="T39" fmla="*/ 8 h 225"/>
                <a:gd name="T40" fmla="*/ 67 w 122"/>
                <a:gd name="T41" fmla="*/ 12 h 225"/>
                <a:gd name="T42" fmla="*/ 65 w 122"/>
                <a:gd name="T43" fmla="*/ 22 h 225"/>
                <a:gd name="T44" fmla="*/ 14 w 122"/>
                <a:gd name="T45" fmla="*/ 37 h 225"/>
                <a:gd name="T46" fmla="*/ 8 w 122"/>
                <a:gd name="T47" fmla="*/ 30 h 225"/>
                <a:gd name="T48" fmla="*/ 120 w 122"/>
                <a:gd name="T49" fmla="*/ 101 h 225"/>
                <a:gd name="T50" fmla="*/ 105 w 122"/>
                <a:gd name="T51" fmla="*/ 90 h 225"/>
                <a:gd name="T52" fmla="*/ 72 w 122"/>
                <a:gd name="T53" fmla="*/ 110 h 225"/>
                <a:gd name="T54" fmla="*/ 55 w 122"/>
                <a:gd name="T55" fmla="*/ 138 h 225"/>
                <a:gd name="T56" fmla="*/ 53 w 122"/>
                <a:gd name="T57" fmla="*/ 99 h 225"/>
                <a:gd name="T58" fmla="*/ 119 w 122"/>
                <a:gd name="T59" fmla="*/ 76 h 225"/>
                <a:gd name="T60" fmla="*/ 119 w 122"/>
                <a:gd name="T61" fmla="*/ 64 h 225"/>
                <a:gd name="T62" fmla="*/ 9 w 122"/>
                <a:gd name="T63" fmla="*/ 85 h 225"/>
                <a:gd name="T64" fmla="*/ 1 w 122"/>
                <a:gd name="T65" fmla="*/ 97 h 225"/>
                <a:gd name="T66" fmla="*/ 3 w 122"/>
                <a:gd name="T67" fmla="*/ 102 h 225"/>
                <a:gd name="T68" fmla="*/ 11 w 122"/>
                <a:gd name="T69" fmla="*/ 110 h 225"/>
                <a:gd name="T70" fmla="*/ 28 w 122"/>
                <a:gd name="T71" fmla="*/ 121 h 225"/>
                <a:gd name="T72" fmla="*/ 17 w 122"/>
                <a:gd name="T73" fmla="*/ 138 h 225"/>
                <a:gd name="T74" fmla="*/ 40 w 122"/>
                <a:gd name="T75" fmla="*/ 209 h 225"/>
                <a:gd name="T76" fmla="*/ 53 w 122"/>
                <a:gd name="T77" fmla="*/ 225 h 225"/>
                <a:gd name="T78" fmla="*/ 87 w 122"/>
                <a:gd name="T79" fmla="*/ 214 h 225"/>
                <a:gd name="T80" fmla="*/ 110 w 122"/>
                <a:gd name="T81" fmla="*/ 187 h 225"/>
                <a:gd name="T82" fmla="*/ 99 w 122"/>
                <a:gd name="T83" fmla="*/ 138 h 225"/>
                <a:gd name="T84" fmla="*/ 104 w 122"/>
                <a:gd name="T85" fmla="*/ 117 h 225"/>
                <a:gd name="T86" fmla="*/ 120 w 122"/>
                <a:gd name="T87" fmla="*/ 101 h 225"/>
                <a:gd name="T88" fmla="*/ 47 w 122"/>
                <a:gd name="T89" fmla="*/ 101 h 225"/>
                <a:gd name="T90" fmla="*/ 49 w 122"/>
                <a:gd name="T91" fmla="*/ 138 h 225"/>
                <a:gd name="T92" fmla="*/ 35 w 122"/>
                <a:gd name="T93" fmla="*/ 121 h 225"/>
                <a:gd name="T94" fmla="*/ 24 w 122"/>
                <a:gd name="T95" fmla="*/ 108 h 225"/>
                <a:gd name="T96" fmla="*/ 12 w 122"/>
                <a:gd name="T97" fmla="*/ 104 h 225"/>
                <a:gd name="T98" fmla="*/ 8 w 122"/>
                <a:gd name="T99" fmla="*/ 97 h 225"/>
                <a:gd name="T100" fmla="*/ 8 w 122"/>
                <a:gd name="T101" fmla="*/ 93 h 225"/>
                <a:gd name="T102" fmla="*/ 12 w 122"/>
                <a:gd name="T103" fmla="*/ 90 h 225"/>
                <a:gd name="T104" fmla="*/ 24 w 122"/>
                <a:gd name="T105" fmla="*/ 86 h 225"/>
                <a:gd name="T106" fmla="*/ 108 w 122"/>
                <a:gd name="T107" fmla="*/ 62 h 225"/>
                <a:gd name="T108" fmla="*/ 114 w 122"/>
                <a:gd name="T109" fmla="*/ 69 h 225"/>
                <a:gd name="T110" fmla="*/ 111 w 122"/>
                <a:gd name="T111" fmla="*/ 76 h 225"/>
                <a:gd name="T112" fmla="*/ 43 w 122"/>
                <a:gd name="T113" fmla="*/ 98 h 225"/>
                <a:gd name="T114" fmla="*/ 103 w 122"/>
                <a:gd name="T115" fmla="*/ 111 h 225"/>
                <a:gd name="T116" fmla="*/ 92 w 122"/>
                <a:gd name="T117" fmla="*/ 138 h 225"/>
                <a:gd name="T118" fmla="*/ 78 w 122"/>
                <a:gd name="T119" fmla="*/ 110 h 225"/>
                <a:gd name="T120" fmla="*/ 106 w 122"/>
                <a:gd name="T121" fmla="*/ 96 h 225"/>
                <a:gd name="T122" fmla="*/ 114 w 122"/>
                <a:gd name="T123" fmla="*/ 103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2" h="225">
                  <a:moveTo>
                    <a:pt x="3" y="57"/>
                  </a:moveTo>
                  <a:cubicBezTo>
                    <a:pt x="1" y="59"/>
                    <a:pt x="1" y="62"/>
                    <a:pt x="2" y="65"/>
                  </a:cubicBezTo>
                  <a:cubicBezTo>
                    <a:pt x="3" y="69"/>
                    <a:pt x="3" y="69"/>
                    <a:pt x="3" y="69"/>
                  </a:cubicBezTo>
                  <a:cubicBezTo>
                    <a:pt x="4" y="74"/>
                    <a:pt x="9" y="77"/>
                    <a:pt x="14" y="77"/>
                  </a:cubicBezTo>
                  <a:cubicBezTo>
                    <a:pt x="14" y="77"/>
                    <a:pt x="14" y="77"/>
                    <a:pt x="14" y="77"/>
                  </a:cubicBezTo>
                  <a:cubicBezTo>
                    <a:pt x="15" y="77"/>
                    <a:pt x="16" y="77"/>
                    <a:pt x="17" y="76"/>
                  </a:cubicBezTo>
                  <a:cubicBezTo>
                    <a:pt x="112" y="48"/>
                    <a:pt x="112" y="48"/>
                    <a:pt x="112" y="48"/>
                  </a:cubicBezTo>
                  <a:cubicBezTo>
                    <a:pt x="115" y="47"/>
                    <a:pt x="118" y="45"/>
                    <a:pt x="119" y="42"/>
                  </a:cubicBezTo>
                  <a:cubicBezTo>
                    <a:pt x="120" y="40"/>
                    <a:pt x="121" y="37"/>
                    <a:pt x="120" y="34"/>
                  </a:cubicBezTo>
                  <a:cubicBezTo>
                    <a:pt x="119" y="30"/>
                    <a:pt x="119" y="30"/>
                    <a:pt x="119" y="30"/>
                  </a:cubicBezTo>
                  <a:cubicBezTo>
                    <a:pt x="117" y="25"/>
                    <a:pt x="113" y="22"/>
                    <a:pt x="108" y="22"/>
                  </a:cubicBezTo>
                  <a:cubicBezTo>
                    <a:pt x="107" y="22"/>
                    <a:pt x="106" y="22"/>
                    <a:pt x="105" y="23"/>
                  </a:cubicBezTo>
                  <a:cubicBezTo>
                    <a:pt x="9" y="51"/>
                    <a:pt x="9" y="51"/>
                    <a:pt x="9" y="51"/>
                  </a:cubicBezTo>
                  <a:cubicBezTo>
                    <a:pt x="6" y="52"/>
                    <a:pt x="4" y="54"/>
                    <a:pt x="3" y="57"/>
                  </a:cubicBezTo>
                  <a:close/>
                  <a:moveTo>
                    <a:pt x="106" y="28"/>
                  </a:moveTo>
                  <a:cubicBezTo>
                    <a:pt x="107" y="28"/>
                    <a:pt x="107" y="28"/>
                    <a:pt x="108" y="28"/>
                  </a:cubicBezTo>
                  <a:cubicBezTo>
                    <a:pt x="110" y="28"/>
                    <a:pt x="112" y="30"/>
                    <a:pt x="113" y="32"/>
                  </a:cubicBezTo>
                  <a:cubicBezTo>
                    <a:pt x="114" y="35"/>
                    <a:pt x="114" y="35"/>
                    <a:pt x="114" y="35"/>
                  </a:cubicBezTo>
                  <a:cubicBezTo>
                    <a:pt x="115" y="37"/>
                    <a:pt x="114" y="38"/>
                    <a:pt x="114" y="40"/>
                  </a:cubicBezTo>
                  <a:cubicBezTo>
                    <a:pt x="113" y="41"/>
                    <a:pt x="112" y="42"/>
                    <a:pt x="111" y="42"/>
                  </a:cubicBezTo>
                  <a:cubicBezTo>
                    <a:pt x="15" y="71"/>
                    <a:pt x="15" y="71"/>
                    <a:pt x="15" y="71"/>
                  </a:cubicBezTo>
                  <a:cubicBezTo>
                    <a:pt x="15" y="71"/>
                    <a:pt x="14" y="71"/>
                    <a:pt x="14" y="71"/>
                  </a:cubicBezTo>
                  <a:cubicBezTo>
                    <a:pt x="14" y="71"/>
                    <a:pt x="14" y="71"/>
                    <a:pt x="14" y="71"/>
                  </a:cubicBezTo>
                  <a:cubicBezTo>
                    <a:pt x="11" y="71"/>
                    <a:pt x="9" y="69"/>
                    <a:pt x="9" y="67"/>
                  </a:cubicBezTo>
                  <a:cubicBezTo>
                    <a:pt x="8" y="63"/>
                    <a:pt x="8" y="63"/>
                    <a:pt x="8" y="63"/>
                  </a:cubicBezTo>
                  <a:cubicBezTo>
                    <a:pt x="7" y="62"/>
                    <a:pt x="7" y="61"/>
                    <a:pt x="8" y="59"/>
                  </a:cubicBezTo>
                  <a:cubicBezTo>
                    <a:pt x="9" y="58"/>
                    <a:pt x="10" y="57"/>
                    <a:pt x="11" y="57"/>
                  </a:cubicBezTo>
                  <a:lnTo>
                    <a:pt x="106" y="28"/>
                  </a:lnTo>
                  <a:close/>
                  <a:moveTo>
                    <a:pt x="3" y="35"/>
                  </a:moveTo>
                  <a:cubicBezTo>
                    <a:pt x="4" y="40"/>
                    <a:pt x="9" y="43"/>
                    <a:pt x="14" y="43"/>
                  </a:cubicBezTo>
                  <a:cubicBezTo>
                    <a:pt x="15" y="43"/>
                    <a:pt x="16" y="43"/>
                    <a:pt x="17" y="43"/>
                  </a:cubicBezTo>
                  <a:cubicBezTo>
                    <a:pt x="66" y="28"/>
                    <a:pt x="66" y="28"/>
                    <a:pt x="66" y="28"/>
                  </a:cubicBezTo>
                  <a:cubicBezTo>
                    <a:pt x="72" y="26"/>
                    <a:pt x="76" y="19"/>
                    <a:pt x="74" y="13"/>
                  </a:cubicBezTo>
                  <a:cubicBezTo>
                    <a:pt x="73" y="10"/>
                    <a:pt x="73" y="10"/>
                    <a:pt x="73" y="10"/>
                  </a:cubicBezTo>
                  <a:cubicBezTo>
                    <a:pt x="71" y="4"/>
                    <a:pt x="65" y="0"/>
                    <a:pt x="59" y="2"/>
                  </a:cubicBezTo>
                  <a:cubicBezTo>
                    <a:pt x="9" y="17"/>
                    <a:pt x="9" y="17"/>
                    <a:pt x="9" y="17"/>
                  </a:cubicBezTo>
                  <a:cubicBezTo>
                    <a:pt x="3" y="19"/>
                    <a:pt x="0" y="25"/>
                    <a:pt x="2" y="31"/>
                  </a:cubicBezTo>
                  <a:lnTo>
                    <a:pt x="3" y="35"/>
                  </a:lnTo>
                  <a:close/>
                  <a:moveTo>
                    <a:pt x="11" y="23"/>
                  </a:moveTo>
                  <a:cubicBezTo>
                    <a:pt x="61" y="8"/>
                    <a:pt x="61" y="8"/>
                    <a:pt x="61" y="8"/>
                  </a:cubicBezTo>
                  <a:cubicBezTo>
                    <a:pt x="61" y="8"/>
                    <a:pt x="62" y="8"/>
                    <a:pt x="62" y="8"/>
                  </a:cubicBezTo>
                  <a:cubicBezTo>
                    <a:pt x="64" y="8"/>
                    <a:pt x="67" y="9"/>
                    <a:pt x="67" y="12"/>
                  </a:cubicBezTo>
                  <a:cubicBezTo>
                    <a:pt x="68" y="15"/>
                    <a:pt x="68" y="15"/>
                    <a:pt x="68" y="15"/>
                  </a:cubicBezTo>
                  <a:cubicBezTo>
                    <a:pt x="69" y="18"/>
                    <a:pt x="68" y="21"/>
                    <a:pt x="65" y="22"/>
                  </a:cubicBezTo>
                  <a:cubicBezTo>
                    <a:pt x="15" y="37"/>
                    <a:pt x="15" y="37"/>
                    <a:pt x="15" y="37"/>
                  </a:cubicBezTo>
                  <a:cubicBezTo>
                    <a:pt x="15" y="37"/>
                    <a:pt x="14" y="37"/>
                    <a:pt x="14" y="37"/>
                  </a:cubicBezTo>
                  <a:cubicBezTo>
                    <a:pt x="11" y="37"/>
                    <a:pt x="9" y="36"/>
                    <a:pt x="9" y="33"/>
                  </a:cubicBezTo>
                  <a:cubicBezTo>
                    <a:pt x="8" y="30"/>
                    <a:pt x="8" y="30"/>
                    <a:pt x="8" y="30"/>
                  </a:cubicBezTo>
                  <a:cubicBezTo>
                    <a:pt x="7" y="27"/>
                    <a:pt x="8" y="24"/>
                    <a:pt x="11" y="23"/>
                  </a:cubicBezTo>
                  <a:close/>
                  <a:moveTo>
                    <a:pt x="120" y="101"/>
                  </a:moveTo>
                  <a:cubicBezTo>
                    <a:pt x="119" y="97"/>
                    <a:pt x="119" y="97"/>
                    <a:pt x="119" y="97"/>
                  </a:cubicBezTo>
                  <a:cubicBezTo>
                    <a:pt x="117" y="92"/>
                    <a:pt x="110" y="88"/>
                    <a:pt x="105" y="90"/>
                  </a:cubicBezTo>
                  <a:cubicBezTo>
                    <a:pt x="82" y="96"/>
                    <a:pt x="82" y="96"/>
                    <a:pt x="82" y="96"/>
                  </a:cubicBezTo>
                  <a:cubicBezTo>
                    <a:pt x="76" y="98"/>
                    <a:pt x="72" y="104"/>
                    <a:pt x="72" y="110"/>
                  </a:cubicBezTo>
                  <a:cubicBezTo>
                    <a:pt x="72" y="138"/>
                    <a:pt x="72" y="138"/>
                    <a:pt x="72" y="138"/>
                  </a:cubicBezTo>
                  <a:cubicBezTo>
                    <a:pt x="55" y="138"/>
                    <a:pt x="55" y="138"/>
                    <a:pt x="55" y="138"/>
                  </a:cubicBezTo>
                  <a:cubicBezTo>
                    <a:pt x="55" y="106"/>
                    <a:pt x="55" y="106"/>
                    <a:pt x="55" y="106"/>
                  </a:cubicBezTo>
                  <a:cubicBezTo>
                    <a:pt x="55" y="104"/>
                    <a:pt x="54" y="101"/>
                    <a:pt x="53" y="99"/>
                  </a:cubicBezTo>
                  <a:cubicBezTo>
                    <a:pt x="112" y="82"/>
                    <a:pt x="112" y="82"/>
                    <a:pt x="112" y="82"/>
                  </a:cubicBezTo>
                  <a:cubicBezTo>
                    <a:pt x="115" y="81"/>
                    <a:pt x="118" y="79"/>
                    <a:pt x="119" y="76"/>
                  </a:cubicBezTo>
                  <a:cubicBezTo>
                    <a:pt x="120" y="73"/>
                    <a:pt x="121" y="70"/>
                    <a:pt x="120" y="67"/>
                  </a:cubicBezTo>
                  <a:cubicBezTo>
                    <a:pt x="119" y="64"/>
                    <a:pt x="119" y="64"/>
                    <a:pt x="119" y="64"/>
                  </a:cubicBezTo>
                  <a:cubicBezTo>
                    <a:pt x="117" y="58"/>
                    <a:pt x="110" y="54"/>
                    <a:pt x="105" y="56"/>
                  </a:cubicBezTo>
                  <a:cubicBezTo>
                    <a:pt x="9" y="85"/>
                    <a:pt x="9" y="85"/>
                    <a:pt x="9" y="85"/>
                  </a:cubicBezTo>
                  <a:cubicBezTo>
                    <a:pt x="6" y="86"/>
                    <a:pt x="4" y="88"/>
                    <a:pt x="3" y="90"/>
                  </a:cubicBezTo>
                  <a:cubicBezTo>
                    <a:pt x="1" y="92"/>
                    <a:pt x="1" y="95"/>
                    <a:pt x="1" y="97"/>
                  </a:cubicBezTo>
                  <a:cubicBezTo>
                    <a:pt x="2" y="98"/>
                    <a:pt x="2" y="98"/>
                    <a:pt x="2" y="99"/>
                  </a:cubicBezTo>
                  <a:cubicBezTo>
                    <a:pt x="3" y="102"/>
                    <a:pt x="3" y="102"/>
                    <a:pt x="3" y="102"/>
                  </a:cubicBezTo>
                  <a:cubicBezTo>
                    <a:pt x="4" y="106"/>
                    <a:pt x="7" y="109"/>
                    <a:pt x="10" y="110"/>
                  </a:cubicBezTo>
                  <a:cubicBezTo>
                    <a:pt x="11" y="110"/>
                    <a:pt x="11" y="110"/>
                    <a:pt x="11" y="110"/>
                  </a:cubicBezTo>
                  <a:cubicBezTo>
                    <a:pt x="23" y="113"/>
                    <a:pt x="23" y="113"/>
                    <a:pt x="23" y="113"/>
                  </a:cubicBezTo>
                  <a:cubicBezTo>
                    <a:pt x="26" y="114"/>
                    <a:pt x="28" y="118"/>
                    <a:pt x="28" y="121"/>
                  </a:cubicBezTo>
                  <a:cubicBezTo>
                    <a:pt x="28" y="138"/>
                    <a:pt x="28" y="138"/>
                    <a:pt x="28" y="138"/>
                  </a:cubicBezTo>
                  <a:cubicBezTo>
                    <a:pt x="17" y="138"/>
                    <a:pt x="17" y="138"/>
                    <a:pt x="17" y="138"/>
                  </a:cubicBezTo>
                  <a:cubicBezTo>
                    <a:pt x="17" y="187"/>
                    <a:pt x="17" y="187"/>
                    <a:pt x="17" y="187"/>
                  </a:cubicBezTo>
                  <a:cubicBezTo>
                    <a:pt x="17" y="199"/>
                    <a:pt x="28" y="208"/>
                    <a:pt x="40" y="209"/>
                  </a:cubicBezTo>
                  <a:cubicBezTo>
                    <a:pt x="40" y="214"/>
                    <a:pt x="40" y="214"/>
                    <a:pt x="40" y="214"/>
                  </a:cubicBezTo>
                  <a:cubicBezTo>
                    <a:pt x="40" y="220"/>
                    <a:pt x="46" y="225"/>
                    <a:pt x="53" y="225"/>
                  </a:cubicBezTo>
                  <a:cubicBezTo>
                    <a:pt x="74" y="225"/>
                    <a:pt x="74" y="225"/>
                    <a:pt x="74" y="225"/>
                  </a:cubicBezTo>
                  <a:cubicBezTo>
                    <a:pt x="81" y="225"/>
                    <a:pt x="87" y="220"/>
                    <a:pt x="87" y="214"/>
                  </a:cubicBezTo>
                  <a:cubicBezTo>
                    <a:pt x="87" y="209"/>
                    <a:pt x="87" y="209"/>
                    <a:pt x="87" y="209"/>
                  </a:cubicBezTo>
                  <a:cubicBezTo>
                    <a:pt x="99" y="208"/>
                    <a:pt x="110" y="199"/>
                    <a:pt x="110" y="187"/>
                  </a:cubicBezTo>
                  <a:cubicBezTo>
                    <a:pt x="110" y="138"/>
                    <a:pt x="110" y="138"/>
                    <a:pt x="110" y="138"/>
                  </a:cubicBezTo>
                  <a:cubicBezTo>
                    <a:pt x="99" y="138"/>
                    <a:pt x="99" y="138"/>
                    <a:pt x="99" y="138"/>
                  </a:cubicBezTo>
                  <a:cubicBezTo>
                    <a:pt x="99" y="125"/>
                    <a:pt x="99" y="125"/>
                    <a:pt x="99" y="125"/>
                  </a:cubicBezTo>
                  <a:cubicBezTo>
                    <a:pt x="99" y="122"/>
                    <a:pt x="101" y="118"/>
                    <a:pt x="104" y="117"/>
                  </a:cubicBezTo>
                  <a:cubicBezTo>
                    <a:pt x="112" y="115"/>
                    <a:pt x="112" y="115"/>
                    <a:pt x="112" y="115"/>
                  </a:cubicBezTo>
                  <a:cubicBezTo>
                    <a:pt x="118" y="113"/>
                    <a:pt x="122" y="107"/>
                    <a:pt x="120" y="101"/>
                  </a:cubicBezTo>
                  <a:close/>
                  <a:moveTo>
                    <a:pt x="43" y="98"/>
                  </a:moveTo>
                  <a:cubicBezTo>
                    <a:pt x="45" y="99"/>
                    <a:pt x="46" y="100"/>
                    <a:pt x="47" y="101"/>
                  </a:cubicBezTo>
                  <a:cubicBezTo>
                    <a:pt x="48" y="103"/>
                    <a:pt x="49" y="104"/>
                    <a:pt x="49" y="106"/>
                  </a:cubicBezTo>
                  <a:cubicBezTo>
                    <a:pt x="49" y="138"/>
                    <a:pt x="49" y="138"/>
                    <a:pt x="49" y="138"/>
                  </a:cubicBezTo>
                  <a:cubicBezTo>
                    <a:pt x="35" y="138"/>
                    <a:pt x="35" y="138"/>
                    <a:pt x="35" y="138"/>
                  </a:cubicBezTo>
                  <a:cubicBezTo>
                    <a:pt x="35" y="121"/>
                    <a:pt x="35" y="121"/>
                    <a:pt x="35" y="121"/>
                  </a:cubicBezTo>
                  <a:cubicBezTo>
                    <a:pt x="35" y="116"/>
                    <a:pt x="30" y="110"/>
                    <a:pt x="25" y="108"/>
                  </a:cubicBezTo>
                  <a:cubicBezTo>
                    <a:pt x="25" y="108"/>
                    <a:pt x="24" y="108"/>
                    <a:pt x="24" y="108"/>
                  </a:cubicBezTo>
                  <a:cubicBezTo>
                    <a:pt x="13" y="104"/>
                    <a:pt x="13" y="104"/>
                    <a:pt x="13" y="104"/>
                  </a:cubicBezTo>
                  <a:cubicBezTo>
                    <a:pt x="12" y="104"/>
                    <a:pt x="12" y="104"/>
                    <a:pt x="12" y="104"/>
                  </a:cubicBezTo>
                  <a:cubicBezTo>
                    <a:pt x="10" y="104"/>
                    <a:pt x="9" y="102"/>
                    <a:pt x="9" y="101"/>
                  </a:cubicBezTo>
                  <a:cubicBezTo>
                    <a:pt x="8" y="97"/>
                    <a:pt x="8" y="97"/>
                    <a:pt x="8" y="97"/>
                  </a:cubicBezTo>
                  <a:cubicBezTo>
                    <a:pt x="8" y="97"/>
                    <a:pt x="8" y="97"/>
                    <a:pt x="8" y="97"/>
                  </a:cubicBezTo>
                  <a:cubicBezTo>
                    <a:pt x="7" y="96"/>
                    <a:pt x="7" y="94"/>
                    <a:pt x="8" y="93"/>
                  </a:cubicBezTo>
                  <a:cubicBezTo>
                    <a:pt x="9" y="92"/>
                    <a:pt x="10" y="91"/>
                    <a:pt x="11" y="90"/>
                  </a:cubicBezTo>
                  <a:cubicBezTo>
                    <a:pt x="12" y="90"/>
                    <a:pt x="12" y="90"/>
                    <a:pt x="12" y="90"/>
                  </a:cubicBezTo>
                  <a:cubicBezTo>
                    <a:pt x="13" y="90"/>
                    <a:pt x="13" y="90"/>
                    <a:pt x="13" y="90"/>
                  </a:cubicBezTo>
                  <a:cubicBezTo>
                    <a:pt x="24" y="86"/>
                    <a:pt x="24" y="86"/>
                    <a:pt x="24" y="86"/>
                  </a:cubicBezTo>
                  <a:cubicBezTo>
                    <a:pt x="106" y="62"/>
                    <a:pt x="106" y="62"/>
                    <a:pt x="106" y="62"/>
                  </a:cubicBezTo>
                  <a:cubicBezTo>
                    <a:pt x="107" y="62"/>
                    <a:pt x="107" y="62"/>
                    <a:pt x="108" y="62"/>
                  </a:cubicBezTo>
                  <a:cubicBezTo>
                    <a:pt x="110" y="62"/>
                    <a:pt x="112" y="63"/>
                    <a:pt x="113" y="66"/>
                  </a:cubicBezTo>
                  <a:cubicBezTo>
                    <a:pt x="114" y="69"/>
                    <a:pt x="114" y="69"/>
                    <a:pt x="114" y="69"/>
                  </a:cubicBezTo>
                  <a:cubicBezTo>
                    <a:pt x="115" y="71"/>
                    <a:pt x="114" y="72"/>
                    <a:pt x="114" y="73"/>
                  </a:cubicBezTo>
                  <a:cubicBezTo>
                    <a:pt x="113" y="74"/>
                    <a:pt x="112" y="75"/>
                    <a:pt x="111" y="76"/>
                  </a:cubicBezTo>
                  <a:cubicBezTo>
                    <a:pt x="49" y="94"/>
                    <a:pt x="49" y="94"/>
                    <a:pt x="49" y="94"/>
                  </a:cubicBezTo>
                  <a:cubicBezTo>
                    <a:pt x="39" y="97"/>
                    <a:pt x="43" y="98"/>
                    <a:pt x="43" y="98"/>
                  </a:cubicBezTo>
                  <a:close/>
                  <a:moveTo>
                    <a:pt x="111" y="109"/>
                  </a:moveTo>
                  <a:cubicBezTo>
                    <a:pt x="103" y="111"/>
                    <a:pt x="103" y="111"/>
                    <a:pt x="103" y="111"/>
                  </a:cubicBezTo>
                  <a:cubicBezTo>
                    <a:pt x="97" y="113"/>
                    <a:pt x="92" y="119"/>
                    <a:pt x="92" y="125"/>
                  </a:cubicBezTo>
                  <a:cubicBezTo>
                    <a:pt x="92" y="138"/>
                    <a:pt x="92" y="138"/>
                    <a:pt x="92" y="138"/>
                  </a:cubicBezTo>
                  <a:cubicBezTo>
                    <a:pt x="78" y="138"/>
                    <a:pt x="78" y="138"/>
                    <a:pt x="78" y="138"/>
                  </a:cubicBezTo>
                  <a:cubicBezTo>
                    <a:pt x="78" y="110"/>
                    <a:pt x="78" y="110"/>
                    <a:pt x="78" y="110"/>
                  </a:cubicBezTo>
                  <a:cubicBezTo>
                    <a:pt x="78" y="107"/>
                    <a:pt x="81" y="103"/>
                    <a:pt x="84" y="102"/>
                  </a:cubicBezTo>
                  <a:cubicBezTo>
                    <a:pt x="106" y="96"/>
                    <a:pt x="106" y="96"/>
                    <a:pt x="106" y="96"/>
                  </a:cubicBezTo>
                  <a:cubicBezTo>
                    <a:pt x="109" y="95"/>
                    <a:pt x="112" y="96"/>
                    <a:pt x="113" y="99"/>
                  </a:cubicBezTo>
                  <a:cubicBezTo>
                    <a:pt x="114" y="103"/>
                    <a:pt x="114" y="103"/>
                    <a:pt x="114" y="103"/>
                  </a:cubicBezTo>
                  <a:cubicBezTo>
                    <a:pt x="115" y="106"/>
                    <a:pt x="113" y="109"/>
                    <a:pt x="111" y="109"/>
                  </a:cubicBezTo>
                  <a:close/>
                </a:path>
              </a:pathLst>
            </a:custGeom>
            <a:solidFill>
              <a:srgbClr val="FFFFFF"/>
            </a:solidFill>
            <a:ln>
              <a:noFill/>
            </a:ln>
          </p:spPr>
          <p:txBody>
            <a:bodyPr vert="horz" wrap="square" lIns="68571" tIns="34286" rIns="68571" bIns="34286" numCol="1" anchor="t" anchorCtr="0" compatLnSpc="1"/>
            <a:lstStyle/>
            <a:p>
              <a:endParaRPr lang="en-US"/>
            </a:p>
          </p:txBody>
        </p:sp>
      </p:grpSp>
      <p:sp>
        <p:nvSpPr>
          <p:cNvPr id="26" name="TextBox 28"/>
          <p:cNvSpPr txBox="1"/>
          <p:nvPr/>
        </p:nvSpPr>
        <p:spPr>
          <a:xfrm>
            <a:off x="5175152" y="1164109"/>
            <a:ext cx="3170031" cy="677108"/>
          </a:xfrm>
          <a:prstGeom prst="rect">
            <a:avLst/>
          </a:prstGeom>
          <a:noFill/>
        </p:spPr>
        <p:txBody>
          <a:bodyPr wrap="square" rtlCol="0">
            <a:spAutoFit/>
          </a:bodyPr>
          <a:lstStyle/>
          <a:p>
            <a:r>
              <a:rPr lang="en-US" altLang="zh-CN" sz="1400" b="1" dirty="0" smtClean="0">
                <a:solidFill>
                  <a:schemeClr val="accent2"/>
                </a:solidFill>
                <a:latin typeface="微软雅黑" panose="020B0503020204020204" pitchFamily="34" charset="-122"/>
                <a:ea typeface="微软雅黑" panose="020B0503020204020204" pitchFamily="34" charset="-122"/>
              </a:rPr>
              <a:t>01</a:t>
            </a:r>
          </a:p>
          <a:p>
            <a:r>
              <a:rPr lang="zh-CN" altLang="en-US" sz="1200" dirty="0" smtClean="0">
                <a:solidFill>
                  <a:schemeClr val="tx1">
                    <a:lumMod val="65000"/>
                    <a:lumOff val="35000"/>
                  </a:schemeClr>
                </a:solidFill>
                <a:latin typeface="微软雅黑" panose="020B0503020204020204" pitchFamily="34" charset="-122"/>
                <a:ea typeface="微软雅黑" panose="020B0503020204020204" pitchFamily="34" charset="-122"/>
              </a:rPr>
              <a:t>内在</a:t>
            </a: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rPr>
              <a:t>质量标准，就是竣工图必须符合实际，反映施工结束最终状况；</a:t>
            </a:r>
            <a:endPar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7" name="TextBox 29"/>
          <p:cNvSpPr txBox="1"/>
          <p:nvPr/>
        </p:nvSpPr>
        <p:spPr>
          <a:xfrm>
            <a:off x="5157715" y="2211710"/>
            <a:ext cx="3517973" cy="861774"/>
          </a:xfrm>
          <a:prstGeom prst="rect">
            <a:avLst/>
          </a:prstGeom>
          <a:noFill/>
        </p:spPr>
        <p:txBody>
          <a:bodyPr wrap="square" rtlCol="0">
            <a:spAutoFit/>
          </a:bodyPr>
          <a:lstStyle/>
          <a:p>
            <a:r>
              <a:rPr lang="en-US" altLang="zh-CN" sz="1400" b="1" dirty="0" smtClean="0">
                <a:solidFill>
                  <a:schemeClr val="accent1"/>
                </a:solidFill>
                <a:latin typeface="微软雅黑" panose="020B0503020204020204" pitchFamily="34" charset="-122"/>
                <a:ea typeface="微软雅黑" panose="020B0503020204020204" pitchFamily="34" charset="-122"/>
              </a:rPr>
              <a:t>02</a:t>
            </a:r>
          </a:p>
          <a:p>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rPr>
              <a:t>外观质量标准，就是幅面整洁、图形清晰、标志醒目、标注位置合理，达到查阅迅速、利用方便之目的。</a:t>
            </a:r>
            <a:endPar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3" name="TextBox 30"/>
          <p:cNvSpPr txBox="1"/>
          <p:nvPr/>
        </p:nvSpPr>
        <p:spPr>
          <a:xfrm>
            <a:off x="5172561" y="3379886"/>
            <a:ext cx="3503127" cy="861774"/>
          </a:xfrm>
          <a:prstGeom prst="rect">
            <a:avLst/>
          </a:prstGeom>
          <a:noFill/>
        </p:spPr>
        <p:txBody>
          <a:bodyPr wrap="square" rtlCol="0">
            <a:spAutoFit/>
          </a:bodyPr>
          <a:lstStyle/>
          <a:p>
            <a:r>
              <a:rPr lang="en-US" altLang="zh-CN" sz="1400" b="1" dirty="0" smtClean="0">
                <a:solidFill>
                  <a:srgbClr val="E95332"/>
                </a:solidFill>
                <a:latin typeface="微软雅黑" panose="020B0503020204020204" pitchFamily="34" charset="-122"/>
                <a:ea typeface="微软雅黑" panose="020B0503020204020204" pitchFamily="34" charset="-122"/>
              </a:rPr>
              <a:t>03</a:t>
            </a:r>
            <a:endParaRPr lang="en-US" altLang="zh-CN" sz="1400" b="1" dirty="0">
              <a:solidFill>
                <a:srgbClr val="E95332"/>
              </a:solidFill>
              <a:latin typeface="微软雅黑" panose="020B0503020204020204" pitchFamily="34" charset="-122"/>
              <a:ea typeface="微软雅黑" panose="020B0503020204020204" pitchFamily="34" charset="-122"/>
            </a:endParaRPr>
          </a:p>
          <a:p>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rPr>
              <a:t>使用质量标准，主要是所用纸张，书写、裱糊、盖章印泥印色等材料质量应符合档案长期安全保管</a:t>
            </a:r>
            <a:r>
              <a:rPr lang="zh-CN" altLang="en-US" sz="1200" dirty="0" smtClean="0">
                <a:solidFill>
                  <a:schemeClr val="tx1">
                    <a:lumMod val="65000"/>
                    <a:lumOff val="35000"/>
                  </a:schemeClr>
                </a:solidFill>
                <a:latin typeface="微软雅黑" panose="020B0503020204020204" pitchFamily="34" charset="-122"/>
                <a:ea typeface="微软雅黑" panose="020B0503020204020204" pitchFamily="34" charset="-122"/>
              </a:rPr>
              <a:t>要求。</a:t>
            </a:r>
            <a:endPar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34" name="直接连接符 33"/>
          <p:cNvCxnSpPr/>
          <p:nvPr/>
        </p:nvCxnSpPr>
        <p:spPr>
          <a:xfrm>
            <a:off x="5172561" y="2067694"/>
            <a:ext cx="3319180" cy="0"/>
          </a:xfrm>
          <a:prstGeom prst="line">
            <a:avLst/>
          </a:prstGeom>
          <a:noFill/>
          <a:ln w="9525" cap="flat" cmpd="sng" algn="ctr">
            <a:solidFill>
              <a:schemeClr val="tx1">
                <a:lumMod val="50000"/>
                <a:lumOff val="50000"/>
              </a:schemeClr>
            </a:solidFill>
            <a:prstDash val="dash"/>
          </a:ln>
          <a:effectLst/>
        </p:spPr>
      </p:cxn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Box 55"/>
          <p:cNvSpPr txBox="1">
            <a:spLocks noChangeArrowheads="1"/>
          </p:cNvSpPr>
          <p:nvPr/>
        </p:nvSpPr>
        <p:spPr bwMode="auto">
          <a:xfrm>
            <a:off x="952842" y="139511"/>
            <a:ext cx="505931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b="0" i="0" dirty="0">
                <a:latin typeface="方正毡笔黑简体" panose="03000509000000000000" pitchFamily="65" charset="-122"/>
                <a:ea typeface="方正毡笔黑简体" panose="03000509000000000000" pitchFamily="65" charset="-122"/>
              </a:rPr>
              <a:t>五、竣工图编制的质量要求</a:t>
            </a:r>
          </a:p>
        </p:txBody>
      </p:sp>
      <p:grpSp>
        <p:nvGrpSpPr>
          <p:cNvPr id="2" name="组合 1"/>
          <p:cNvGrpSpPr/>
          <p:nvPr/>
        </p:nvGrpSpPr>
        <p:grpSpPr>
          <a:xfrm>
            <a:off x="611749" y="1361779"/>
            <a:ext cx="753628" cy="320985"/>
            <a:chOff x="652043" y="1517750"/>
            <a:chExt cx="1499220" cy="638547"/>
          </a:xfrm>
        </p:grpSpPr>
        <p:sp>
          <p:nvSpPr>
            <p:cNvPr id="29" name="燕尾形 28"/>
            <p:cNvSpPr/>
            <p:nvPr/>
          </p:nvSpPr>
          <p:spPr>
            <a:xfrm>
              <a:off x="1516139" y="1517750"/>
              <a:ext cx="635124" cy="635124"/>
            </a:xfrm>
            <a:prstGeom prst="chevron">
              <a:avLst/>
            </a:prstGeom>
            <a:solidFill>
              <a:schemeClr val="bg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p>
          </p:txBody>
        </p:sp>
        <p:sp>
          <p:nvSpPr>
            <p:cNvPr id="30" name="燕尾形 29"/>
            <p:cNvSpPr/>
            <p:nvPr/>
          </p:nvSpPr>
          <p:spPr>
            <a:xfrm>
              <a:off x="1084091" y="1519263"/>
              <a:ext cx="635124" cy="635124"/>
            </a:xfrm>
            <a:prstGeom prst="chevron">
              <a:avLst/>
            </a:prstGeom>
            <a:solidFill>
              <a:schemeClr val="accent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p>
          </p:txBody>
        </p:sp>
        <p:sp>
          <p:nvSpPr>
            <p:cNvPr id="31" name="燕尾形 30"/>
            <p:cNvSpPr/>
            <p:nvPr/>
          </p:nvSpPr>
          <p:spPr>
            <a:xfrm>
              <a:off x="652043" y="1521173"/>
              <a:ext cx="635124" cy="635124"/>
            </a:xfrm>
            <a:prstGeom prst="chevron">
              <a:avLst/>
            </a:prstGeom>
            <a:solidFill>
              <a:schemeClr val="accent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p>
          </p:txBody>
        </p:sp>
      </p:grpSp>
      <p:sp>
        <p:nvSpPr>
          <p:cNvPr id="4" name="矩形 3"/>
          <p:cNvSpPr/>
          <p:nvPr/>
        </p:nvSpPr>
        <p:spPr>
          <a:xfrm>
            <a:off x="611560" y="909116"/>
            <a:ext cx="1569660" cy="369332"/>
          </a:xfrm>
          <a:prstGeom prst="rect">
            <a:avLst/>
          </a:prstGeom>
        </p:spPr>
        <p:txBody>
          <a:bodyPr wrap="none">
            <a:spAutoFit/>
          </a:bodyPr>
          <a:lstStyle/>
          <a:p>
            <a:pPr algn="just">
              <a:spcAft>
                <a:spcPts val="0"/>
              </a:spcAft>
            </a:pPr>
            <a:r>
              <a:rPr lang="zh-CN" altLang="zh-CN" dirty="0"/>
              <a:t>具体要求为：</a:t>
            </a:r>
            <a:endParaRPr lang="zh-CN" altLang="zh-CN" sz="12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1233178" y="1677003"/>
            <a:ext cx="6723198" cy="2554545"/>
          </a:xfrm>
          <a:prstGeom prst="rect">
            <a:avLst/>
          </a:prstGeom>
        </p:spPr>
        <p:txBody>
          <a:bodyPr wrap="square">
            <a:spAutoFit/>
          </a:bodyPr>
          <a:lstStyle/>
          <a:p>
            <a:pPr algn="just">
              <a:spcAft>
                <a:spcPts val="0"/>
              </a:spcAft>
            </a:pPr>
            <a:r>
              <a:rPr lang="zh-CN" altLang="zh-CN" sz="1600" b="0" kern="100" dirty="0">
                <a:latin typeface="Calibri" panose="020F0502020204030204" pitchFamily="34" charset="0"/>
                <a:ea typeface="宋体" panose="02010600030101010101" pitchFamily="2" charset="-122"/>
                <a:cs typeface="Times New Roman" panose="02020603050405020304" pitchFamily="18" charset="0"/>
              </a:rPr>
              <a:t>（</a:t>
            </a:r>
            <a:r>
              <a:rPr lang="en-US" altLang="zh-CN" sz="1600" b="0" kern="100" dirty="0">
                <a:latin typeface="Calibri" panose="020F0502020204030204" pitchFamily="34" charset="0"/>
                <a:ea typeface="宋体" panose="02010600030101010101" pitchFamily="2" charset="-122"/>
                <a:cs typeface="Times New Roman" panose="02020603050405020304" pitchFamily="18" charset="0"/>
              </a:rPr>
              <a:t>1</a:t>
            </a:r>
            <a:r>
              <a:rPr lang="zh-CN" altLang="zh-CN" sz="1600" b="0" kern="100" dirty="0">
                <a:latin typeface="Calibri" panose="020F0502020204030204" pitchFamily="34" charset="0"/>
                <a:ea typeface="宋体" panose="02010600030101010101" pitchFamily="2" charset="-122"/>
                <a:cs typeface="Times New Roman" panose="02020603050405020304" pitchFamily="18" charset="0"/>
              </a:rPr>
              <a:t>）竣工图的图形和有关文字说明必须清楚准确、反映现场变更实际。做到图、物、文字一致，没有错误，遗漏和含糊不清的地方。</a:t>
            </a:r>
            <a:endParaRPr lang="zh-CN" altLang="zh-CN" sz="1100" b="0" kern="100" dirty="0">
              <a:latin typeface="Calibri" panose="020F0502020204030204" pitchFamily="34" charset="0"/>
              <a:ea typeface="宋体" panose="02010600030101010101" pitchFamily="2" charset="-122"/>
              <a:cs typeface="Times New Roman" panose="02020603050405020304" pitchFamily="18" charset="0"/>
            </a:endParaRPr>
          </a:p>
          <a:p>
            <a:pPr algn="just">
              <a:spcAft>
                <a:spcPts val="0"/>
              </a:spcAft>
            </a:pPr>
            <a:r>
              <a:rPr lang="zh-CN" altLang="zh-CN" sz="1600" b="0" kern="100" dirty="0">
                <a:latin typeface="Calibri" panose="020F0502020204030204" pitchFamily="34" charset="0"/>
                <a:ea typeface="宋体" panose="02010600030101010101" pitchFamily="2" charset="-122"/>
                <a:cs typeface="Times New Roman" panose="02020603050405020304" pitchFamily="18" charset="0"/>
              </a:rPr>
              <a:t>（</a:t>
            </a:r>
            <a:r>
              <a:rPr lang="en-US" altLang="zh-CN" sz="1600" b="0" kern="100" dirty="0">
                <a:latin typeface="Calibri" panose="020F0502020204030204" pitchFamily="34" charset="0"/>
                <a:ea typeface="宋体" panose="02010600030101010101" pitchFamily="2" charset="-122"/>
                <a:cs typeface="Times New Roman" panose="02020603050405020304" pitchFamily="18" charset="0"/>
              </a:rPr>
              <a:t>2</a:t>
            </a:r>
            <a:r>
              <a:rPr lang="zh-CN" altLang="zh-CN" sz="1600" b="0" kern="100" dirty="0">
                <a:latin typeface="Calibri" panose="020F0502020204030204" pitchFamily="34" charset="0"/>
                <a:ea typeface="宋体" panose="02010600030101010101" pitchFamily="2" charset="-122"/>
                <a:cs typeface="Times New Roman" panose="02020603050405020304" pitchFamily="18" charset="0"/>
              </a:rPr>
              <a:t>）利用施工图改绘竣工图时必须在更改处注明变更依据，即在修改时要注明设计变更单，图纸会审记录或材料代用单的编号。做到指示明确，整齐美观，以便于查阅。当无法在图纸上表达清楚时，应在图标上方或左上方用文字说明，并须标注有关变更洽商记录的编号。新增加的文字说明，应在其涉及的竣工图上作相应的添加和变更。</a:t>
            </a:r>
            <a:endParaRPr lang="zh-CN" altLang="zh-CN" sz="1100" b="0" kern="100" dirty="0">
              <a:latin typeface="Calibri" panose="020F0502020204030204" pitchFamily="34" charset="0"/>
              <a:ea typeface="宋体" panose="02010600030101010101" pitchFamily="2" charset="-122"/>
              <a:cs typeface="Times New Roman" panose="02020603050405020304" pitchFamily="18" charset="0"/>
            </a:endParaRPr>
          </a:p>
          <a:p>
            <a:pPr algn="just">
              <a:spcAft>
                <a:spcPts val="0"/>
              </a:spcAft>
            </a:pPr>
            <a:r>
              <a:rPr lang="zh-CN" altLang="zh-CN" sz="1600" b="0" kern="100" dirty="0">
                <a:latin typeface="Calibri" panose="020F0502020204030204" pitchFamily="34" charset="0"/>
                <a:ea typeface="宋体" panose="02010600030101010101" pitchFamily="2" charset="-122"/>
                <a:cs typeface="Times New Roman" panose="02020603050405020304" pitchFamily="18" charset="0"/>
              </a:rPr>
              <a:t>（</a:t>
            </a:r>
            <a:r>
              <a:rPr lang="en-US" altLang="zh-CN" sz="1600" b="0" kern="100" dirty="0">
                <a:latin typeface="Calibri" panose="020F0502020204030204" pitchFamily="34" charset="0"/>
                <a:ea typeface="宋体" panose="02010600030101010101" pitchFamily="2" charset="-122"/>
                <a:cs typeface="Times New Roman" panose="02020603050405020304" pitchFamily="18" charset="0"/>
              </a:rPr>
              <a:t>3</a:t>
            </a:r>
            <a:r>
              <a:rPr lang="zh-CN" altLang="zh-CN" sz="1600" b="0" kern="100" dirty="0">
                <a:latin typeface="Calibri" panose="020F0502020204030204" pitchFamily="34" charset="0"/>
                <a:ea typeface="宋体" panose="02010600030101010101" pitchFamily="2" charset="-122"/>
                <a:cs typeface="Times New Roman" panose="02020603050405020304" pitchFamily="18" charset="0"/>
              </a:rPr>
              <a:t>）蓝图的更改可根据变更的具体情况选用“注改”和“杠改”</a:t>
            </a:r>
            <a:r>
              <a:rPr lang="en-US" altLang="zh-CN" sz="1600" b="0" kern="100" dirty="0">
                <a:latin typeface="Calibri" panose="020F0502020204030204" pitchFamily="34" charset="0"/>
                <a:ea typeface="宋体" panose="02010600030101010101" pitchFamily="2" charset="-122"/>
                <a:cs typeface="Times New Roman" panose="02020603050405020304" pitchFamily="18" charset="0"/>
              </a:rPr>
              <a:t>(</a:t>
            </a:r>
            <a:r>
              <a:rPr lang="zh-CN" altLang="zh-CN" sz="1600" b="0" kern="100" dirty="0">
                <a:latin typeface="Calibri" panose="020F0502020204030204" pitchFamily="34" charset="0"/>
                <a:ea typeface="宋体" panose="02010600030101010101" pitchFamily="2" charset="-122"/>
                <a:cs typeface="Times New Roman" panose="02020603050405020304" pitchFamily="18" charset="0"/>
              </a:rPr>
              <a:t>划改</a:t>
            </a:r>
            <a:r>
              <a:rPr lang="en-US" altLang="zh-CN" sz="1600" b="0" kern="100" dirty="0">
                <a:latin typeface="Calibri" panose="020F0502020204030204" pitchFamily="34" charset="0"/>
                <a:ea typeface="宋体" panose="02010600030101010101" pitchFamily="2" charset="-122"/>
                <a:cs typeface="Times New Roman" panose="02020603050405020304" pitchFamily="18" charset="0"/>
              </a:rPr>
              <a:t>)</a:t>
            </a:r>
            <a:r>
              <a:rPr lang="zh-CN" altLang="zh-CN" sz="1600" b="0" kern="100" dirty="0">
                <a:latin typeface="Calibri" panose="020F0502020204030204" pitchFamily="34" charset="0"/>
                <a:ea typeface="宋体" panose="02010600030101010101" pitchFamily="2" charset="-122"/>
                <a:cs typeface="Times New Roman" panose="02020603050405020304" pitchFamily="18" charset="0"/>
              </a:rPr>
              <a:t>，不能刮改，以保持图面整洁。应用施工兰图编制竣工图时，必须使用新兰图。禁止用在工地上受到磨损，残缺不全和有油垢的旧兰图编制竣工图。</a:t>
            </a:r>
            <a:endParaRPr lang="zh-CN" altLang="zh-CN" sz="1100" b="0" kern="100" dirty="0">
              <a:effectLst/>
              <a:latin typeface="Calibri" panose="020F0502020204030204" pitchFamily="34" charset="0"/>
              <a:ea typeface="宋体" panose="02010600030101010101" pitchFamily="2" charset="-122"/>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Box 55"/>
          <p:cNvSpPr txBox="1">
            <a:spLocks noChangeArrowheads="1"/>
          </p:cNvSpPr>
          <p:nvPr/>
        </p:nvSpPr>
        <p:spPr bwMode="auto">
          <a:xfrm>
            <a:off x="952842" y="139511"/>
            <a:ext cx="505931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b="0" i="0" dirty="0">
                <a:latin typeface="方正毡笔黑简体" panose="03000509000000000000" pitchFamily="65" charset="-122"/>
                <a:ea typeface="方正毡笔黑简体" panose="03000509000000000000" pitchFamily="65" charset="-122"/>
              </a:rPr>
              <a:t>五、竣工图编制的质量要求</a:t>
            </a:r>
          </a:p>
        </p:txBody>
      </p:sp>
      <p:grpSp>
        <p:nvGrpSpPr>
          <p:cNvPr id="2" name="组合 1"/>
          <p:cNvGrpSpPr/>
          <p:nvPr/>
        </p:nvGrpSpPr>
        <p:grpSpPr>
          <a:xfrm>
            <a:off x="611749" y="1361779"/>
            <a:ext cx="753628" cy="320985"/>
            <a:chOff x="652043" y="1517750"/>
            <a:chExt cx="1499220" cy="638547"/>
          </a:xfrm>
        </p:grpSpPr>
        <p:sp>
          <p:nvSpPr>
            <p:cNvPr id="29" name="燕尾形 28"/>
            <p:cNvSpPr/>
            <p:nvPr/>
          </p:nvSpPr>
          <p:spPr>
            <a:xfrm>
              <a:off x="1516139" y="1517750"/>
              <a:ext cx="635124" cy="635124"/>
            </a:xfrm>
            <a:prstGeom prst="chevron">
              <a:avLst/>
            </a:prstGeom>
            <a:solidFill>
              <a:schemeClr val="bg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p>
          </p:txBody>
        </p:sp>
        <p:sp>
          <p:nvSpPr>
            <p:cNvPr id="30" name="燕尾形 29"/>
            <p:cNvSpPr/>
            <p:nvPr/>
          </p:nvSpPr>
          <p:spPr>
            <a:xfrm>
              <a:off x="1084091" y="1519263"/>
              <a:ext cx="635124" cy="635124"/>
            </a:xfrm>
            <a:prstGeom prst="chevron">
              <a:avLst/>
            </a:prstGeom>
            <a:solidFill>
              <a:schemeClr val="accent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p>
          </p:txBody>
        </p:sp>
        <p:sp>
          <p:nvSpPr>
            <p:cNvPr id="31" name="燕尾形 30"/>
            <p:cNvSpPr/>
            <p:nvPr/>
          </p:nvSpPr>
          <p:spPr>
            <a:xfrm>
              <a:off x="652043" y="1521173"/>
              <a:ext cx="635124" cy="635124"/>
            </a:xfrm>
            <a:prstGeom prst="chevron">
              <a:avLst/>
            </a:prstGeom>
            <a:solidFill>
              <a:schemeClr val="accent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p>
          </p:txBody>
        </p:sp>
      </p:grpSp>
      <p:sp>
        <p:nvSpPr>
          <p:cNvPr id="4" name="矩形 3"/>
          <p:cNvSpPr/>
          <p:nvPr/>
        </p:nvSpPr>
        <p:spPr>
          <a:xfrm>
            <a:off x="611560" y="909116"/>
            <a:ext cx="1569660" cy="369332"/>
          </a:xfrm>
          <a:prstGeom prst="rect">
            <a:avLst/>
          </a:prstGeom>
        </p:spPr>
        <p:txBody>
          <a:bodyPr wrap="none">
            <a:spAutoFit/>
          </a:bodyPr>
          <a:lstStyle/>
          <a:p>
            <a:pPr algn="just">
              <a:spcAft>
                <a:spcPts val="0"/>
              </a:spcAft>
            </a:pPr>
            <a:r>
              <a:rPr lang="zh-CN" altLang="zh-CN" dirty="0"/>
              <a:t>具体要求为：</a:t>
            </a:r>
            <a:endParaRPr lang="zh-CN" altLang="zh-CN" sz="12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1233178" y="1677003"/>
            <a:ext cx="6723198" cy="2554545"/>
          </a:xfrm>
          <a:prstGeom prst="rect">
            <a:avLst/>
          </a:prstGeom>
        </p:spPr>
        <p:txBody>
          <a:bodyPr wrap="square">
            <a:spAutoFit/>
          </a:bodyPr>
          <a:lstStyle/>
          <a:p>
            <a:pPr algn="just">
              <a:spcAft>
                <a:spcPts val="0"/>
              </a:spcAft>
            </a:pPr>
            <a:r>
              <a:rPr lang="zh-CN" altLang="en-US" sz="1600" b="0" kern="100" dirty="0">
                <a:latin typeface="Calibri" panose="020F0502020204030204" pitchFamily="34" charset="0"/>
                <a:ea typeface="宋体" panose="02010600030101010101" pitchFamily="2" charset="-122"/>
                <a:cs typeface="Times New Roman" panose="02020603050405020304" pitchFamily="18" charset="0"/>
              </a:rPr>
              <a:t>（</a:t>
            </a:r>
            <a:r>
              <a:rPr lang="en-US" altLang="zh-CN" sz="1600" b="0" kern="100" dirty="0">
                <a:latin typeface="Calibri" panose="020F0502020204030204" pitchFamily="34" charset="0"/>
                <a:ea typeface="宋体" panose="02010600030101010101" pitchFamily="2" charset="-122"/>
                <a:cs typeface="Times New Roman" panose="02020603050405020304" pitchFamily="18" charset="0"/>
              </a:rPr>
              <a:t>4</a:t>
            </a:r>
            <a:r>
              <a:rPr lang="zh-CN" altLang="en-US" sz="1600" b="0" kern="100" dirty="0">
                <a:latin typeface="Calibri" panose="020F0502020204030204" pitchFamily="34" charset="0"/>
                <a:ea typeface="宋体" panose="02010600030101010101" pitchFamily="2" charset="-122"/>
                <a:cs typeface="Times New Roman" panose="02020603050405020304" pitchFamily="18" charset="0"/>
              </a:rPr>
              <a:t>）图上各种引出说明，一般应与图框平行，引出线不得相互交叉，不遮盖其它线条。</a:t>
            </a:r>
          </a:p>
          <a:p>
            <a:pPr algn="just">
              <a:spcAft>
                <a:spcPts val="0"/>
              </a:spcAft>
            </a:pPr>
            <a:r>
              <a:rPr lang="zh-CN" altLang="en-US" sz="1600" b="0" kern="100" dirty="0">
                <a:latin typeface="Calibri" panose="020F0502020204030204" pitchFamily="34" charset="0"/>
                <a:ea typeface="宋体" panose="02010600030101010101" pitchFamily="2" charset="-122"/>
                <a:cs typeface="Times New Roman" panose="02020603050405020304" pitchFamily="18" charset="0"/>
              </a:rPr>
              <a:t>（</a:t>
            </a:r>
            <a:r>
              <a:rPr lang="en-US" altLang="zh-CN" sz="1600" b="0" kern="100" dirty="0">
                <a:latin typeface="Calibri" panose="020F0502020204030204" pitchFamily="34" charset="0"/>
                <a:ea typeface="宋体" panose="02010600030101010101" pitchFamily="2" charset="-122"/>
                <a:cs typeface="Times New Roman" panose="02020603050405020304" pitchFamily="18" charset="0"/>
              </a:rPr>
              <a:t>5</a:t>
            </a:r>
            <a:r>
              <a:rPr lang="zh-CN" altLang="en-US" sz="1600" b="0" kern="100" dirty="0">
                <a:latin typeface="Calibri" panose="020F0502020204030204" pitchFamily="34" charset="0"/>
                <a:ea typeface="宋体" panose="02010600030101010101" pitchFamily="2" charset="-122"/>
                <a:cs typeface="Times New Roman" panose="02020603050405020304" pitchFamily="18" charset="0"/>
              </a:rPr>
              <a:t>）所有竣工图均须由编制单位逐张加盖、签署“竣工图”章。竣工图章中的内容填写齐全、清楚，不得代签。竣工图章盖在图纸标题栏附近空白处。重新绘制的“竣工图”按原图编号，末尾加注“竣”字，或在新图图标的“图名栏”内注明“竣工阶段”字样。</a:t>
            </a:r>
          </a:p>
          <a:p>
            <a:pPr algn="just">
              <a:spcAft>
                <a:spcPts val="0"/>
              </a:spcAft>
            </a:pPr>
            <a:r>
              <a:rPr lang="zh-CN" altLang="en-US" sz="1600" b="0" kern="100" dirty="0">
                <a:latin typeface="Calibri" panose="020F0502020204030204" pitchFamily="34" charset="0"/>
                <a:ea typeface="宋体" panose="02010600030101010101" pitchFamily="2" charset="-122"/>
                <a:cs typeface="Times New Roman" panose="02020603050405020304" pitchFamily="18" charset="0"/>
              </a:rPr>
              <a:t>（</a:t>
            </a:r>
            <a:r>
              <a:rPr lang="en-US" altLang="zh-CN" sz="1600" b="0" kern="100" dirty="0">
                <a:latin typeface="Calibri" panose="020F0502020204030204" pitchFamily="34" charset="0"/>
                <a:ea typeface="宋体" panose="02010600030101010101" pitchFamily="2" charset="-122"/>
                <a:cs typeface="Times New Roman" panose="02020603050405020304" pitchFamily="18" charset="0"/>
              </a:rPr>
              <a:t>6</a:t>
            </a:r>
            <a:r>
              <a:rPr lang="zh-CN" altLang="en-US" sz="1600" b="0" kern="100" dirty="0">
                <a:latin typeface="Calibri" panose="020F0502020204030204" pitchFamily="34" charset="0"/>
                <a:ea typeface="宋体" panose="02010600030101010101" pitchFamily="2" charset="-122"/>
                <a:cs typeface="Times New Roman" panose="02020603050405020304" pitchFamily="18" charset="0"/>
              </a:rPr>
              <a:t>）编制“竣工图”必须用碳素墨水书写和绘制，不得用其它墨水和颜色的笔绘制，以便长期保存。描绘用纸必须是质地优良，透明度好的硫酸或薄尼龙纸，描绘线条要实在，墨色要均匀，以符合复晒的要求。竣工图章应使用不褪色红印泥。</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Box 55"/>
          <p:cNvSpPr txBox="1">
            <a:spLocks noChangeArrowheads="1"/>
          </p:cNvSpPr>
          <p:nvPr/>
        </p:nvSpPr>
        <p:spPr bwMode="auto">
          <a:xfrm>
            <a:off x="952842" y="139511"/>
            <a:ext cx="5059317" cy="52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800" b="0" i="0" dirty="0">
                <a:latin typeface="方正毡笔黑简体" panose="03000509000000000000" pitchFamily="65" charset="-122"/>
                <a:ea typeface="方正毡笔黑简体" panose="03000509000000000000" pitchFamily="65" charset="-122"/>
              </a:rPr>
              <a:t>五、竣工图编制的质量要求</a:t>
            </a:r>
          </a:p>
        </p:txBody>
      </p:sp>
      <p:grpSp>
        <p:nvGrpSpPr>
          <p:cNvPr id="2" name="组合 1"/>
          <p:cNvGrpSpPr/>
          <p:nvPr/>
        </p:nvGrpSpPr>
        <p:grpSpPr>
          <a:xfrm>
            <a:off x="611749" y="1361779"/>
            <a:ext cx="753628" cy="320985"/>
            <a:chOff x="652043" y="1517750"/>
            <a:chExt cx="1499220" cy="638547"/>
          </a:xfrm>
        </p:grpSpPr>
        <p:sp>
          <p:nvSpPr>
            <p:cNvPr id="29" name="燕尾形 28"/>
            <p:cNvSpPr/>
            <p:nvPr/>
          </p:nvSpPr>
          <p:spPr>
            <a:xfrm>
              <a:off x="1516139" y="1517750"/>
              <a:ext cx="635124" cy="635124"/>
            </a:xfrm>
            <a:prstGeom prst="chevron">
              <a:avLst/>
            </a:prstGeom>
            <a:solidFill>
              <a:schemeClr val="bg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p>
          </p:txBody>
        </p:sp>
        <p:sp>
          <p:nvSpPr>
            <p:cNvPr id="30" name="燕尾形 29"/>
            <p:cNvSpPr/>
            <p:nvPr/>
          </p:nvSpPr>
          <p:spPr>
            <a:xfrm>
              <a:off x="1084091" y="1519263"/>
              <a:ext cx="635124" cy="635124"/>
            </a:xfrm>
            <a:prstGeom prst="chevron">
              <a:avLst/>
            </a:prstGeom>
            <a:solidFill>
              <a:schemeClr val="accent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p>
          </p:txBody>
        </p:sp>
        <p:sp>
          <p:nvSpPr>
            <p:cNvPr id="31" name="燕尾形 30"/>
            <p:cNvSpPr/>
            <p:nvPr/>
          </p:nvSpPr>
          <p:spPr>
            <a:xfrm>
              <a:off x="652043" y="1521173"/>
              <a:ext cx="635124" cy="635124"/>
            </a:xfrm>
            <a:prstGeom prst="chevron">
              <a:avLst/>
            </a:prstGeom>
            <a:solidFill>
              <a:schemeClr val="accent2"/>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p>
          </p:txBody>
        </p:sp>
      </p:grpSp>
      <p:sp>
        <p:nvSpPr>
          <p:cNvPr id="4" name="矩形 3"/>
          <p:cNvSpPr/>
          <p:nvPr/>
        </p:nvSpPr>
        <p:spPr>
          <a:xfrm>
            <a:off x="611560" y="909116"/>
            <a:ext cx="1569660" cy="369332"/>
          </a:xfrm>
          <a:prstGeom prst="rect">
            <a:avLst/>
          </a:prstGeom>
        </p:spPr>
        <p:txBody>
          <a:bodyPr wrap="none">
            <a:spAutoFit/>
          </a:bodyPr>
          <a:lstStyle/>
          <a:p>
            <a:pPr algn="just">
              <a:spcAft>
                <a:spcPts val="0"/>
              </a:spcAft>
            </a:pPr>
            <a:r>
              <a:rPr lang="zh-CN" altLang="zh-CN" dirty="0"/>
              <a:t>具体要求为：</a:t>
            </a:r>
            <a:endParaRPr lang="zh-CN" altLang="zh-CN" sz="12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1233178" y="1677003"/>
            <a:ext cx="6723198" cy="2062103"/>
          </a:xfrm>
          <a:prstGeom prst="rect">
            <a:avLst/>
          </a:prstGeom>
        </p:spPr>
        <p:txBody>
          <a:bodyPr wrap="square">
            <a:spAutoFit/>
          </a:bodyPr>
          <a:lstStyle/>
          <a:p>
            <a:pPr algn="just">
              <a:spcAft>
                <a:spcPts val="0"/>
              </a:spcAft>
            </a:pPr>
            <a:r>
              <a:rPr lang="zh-CN" altLang="en-US" sz="1600" b="0" kern="100" dirty="0">
                <a:latin typeface="Calibri" panose="020F0502020204030204" pitchFamily="34" charset="0"/>
                <a:ea typeface="宋体" panose="02010600030101010101" pitchFamily="2" charset="-122"/>
                <a:cs typeface="Times New Roman" panose="02020603050405020304" pitchFamily="18" charset="0"/>
              </a:rPr>
              <a:t>（</a:t>
            </a:r>
            <a:r>
              <a:rPr lang="en-US" altLang="zh-CN" sz="1600" b="0" kern="100" dirty="0">
                <a:latin typeface="Calibri" panose="020F0502020204030204" pitchFamily="34" charset="0"/>
                <a:ea typeface="宋体" panose="02010600030101010101" pitchFamily="2" charset="-122"/>
                <a:cs typeface="Times New Roman" panose="02020603050405020304" pitchFamily="18" charset="0"/>
              </a:rPr>
              <a:t>7</a:t>
            </a:r>
            <a:r>
              <a:rPr lang="zh-CN" altLang="en-US" sz="1600" b="0" kern="100" dirty="0">
                <a:latin typeface="Calibri" panose="020F0502020204030204" pitchFamily="34" charset="0"/>
                <a:ea typeface="宋体" panose="02010600030101010101" pitchFamily="2" charset="-122"/>
                <a:cs typeface="Times New Roman" panose="02020603050405020304" pitchFamily="18" charset="0"/>
              </a:rPr>
              <a:t>）同一建筑物、构筑物重复的标准图、通用图可不编入竣工图中，但必须在图纸目录中列出图号，指明该图所在位置并在编制说明中注明；不同建筑物、构筑物应分别编制。</a:t>
            </a:r>
          </a:p>
          <a:p>
            <a:pPr algn="just">
              <a:spcAft>
                <a:spcPts val="0"/>
              </a:spcAft>
            </a:pPr>
            <a:r>
              <a:rPr lang="zh-CN" altLang="en-US" sz="1600" b="0" kern="100" dirty="0">
                <a:latin typeface="Calibri" panose="020F0502020204030204" pitchFamily="34" charset="0"/>
                <a:ea typeface="宋体" panose="02010600030101010101" pitchFamily="2" charset="-122"/>
                <a:cs typeface="Times New Roman" panose="02020603050405020304" pitchFamily="18" charset="0"/>
              </a:rPr>
              <a:t>（</a:t>
            </a:r>
            <a:r>
              <a:rPr lang="en-US" altLang="zh-CN" sz="1600" b="0" kern="100" dirty="0">
                <a:latin typeface="Calibri" panose="020F0502020204030204" pitchFamily="34" charset="0"/>
                <a:ea typeface="宋体" panose="02010600030101010101" pitchFamily="2" charset="-122"/>
                <a:cs typeface="Times New Roman" panose="02020603050405020304" pitchFamily="18" charset="0"/>
              </a:rPr>
              <a:t>8</a:t>
            </a:r>
            <a:r>
              <a:rPr lang="zh-CN" altLang="en-US" sz="1600" b="0" kern="100" dirty="0">
                <a:latin typeface="Calibri" panose="020F0502020204030204" pitchFamily="34" charset="0"/>
                <a:ea typeface="宋体" panose="02010600030101010101" pitchFamily="2" charset="-122"/>
                <a:cs typeface="Times New Roman" panose="02020603050405020304" pitchFamily="18" charset="0"/>
              </a:rPr>
              <a:t>）竣工图应按</a:t>
            </a:r>
            <a:r>
              <a:rPr lang="en-US" altLang="zh-CN" sz="1600" b="0" kern="100" dirty="0">
                <a:latin typeface="Calibri" panose="020F0502020204030204" pitchFamily="34" charset="0"/>
                <a:ea typeface="宋体" panose="02010600030101010101" pitchFamily="2" charset="-122"/>
                <a:cs typeface="Times New Roman" panose="02020603050405020304" pitchFamily="18" charset="0"/>
              </a:rPr>
              <a:t>GB/T10609.3—1989《</a:t>
            </a:r>
            <a:r>
              <a:rPr lang="zh-CN" altLang="en-US" sz="1600" b="0" kern="100" dirty="0">
                <a:latin typeface="Calibri" panose="020F0502020204030204" pitchFamily="34" charset="0"/>
                <a:ea typeface="宋体" panose="02010600030101010101" pitchFamily="2" charset="-122"/>
                <a:cs typeface="Times New Roman" panose="02020603050405020304" pitchFamily="18" charset="0"/>
              </a:rPr>
              <a:t>技术用图复制图的折叠方法</a:t>
            </a:r>
            <a:r>
              <a:rPr lang="en-US" altLang="zh-CN" sz="1600" b="0" kern="100" dirty="0">
                <a:latin typeface="Calibri" panose="020F0502020204030204" pitchFamily="34" charset="0"/>
                <a:ea typeface="宋体" panose="02010600030101010101" pitchFamily="2" charset="-122"/>
                <a:cs typeface="Times New Roman" panose="02020603050405020304" pitchFamily="18" charset="0"/>
              </a:rPr>
              <a:t>》</a:t>
            </a:r>
            <a:r>
              <a:rPr lang="zh-CN" altLang="en-US" sz="1600" b="0" kern="100" dirty="0">
                <a:latin typeface="Calibri" panose="020F0502020204030204" pitchFamily="34" charset="0"/>
                <a:ea typeface="宋体" panose="02010600030101010101" pitchFamily="2" charset="-122"/>
                <a:cs typeface="Times New Roman" panose="02020603050405020304" pitchFamily="18" charset="0"/>
              </a:rPr>
              <a:t>，统一折叠成</a:t>
            </a:r>
            <a:r>
              <a:rPr lang="en-US" altLang="zh-CN" sz="1600" b="0" kern="100" dirty="0">
                <a:latin typeface="Calibri" panose="020F0502020204030204" pitchFamily="34" charset="0"/>
                <a:ea typeface="宋体" panose="02010600030101010101" pitchFamily="2" charset="-122"/>
                <a:cs typeface="Times New Roman" panose="02020603050405020304" pitchFamily="18" charset="0"/>
              </a:rPr>
              <a:t>A4</a:t>
            </a:r>
            <a:r>
              <a:rPr lang="zh-CN" altLang="en-US" sz="1600" b="0" kern="100" dirty="0">
                <a:latin typeface="Calibri" panose="020F0502020204030204" pitchFamily="34" charset="0"/>
                <a:ea typeface="宋体" panose="02010600030101010101" pitchFamily="2" charset="-122"/>
                <a:cs typeface="Times New Roman" panose="02020603050405020304" pitchFamily="18" charset="0"/>
              </a:rPr>
              <a:t>图幅（</a:t>
            </a:r>
            <a:r>
              <a:rPr lang="en-US" altLang="zh-CN" sz="1600" b="0" kern="100" dirty="0">
                <a:latin typeface="Calibri" panose="020F0502020204030204" pitchFamily="34" charset="0"/>
                <a:ea typeface="宋体" panose="02010600030101010101" pitchFamily="2" charset="-122"/>
                <a:cs typeface="Times New Roman" panose="02020603050405020304" pitchFamily="18" charset="0"/>
              </a:rPr>
              <a:t>210MM╳297MM</a:t>
            </a:r>
            <a:r>
              <a:rPr lang="zh-CN" altLang="en-US" sz="1600" b="0" kern="100" dirty="0">
                <a:latin typeface="Calibri" panose="020F0502020204030204" pitchFamily="34" charset="0"/>
                <a:ea typeface="宋体" panose="02010600030101010101" pitchFamily="2" charset="-122"/>
                <a:cs typeface="Times New Roman" panose="02020603050405020304" pitchFamily="18" charset="0"/>
              </a:rPr>
              <a:t>）。</a:t>
            </a:r>
          </a:p>
          <a:p>
            <a:pPr algn="just">
              <a:spcAft>
                <a:spcPts val="0"/>
              </a:spcAft>
            </a:pPr>
            <a:r>
              <a:rPr lang="zh-CN" altLang="en-US" sz="1600" b="0" kern="100" dirty="0">
                <a:latin typeface="Calibri" panose="020F0502020204030204" pitchFamily="34" charset="0"/>
                <a:ea typeface="宋体" panose="02010600030101010101" pitchFamily="2" charset="-122"/>
                <a:cs typeface="Times New Roman" panose="02020603050405020304" pitchFamily="18" charset="0"/>
              </a:rPr>
              <a:t>（</a:t>
            </a:r>
            <a:r>
              <a:rPr lang="en-US" altLang="zh-CN" sz="1600" b="0" kern="100" dirty="0">
                <a:latin typeface="Calibri" panose="020F0502020204030204" pitchFamily="34" charset="0"/>
                <a:ea typeface="宋体" panose="02010600030101010101" pitchFamily="2" charset="-122"/>
                <a:cs typeface="Times New Roman" panose="02020603050405020304" pitchFamily="18" charset="0"/>
              </a:rPr>
              <a:t>9</a:t>
            </a:r>
            <a:r>
              <a:rPr lang="zh-CN" altLang="en-US" sz="1600" b="0" kern="100" dirty="0">
                <a:latin typeface="Calibri" panose="020F0502020204030204" pitchFamily="34" charset="0"/>
                <a:ea typeface="宋体" panose="02010600030101010101" pitchFamily="2" charset="-122"/>
                <a:cs typeface="Times New Roman" panose="02020603050405020304" pitchFamily="18" charset="0"/>
              </a:rPr>
              <a:t>）竣工图要具备完善的图样目录或文件目录。</a:t>
            </a:r>
          </a:p>
          <a:p>
            <a:pPr algn="just">
              <a:spcAft>
                <a:spcPts val="0"/>
              </a:spcAft>
            </a:pPr>
            <a:r>
              <a:rPr lang="zh-CN" altLang="en-US" sz="1600" b="0" kern="100" dirty="0">
                <a:latin typeface="Calibri" panose="020F0502020204030204" pitchFamily="34" charset="0"/>
                <a:ea typeface="宋体" panose="02010600030101010101" pitchFamily="2" charset="-122"/>
                <a:cs typeface="Times New Roman" panose="02020603050405020304" pitchFamily="18" charset="0"/>
              </a:rPr>
              <a:t>（</a:t>
            </a:r>
            <a:r>
              <a:rPr lang="en-US" altLang="zh-CN" sz="1600" b="0" kern="100" dirty="0">
                <a:latin typeface="Calibri" panose="020F0502020204030204" pitchFamily="34" charset="0"/>
                <a:ea typeface="宋体" panose="02010600030101010101" pitchFamily="2" charset="-122"/>
                <a:cs typeface="Times New Roman" panose="02020603050405020304" pitchFamily="18" charset="0"/>
              </a:rPr>
              <a:t>10</a:t>
            </a:r>
            <a:r>
              <a:rPr lang="zh-CN" altLang="en-US" sz="1600" b="0" kern="100" dirty="0">
                <a:latin typeface="Calibri" panose="020F0502020204030204" pitchFamily="34" charset="0"/>
                <a:ea typeface="宋体" panose="02010600030101010101" pitchFamily="2" charset="-122"/>
                <a:cs typeface="Times New Roman" panose="02020603050405020304" pitchFamily="18" charset="0"/>
              </a:rPr>
              <a:t>）竣工图样上各专业名词、术语、代号、图形文字、符号和选用的结构要素，以及填写的计量单位，均应符合有关标准和规定。</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6"/>
          <p:cNvSpPr/>
          <p:nvPr/>
        </p:nvSpPr>
        <p:spPr bwMode="auto">
          <a:xfrm>
            <a:off x="4205685" y="496484"/>
            <a:ext cx="1596429" cy="1406379"/>
          </a:xfrm>
          <a:custGeom>
            <a:avLst/>
            <a:gdLst>
              <a:gd name="T0" fmla="*/ 0 w 998"/>
              <a:gd name="T1" fmla="*/ 0 h 861"/>
              <a:gd name="T2" fmla="*/ 998 w 998"/>
              <a:gd name="T3" fmla="*/ 0 h 861"/>
              <a:gd name="T4" fmla="*/ 492 w 998"/>
              <a:gd name="T5" fmla="*/ 861 h 861"/>
              <a:gd name="T6" fmla="*/ 0 w 998"/>
              <a:gd name="T7" fmla="*/ 0 h 861"/>
            </a:gdLst>
            <a:ahLst/>
            <a:cxnLst>
              <a:cxn ang="0">
                <a:pos x="T0" y="T1"/>
              </a:cxn>
              <a:cxn ang="0">
                <a:pos x="T2" y="T3"/>
              </a:cxn>
              <a:cxn ang="0">
                <a:pos x="T4" y="T5"/>
              </a:cxn>
              <a:cxn ang="0">
                <a:pos x="T6" y="T7"/>
              </a:cxn>
            </a:cxnLst>
            <a:rect l="0" t="0" r="r" b="b"/>
            <a:pathLst>
              <a:path w="998" h="861">
                <a:moveTo>
                  <a:pt x="0" y="0"/>
                </a:moveTo>
                <a:lnTo>
                  <a:pt x="998" y="0"/>
                </a:lnTo>
                <a:lnTo>
                  <a:pt x="492" y="861"/>
                </a:lnTo>
                <a:lnTo>
                  <a:pt x="0" y="0"/>
                </a:lnTo>
                <a:close/>
              </a:path>
            </a:pathLst>
          </a:custGeom>
          <a:blipFill dpi="0"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l="-18752" r="-37862"/>
            </a:stretch>
          </a:blipFill>
          <a:ln w="0">
            <a:noFill/>
            <a:prstDash val="solid"/>
            <a:round/>
          </a:ln>
        </p:spPr>
        <p:txBody>
          <a:bodyPr vert="horz" wrap="square" lIns="91435" tIns="45717" rIns="91435" bIns="45717" numCol="1" anchor="t" anchorCtr="0" compatLnSpc="1"/>
          <a:lstStyle/>
          <a:p>
            <a:endParaRPr lang="zh-CN" altLang="en-US"/>
          </a:p>
        </p:txBody>
      </p:sp>
      <p:sp>
        <p:nvSpPr>
          <p:cNvPr id="15" name="Freeform 9"/>
          <p:cNvSpPr/>
          <p:nvPr/>
        </p:nvSpPr>
        <p:spPr bwMode="auto">
          <a:xfrm>
            <a:off x="6157232" y="496484"/>
            <a:ext cx="2988105" cy="1406379"/>
          </a:xfrm>
          <a:custGeom>
            <a:avLst/>
            <a:gdLst>
              <a:gd name="T0" fmla="*/ 0 w 1868"/>
              <a:gd name="T1" fmla="*/ 0 h 861"/>
              <a:gd name="T2" fmla="*/ 1868 w 1868"/>
              <a:gd name="T3" fmla="*/ 0 h 861"/>
              <a:gd name="T4" fmla="*/ 1868 w 1868"/>
              <a:gd name="T5" fmla="*/ 861 h 861"/>
              <a:gd name="T6" fmla="*/ 494 w 1868"/>
              <a:gd name="T7" fmla="*/ 861 h 861"/>
              <a:gd name="T8" fmla="*/ 0 w 1868"/>
              <a:gd name="T9" fmla="*/ 0 h 861"/>
            </a:gdLst>
            <a:ahLst/>
            <a:cxnLst>
              <a:cxn ang="0">
                <a:pos x="T0" y="T1"/>
              </a:cxn>
              <a:cxn ang="0">
                <a:pos x="T2" y="T3"/>
              </a:cxn>
              <a:cxn ang="0">
                <a:pos x="T4" y="T5"/>
              </a:cxn>
              <a:cxn ang="0">
                <a:pos x="T6" y="T7"/>
              </a:cxn>
              <a:cxn ang="0">
                <a:pos x="T8" y="T9"/>
              </a:cxn>
            </a:cxnLst>
            <a:rect l="0" t="0" r="r" b="b"/>
            <a:pathLst>
              <a:path w="1868" h="861">
                <a:moveTo>
                  <a:pt x="0" y="0"/>
                </a:moveTo>
                <a:lnTo>
                  <a:pt x="1868" y="0"/>
                </a:lnTo>
                <a:lnTo>
                  <a:pt x="1868" y="861"/>
                </a:lnTo>
                <a:lnTo>
                  <a:pt x="494" y="861"/>
                </a:lnTo>
                <a:lnTo>
                  <a:pt x="0" y="0"/>
                </a:lnTo>
                <a:close/>
              </a:path>
            </a:pathLst>
          </a:custGeom>
          <a:solidFill>
            <a:schemeClr val="accent1"/>
          </a:solidFill>
          <a:ln w="0">
            <a:noFill/>
            <a:prstDash val="solid"/>
            <a:round/>
          </a:ln>
        </p:spPr>
        <p:txBody>
          <a:bodyPr vert="horz" wrap="square" lIns="91435" tIns="45717" rIns="91435" bIns="45717" numCol="1" anchor="t" anchorCtr="0" compatLnSpc="1"/>
          <a:lstStyle/>
          <a:p>
            <a:endParaRPr lang="zh-CN" altLang="en-US"/>
          </a:p>
        </p:txBody>
      </p:sp>
      <p:sp>
        <p:nvSpPr>
          <p:cNvPr id="21" name="任意多边形 20"/>
          <p:cNvSpPr/>
          <p:nvPr/>
        </p:nvSpPr>
        <p:spPr bwMode="auto">
          <a:xfrm>
            <a:off x="-1337" y="3239004"/>
            <a:ext cx="6498292" cy="1408012"/>
          </a:xfrm>
          <a:custGeom>
            <a:avLst/>
            <a:gdLst>
              <a:gd name="connsiteX0" fmla="*/ 9784407 w 10507307"/>
              <a:gd name="connsiteY0" fmla="*/ 858166 h 1980017"/>
              <a:gd name="connsiteX1" fmla="*/ 10507307 w 10507307"/>
              <a:gd name="connsiteY1" fmla="*/ 1980017 h 1980017"/>
              <a:gd name="connsiteX2" fmla="*/ 9138223 w 10507307"/>
              <a:gd name="connsiteY2" fmla="*/ 1980017 h 1980017"/>
              <a:gd name="connsiteX3" fmla="*/ 0 w 10507307"/>
              <a:gd name="connsiteY3" fmla="*/ 0 h 1980017"/>
              <a:gd name="connsiteX4" fmla="*/ 8031480 w 10507307"/>
              <a:gd name="connsiteY4" fmla="*/ 0 h 1980017"/>
              <a:gd name="connsiteX5" fmla="*/ 9138223 w 10507307"/>
              <a:gd name="connsiteY5" fmla="*/ 1980017 h 1980017"/>
              <a:gd name="connsiteX6" fmla="*/ 0 w 10507307"/>
              <a:gd name="connsiteY6" fmla="*/ 1980017 h 1980017"/>
              <a:gd name="connsiteX0-1" fmla="*/ 9784407 w 9784407"/>
              <a:gd name="connsiteY0-2" fmla="*/ 858166 h 1980017"/>
              <a:gd name="connsiteX1-3" fmla="*/ 9138223 w 9784407"/>
              <a:gd name="connsiteY1-4" fmla="*/ 1980017 h 1980017"/>
              <a:gd name="connsiteX2-5" fmla="*/ 9784407 w 9784407"/>
              <a:gd name="connsiteY2-6" fmla="*/ 858166 h 1980017"/>
              <a:gd name="connsiteX3-7" fmla="*/ 0 w 9784407"/>
              <a:gd name="connsiteY3-8" fmla="*/ 0 h 1980017"/>
              <a:gd name="connsiteX4-9" fmla="*/ 8031480 w 9784407"/>
              <a:gd name="connsiteY4-10" fmla="*/ 0 h 1980017"/>
              <a:gd name="connsiteX5-11" fmla="*/ 9138223 w 9784407"/>
              <a:gd name="connsiteY5-12" fmla="*/ 1980017 h 1980017"/>
              <a:gd name="connsiteX6-13" fmla="*/ 0 w 9784407"/>
              <a:gd name="connsiteY6-14" fmla="*/ 1980017 h 1980017"/>
              <a:gd name="connsiteX7" fmla="*/ 0 w 9784407"/>
              <a:gd name="connsiteY7" fmla="*/ 0 h 1980017"/>
              <a:gd name="connsiteX0-15" fmla="*/ 0 w 9138223"/>
              <a:gd name="connsiteY0-16" fmla="*/ 0 h 1980017"/>
              <a:gd name="connsiteX1-17" fmla="*/ 8031480 w 9138223"/>
              <a:gd name="connsiteY1-18" fmla="*/ 0 h 1980017"/>
              <a:gd name="connsiteX2-19" fmla="*/ 9138223 w 9138223"/>
              <a:gd name="connsiteY2-20" fmla="*/ 1980017 h 1980017"/>
              <a:gd name="connsiteX3-21" fmla="*/ 0 w 9138223"/>
              <a:gd name="connsiteY3-22" fmla="*/ 1980017 h 1980017"/>
              <a:gd name="connsiteX4-23" fmla="*/ 0 w 9138223"/>
              <a:gd name="connsiteY4-24" fmla="*/ 0 h 198001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38223" h="1980017">
                <a:moveTo>
                  <a:pt x="0" y="0"/>
                </a:moveTo>
                <a:lnTo>
                  <a:pt x="8031480" y="0"/>
                </a:lnTo>
                <a:lnTo>
                  <a:pt x="9138223" y="1980017"/>
                </a:lnTo>
                <a:lnTo>
                  <a:pt x="0" y="1980017"/>
                </a:lnTo>
                <a:lnTo>
                  <a:pt x="0" y="0"/>
                </a:lnTo>
                <a:close/>
              </a:path>
            </a:pathLst>
          </a:custGeom>
          <a:solidFill>
            <a:schemeClr val="accent1"/>
          </a:solidFill>
          <a:ln w="0">
            <a:noFill/>
            <a:prstDash val="solid"/>
            <a:round/>
          </a:ln>
        </p:spPr>
        <p:txBody>
          <a:bodyPr vert="horz" wrap="square" lIns="91435" tIns="45717" rIns="91435" bIns="45717" numCol="1" anchor="t" anchorCtr="0" compatLnSpc="1">
            <a:noAutofit/>
          </a:bodyPr>
          <a:lstStyle/>
          <a:p>
            <a:endParaRPr lang="zh-CN" altLang="en-US"/>
          </a:p>
        </p:txBody>
      </p:sp>
      <p:sp>
        <p:nvSpPr>
          <p:cNvPr id="17" name="Freeform 11"/>
          <p:cNvSpPr/>
          <p:nvPr/>
        </p:nvSpPr>
        <p:spPr bwMode="auto">
          <a:xfrm>
            <a:off x="4437632" y="496484"/>
            <a:ext cx="3032895" cy="2639614"/>
          </a:xfrm>
          <a:custGeom>
            <a:avLst/>
            <a:gdLst>
              <a:gd name="T0" fmla="*/ 949 w 1896"/>
              <a:gd name="T1" fmla="*/ 0 h 1616"/>
              <a:gd name="T2" fmla="*/ 1896 w 1896"/>
              <a:gd name="T3" fmla="*/ 1616 h 1616"/>
              <a:gd name="T4" fmla="*/ 0 w 1896"/>
              <a:gd name="T5" fmla="*/ 1616 h 1616"/>
              <a:gd name="T6" fmla="*/ 949 w 1896"/>
              <a:gd name="T7" fmla="*/ 0 h 1616"/>
            </a:gdLst>
            <a:ahLst/>
            <a:cxnLst>
              <a:cxn ang="0">
                <a:pos x="T0" y="T1"/>
              </a:cxn>
              <a:cxn ang="0">
                <a:pos x="T2" y="T3"/>
              </a:cxn>
              <a:cxn ang="0">
                <a:pos x="T4" y="T5"/>
              </a:cxn>
              <a:cxn ang="0">
                <a:pos x="T6" y="T7"/>
              </a:cxn>
            </a:cxnLst>
            <a:rect l="0" t="0" r="r" b="b"/>
            <a:pathLst>
              <a:path w="1896" h="1616">
                <a:moveTo>
                  <a:pt x="949" y="0"/>
                </a:moveTo>
                <a:lnTo>
                  <a:pt x="1896" y="1616"/>
                </a:lnTo>
                <a:lnTo>
                  <a:pt x="0" y="1616"/>
                </a:lnTo>
                <a:lnTo>
                  <a:pt x="949" y="0"/>
                </a:lnTo>
                <a:close/>
              </a:path>
            </a:pathLst>
          </a:custGeom>
          <a:solidFill>
            <a:schemeClr val="accent2"/>
          </a:solidFill>
          <a:ln w="0">
            <a:noFill/>
            <a:prstDash val="solid"/>
            <a:round/>
          </a:ln>
        </p:spPr>
        <p:txBody>
          <a:bodyPr vert="horz" wrap="square" lIns="91435" tIns="45717" rIns="91435" bIns="45717" numCol="1" anchor="t" anchorCtr="0" compatLnSpc="1"/>
          <a:lstStyle/>
          <a:p>
            <a:endParaRPr lang="zh-CN" altLang="en-US" dirty="0"/>
          </a:p>
        </p:txBody>
      </p:sp>
      <p:sp>
        <p:nvSpPr>
          <p:cNvPr id="10" name="矩形 259"/>
          <p:cNvSpPr>
            <a:spLocks noChangeArrowheads="1"/>
          </p:cNvSpPr>
          <p:nvPr/>
        </p:nvSpPr>
        <p:spPr bwMode="auto">
          <a:xfrm>
            <a:off x="534140" y="1611815"/>
            <a:ext cx="3914779" cy="738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buNone/>
            </a:pPr>
            <a:r>
              <a:rPr lang="en-US" altLang="zh-CN" sz="4800" dirty="0">
                <a:solidFill>
                  <a:schemeClr val="accent1"/>
                </a:solidFill>
                <a:latin typeface="Arial" panose="020B0604020202020204" pitchFamily="34" charset="0"/>
                <a:cs typeface="Arial" panose="020B0604020202020204" pitchFamily="34" charset="0"/>
              </a:rPr>
              <a:t>THANK YOU</a:t>
            </a:r>
            <a:endParaRPr lang="en-US" altLang="zh-CN" dirty="0">
              <a:solidFill>
                <a:schemeClr val="accent1"/>
              </a:solidFill>
              <a:latin typeface="Arial" panose="020B0604020202020204" pitchFamily="34" charset="0"/>
              <a:cs typeface="Arial" panose="020B0604020202020204" pitchFamily="34" charset="0"/>
            </a:endParaRPr>
          </a:p>
        </p:txBody>
      </p:sp>
      <p:sp>
        <p:nvSpPr>
          <p:cNvPr id="19" name="矩形 259"/>
          <p:cNvSpPr>
            <a:spLocks noChangeArrowheads="1"/>
          </p:cNvSpPr>
          <p:nvPr/>
        </p:nvSpPr>
        <p:spPr bwMode="auto">
          <a:xfrm>
            <a:off x="5228511" y="1895836"/>
            <a:ext cx="1462424" cy="7221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4695" dirty="0">
                <a:solidFill>
                  <a:schemeClr val="bg1"/>
                </a:solidFill>
                <a:latin typeface="Arial" panose="020B0604020202020204" pitchFamily="34" charset="0"/>
                <a:cs typeface="Arial" panose="020B0604020202020204" pitchFamily="34" charset="0"/>
              </a:rPr>
              <a:t>2019</a:t>
            </a:r>
            <a:endParaRPr lang="en-US" altLang="zh-CN" sz="3130" dirty="0">
              <a:solidFill>
                <a:schemeClr val="bg1"/>
              </a:solidFill>
              <a:latin typeface="Arial" panose="020B0604020202020204" pitchFamily="34" charset="0"/>
              <a:cs typeface="Arial" panose="020B0604020202020204" pitchFamily="34" charset="0"/>
            </a:endParaRPr>
          </a:p>
        </p:txBody>
      </p:sp>
      <p:sp>
        <p:nvSpPr>
          <p:cNvPr id="13" name="Freeform 7"/>
          <p:cNvSpPr/>
          <p:nvPr/>
        </p:nvSpPr>
        <p:spPr bwMode="auto">
          <a:xfrm>
            <a:off x="5872498" y="3239004"/>
            <a:ext cx="1598029" cy="1408012"/>
          </a:xfrm>
          <a:custGeom>
            <a:avLst/>
            <a:gdLst>
              <a:gd name="T0" fmla="*/ 0 w 999"/>
              <a:gd name="T1" fmla="*/ 0 h 862"/>
              <a:gd name="T2" fmla="*/ 999 w 999"/>
              <a:gd name="T3" fmla="*/ 0 h 862"/>
              <a:gd name="T4" fmla="*/ 492 w 999"/>
              <a:gd name="T5" fmla="*/ 862 h 862"/>
              <a:gd name="T6" fmla="*/ 0 w 999"/>
              <a:gd name="T7" fmla="*/ 0 h 862"/>
            </a:gdLst>
            <a:ahLst/>
            <a:cxnLst>
              <a:cxn ang="0">
                <a:pos x="T0" y="T1"/>
              </a:cxn>
              <a:cxn ang="0">
                <a:pos x="T2" y="T3"/>
              </a:cxn>
              <a:cxn ang="0">
                <a:pos x="T4" y="T5"/>
              </a:cxn>
              <a:cxn ang="0">
                <a:pos x="T6" y="T7"/>
              </a:cxn>
            </a:cxnLst>
            <a:rect l="0" t="0" r="r" b="b"/>
            <a:pathLst>
              <a:path w="999" h="862">
                <a:moveTo>
                  <a:pt x="0" y="0"/>
                </a:moveTo>
                <a:lnTo>
                  <a:pt x="999" y="0"/>
                </a:lnTo>
                <a:lnTo>
                  <a:pt x="492" y="862"/>
                </a:lnTo>
                <a:lnTo>
                  <a:pt x="0" y="0"/>
                </a:lnTo>
                <a:close/>
              </a:path>
            </a:pathLst>
          </a:custGeom>
          <a:blipFill dpi="0" rotWithShape="1">
            <a:blip r:embed="rId5" cstate="print">
              <a:extLst>
                <a:ext uri="{28A0092B-C50C-407E-A947-70E740481C1C}">
                  <a14:useLocalDpi xmlns:a14="http://schemas.microsoft.com/office/drawing/2010/main" val="0"/>
                </a:ext>
              </a:extLst>
            </a:blip>
            <a:srcRect/>
            <a:stretch>
              <a:fillRect l="-24951" t="-7308" r="-24951" b="-7308"/>
            </a:stretch>
          </a:blipFill>
          <a:ln w="0">
            <a:noFill/>
            <a:prstDash val="solid"/>
            <a:round/>
          </a:ln>
        </p:spPr>
        <p:txBody>
          <a:bodyPr vert="horz" wrap="square" lIns="91435" tIns="45717" rIns="91435" bIns="45717" numCol="1" anchor="t" anchorCtr="0" compatLnSpc="1"/>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 Box 55"/>
          <p:cNvSpPr txBox="1">
            <a:spLocks noChangeArrowheads="1"/>
          </p:cNvSpPr>
          <p:nvPr/>
        </p:nvSpPr>
        <p:spPr bwMode="auto">
          <a:xfrm>
            <a:off x="827584" y="195486"/>
            <a:ext cx="5851406" cy="46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400" b="0" i="0" dirty="0">
                <a:latin typeface="方正毡笔黑简体" panose="03000509000000000000" pitchFamily="65" charset="-122"/>
                <a:ea typeface="方正毡笔黑简体" panose="03000509000000000000" pitchFamily="65" charset="-122"/>
              </a:rPr>
              <a:t>一、	建设工程档案、文件相关术语</a:t>
            </a:r>
          </a:p>
        </p:txBody>
      </p:sp>
      <p:sp>
        <p:nvSpPr>
          <p:cNvPr id="37" name="TextBox 36"/>
          <p:cNvSpPr txBox="1"/>
          <p:nvPr/>
        </p:nvSpPr>
        <p:spPr>
          <a:xfrm>
            <a:off x="2461048" y="699542"/>
            <a:ext cx="5567336" cy="1107996"/>
          </a:xfrm>
          <a:prstGeom prst="rect">
            <a:avLst/>
          </a:prstGeom>
          <a:noFill/>
        </p:spPr>
        <p:txBody>
          <a:bodyPr wrap="square" rtlCol="0">
            <a:spAutoFit/>
          </a:bodyPr>
          <a:lstStyle/>
          <a:p>
            <a:pPr>
              <a:lnSpc>
                <a:spcPct val="150000"/>
              </a:lnSpc>
            </a:pPr>
            <a:r>
              <a:rPr lang="en-US" altLang="zh-CN" sz="2000" b="0" dirty="0">
                <a:solidFill>
                  <a:schemeClr val="tx1">
                    <a:lumMod val="85000"/>
                    <a:lumOff val="15000"/>
                  </a:schemeClr>
                </a:solidFill>
                <a:latin typeface="方正黑体简体" panose="02010601030101010101" pitchFamily="2" charset="-122"/>
                <a:ea typeface="方正黑体简体" panose="02010601030101010101" pitchFamily="2" charset="-122"/>
              </a:rPr>
              <a:t>1</a:t>
            </a:r>
            <a:r>
              <a:rPr lang="zh-CN" altLang="en-US" sz="2000" b="0" dirty="0">
                <a:solidFill>
                  <a:schemeClr val="tx1">
                    <a:lumMod val="85000"/>
                    <a:lumOff val="15000"/>
                  </a:schemeClr>
                </a:solidFill>
                <a:latin typeface="方正黑体简体" panose="02010601030101010101" pitchFamily="2" charset="-122"/>
                <a:ea typeface="方正黑体简体" panose="02010601030101010101" pitchFamily="2" charset="-122"/>
              </a:rPr>
              <a:t>、建设工程</a:t>
            </a:r>
            <a:r>
              <a:rPr lang="zh-CN" altLang="en-US" sz="2000" b="0" dirty="0" smtClean="0">
                <a:solidFill>
                  <a:schemeClr val="tx1">
                    <a:lumMod val="85000"/>
                    <a:lumOff val="15000"/>
                  </a:schemeClr>
                </a:solidFill>
                <a:latin typeface="方正黑体简体" panose="02010601030101010101" pitchFamily="2" charset="-122"/>
                <a:ea typeface="方正黑体简体" panose="02010601030101010101" pitchFamily="2" charset="-122"/>
              </a:rPr>
              <a:t>文件</a:t>
            </a:r>
            <a:endParaRPr lang="en-US" altLang="zh-CN" sz="2000" b="0" dirty="0" smtClean="0">
              <a:solidFill>
                <a:schemeClr val="tx1">
                  <a:lumMod val="85000"/>
                  <a:lumOff val="15000"/>
                </a:schemeClr>
              </a:solidFill>
              <a:latin typeface="方正黑体简体" panose="02010601030101010101" pitchFamily="2" charset="-122"/>
              <a:ea typeface="方正黑体简体" panose="02010601030101010101" pitchFamily="2" charset="-122"/>
            </a:endParaRPr>
          </a:p>
          <a:p>
            <a:pPr>
              <a:lnSpc>
                <a:spcPct val="150000"/>
              </a:lnSpc>
            </a:pPr>
            <a:r>
              <a:rPr lang="zh-CN" altLang="en-US" sz="1200" b="0" dirty="0">
                <a:solidFill>
                  <a:schemeClr val="tx1">
                    <a:lumMod val="85000"/>
                    <a:lumOff val="15000"/>
                  </a:schemeClr>
                </a:solidFill>
                <a:latin typeface="方正黑体简体" panose="02010601030101010101" pitchFamily="2" charset="-122"/>
                <a:ea typeface="方正黑体简体" panose="02010601030101010101" pitchFamily="2" charset="-122"/>
              </a:rPr>
              <a:t>在工程建设过程中形成的各种形式的信息记录，包括工程准备阶段文件、监理文件、施工文件、竣工图和竣工验收文件，简称为工程</a:t>
            </a:r>
            <a:r>
              <a:rPr lang="zh-CN" altLang="en-US" sz="1200" b="0" dirty="0" smtClean="0">
                <a:solidFill>
                  <a:schemeClr val="tx1">
                    <a:lumMod val="85000"/>
                    <a:lumOff val="15000"/>
                  </a:schemeClr>
                </a:solidFill>
                <a:latin typeface="方正黑体简体" panose="02010601030101010101" pitchFamily="2" charset="-122"/>
                <a:ea typeface="方正黑体简体" panose="02010601030101010101" pitchFamily="2" charset="-122"/>
              </a:rPr>
              <a:t>文件。</a:t>
            </a:r>
            <a:endParaRPr lang="zh-CN" altLang="en-US" sz="1200" b="0" dirty="0">
              <a:solidFill>
                <a:schemeClr val="tx1">
                  <a:lumMod val="85000"/>
                  <a:lumOff val="15000"/>
                </a:schemeClr>
              </a:solidFill>
              <a:latin typeface="方正黑体简体" panose="02010601030101010101" pitchFamily="2" charset="-122"/>
              <a:ea typeface="方正黑体简体" panose="02010601030101010101" pitchFamily="2" charset="-122"/>
            </a:endParaRPr>
          </a:p>
        </p:txBody>
      </p:sp>
      <p:grpSp>
        <p:nvGrpSpPr>
          <p:cNvPr id="38" name="组合 37"/>
          <p:cNvGrpSpPr/>
          <p:nvPr/>
        </p:nvGrpSpPr>
        <p:grpSpPr>
          <a:xfrm>
            <a:off x="1270483" y="853465"/>
            <a:ext cx="864096" cy="864096"/>
            <a:chOff x="2280387" y="2060848"/>
            <a:chExt cx="1894500" cy="1894500"/>
          </a:xfrm>
          <a:solidFill>
            <a:srgbClr val="0070C0"/>
          </a:solidFill>
        </p:grpSpPr>
        <p:sp>
          <p:nvSpPr>
            <p:cNvPr id="72" name="椭圆 71"/>
            <p:cNvSpPr/>
            <p:nvPr/>
          </p:nvSpPr>
          <p:spPr>
            <a:xfrm>
              <a:off x="2446695" y="2227156"/>
              <a:ext cx="1561885" cy="156188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zh-CN" b="1" dirty="0" smtClean="0">
                  <a:latin typeface="微软雅黑" panose="020B0503020204020204" pitchFamily="34" charset="-122"/>
                  <a:ea typeface="微软雅黑" panose="020B0503020204020204" pitchFamily="34" charset="-122"/>
                </a:rPr>
                <a:t>1</a:t>
              </a:r>
              <a:endParaRPr lang="zh-CN" altLang="en-US" b="1" dirty="0">
                <a:latin typeface="微软雅黑" panose="020B0503020204020204" pitchFamily="34" charset="-122"/>
                <a:ea typeface="微软雅黑" panose="020B0503020204020204" pitchFamily="34" charset="-122"/>
              </a:endParaRPr>
            </a:p>
          </p:txBody>
        </p:sp>
        <p:sp>
          <p:nvSpPr>
            <p:cNvPr id="73" name="椭圆 72"/>
            <p:cNvSpPr/>
            <p:nvPr/>
          </p:nvSpPr>
          <p:spPr>
            <a:xfrm>
              <a:off x="2280387" y="2060848"/>
              <a:ext cx="1894500" cy="18945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a:latin typeface="微软雅黑" panose="020B0503020204020204" pitchFamily="34" charset="-122"/>
                <a:ea typeface="微软雅黑" panose="020B0503020204020204" pitchFamily="34" charset="-122"/>
              </a:endParaRPr>
            </a:p>
          </p:txBody>
        </p:sp>
      </p:grpSp>
      <p:sp>
        <p:nvSpPr>
          <p:cNvPr id="74" name="TextBox 73"/>
          <p:cNvSpPr txBox="1"/>
          <p:nvPr/>
        </p:nvSpPr>
        <p:spPr>
          <a:xfrm>
            <a:off x="2461048" y="1779662"/>
            <a:ext cx="5567336" cy="1107996"/>
          </a:xfrm>
          <a:prstGeom prst="rect">
            <a:avLst/>
          </a:prstGeom>
          <a:noFill/>
        </p:spPr>
        <p:txBody>
          <a:bodyPr wrap="square" rtlCol="0">
            <a:spAutoFit/>
          </a:bodyPr>
          <a:lstStyle/>
          <a:p>
            <a:pPr>
              <a:lnSpc>
                <a:spcPct val="150000"/>
              </a:lnSpc>
            </a:pPr>
            <a:r>
              <a:rPr lang="en-US" altLang="zh-CN" sz="2000" b="0" dirty="0">
                <a:solidFill>
                  <a:schemeClr val="tx1">
                    <a:lumMod val="85000"/>
                    <a:lumOff val="15000"/>
                  </a:schemeClr>
                </a:solidFill>
                <a:latin typeface="方正黑体简体" panose="02010601030101010101" pitchFamily="2" charset="-122"/>
                <a:ea typeface="方正黑体简体" panose="02010601030101010101" pitchFamily="2" charset="-122"/>
              </a:rPr>
              <a:t>2</a:t>
            </a:r>
            <a:r>
              <a:rPr lang="zh-CN" altLang="en-US" sz="2000" b="0" dirty="0">
                <a:solidFill>
                  <a:schemeClr val="tx1">
                    <a:lumMod val="85000"/>
                    <a:lumOff val="15000"/>
                  </a:schemeClr>
                </a:solidFill>
                <a:latin typeface="方正黑体简体" panose="02010601030101010101" pitchFamily="2" charset="-122"/>
                <a:ea typeface="方正黑体简体" panose="02010601030101010101" pitchFamily="2" charset="-122"/>
              </a:rPr>
              <a:t>、建设工程</a:t>
            </a:r>
            <a:r>
              <a:rPr lang="zh-CN" altLang="en-US" sz="2000" b="0" dirty="0" smtClean="0">
                <a:solidFill>
                  <a:schemeClr val="tx1">
                    <a:lumMod val="85000"/>
                    <a:lumOff val="15000"/>
                  </a:schemeClr>
                </a:solidFill>
                <a:latin typeface="方正黑体简体" panose="02010601030101010101" pitchFamily="2" charset="-122"/>
                <a:ea typeface="方正黑体简体" panose="02010601030101010101" pitchFamily="2" charset="-122"/>
              </a:rPr>
              <a:t>档案</a:t>
            </a:r>
            <a:endParaRPr lang="en-US" altLang="zh-CN" sz="2000" b="0" dirty="0" smtClean="0">
              <a:solidFill>
                <a:schemeClr val="tx1">
                  <a:lumMod val="85000"/>
                  <a:lumOff val="15000"/>
                </a:schemeClr>
              </a:solidFill>
              <a:latin typeface="方正黑体简体" panose="02010601030101010101" pitchFamily="2" charset="-122"/>
              <a:ea typeface="方正黑体简体" panose="02010601030101010101" pitchFamily="2" charset="-122"/>
            </a:endParaRPr>
          </a:p>
          <a:p>
            <a:pPr>
              <a:lnSpc>
                <a:spcPct val="150000"/>
              </a:lnSpc>
            </a:pPr>
            <a:r>
              <a:rPr lang="zh-CN" altLang="en-US" sz="1200" b="0" dirty="0">
                <a:solidFill>
                  <a:schemeClr val="tx1">
                    <a:lumMod val="85000"/>
                    <a:lumOff val="15000"/>
                  </a:schemeClr>
                </a:solidFill>
                <a:latin typeface="方正黑体简体" panose="02010601030101010101" pitchFamily="2" charset="-122"/>
                <a:ea typeface="方正黑体简体" panose="02010601030101010101" pitchFamily="2" charset="-122"/>
              </a:rPr>
              <a:t>在工程建设活动中直接形成的具有归档保存价值的文字、图纸、图表、声像、电子文件等各种形式的历史记录，简称工程档案。</a:t>
            </a:r>
          </a:p>
        </p:txBody>
      </p:sp>
      <p:grpSp>
        <p:nvGrpSpPr>
          <p:cNvPr id="75" name="组合 74"/>
          <p:cNvGrpSpPr/>
          <p:nvPr/>
        </p:nvGrpSpPr>
        <p:grpSpPr>
          <a:xfrm>
            <a:off x="1270483" y="1923678"/>
            <a:ext cx="864096" cy="864096"/>
            <a:chOff x="1331640" y="2365633"/>
            <a:chExt cx="1048470" cy="1048470"/>
          </a:xfrm>
        </p:grpSpPr>
        <p:sp>
          <p:nvSpPr>
            <p:cNvPr id="76" name="椭圆 75"/>
            <p:cNvSpPr/>
            <p:nvPr/>
          </p:nvSpPr>
          <p:spPr>
            <a:xfrm>
              <a:off x="1423680" y="2457673"/>
              <a:ext cx="864391" cy="864391"/>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zh-CN" b="1" dirty="0" smtClean="0">
                  <a:latin typeface="微软雅黑" panose="020B0503020204020204" pitchFamily="34" charset="-122"/>
                  <a:ea typeface="微软雅黑" panose="020B0503020204020204" pitchFamily="34" charset="-122"/>
                </a:rPr>
                <a:t>2</a:t>
              </a:r>
              <a:endParaRPr lang="zh-CN" altLang="en-US" b="1" dirty="0">
                <a:latin typeface="微软雅黑" panose="020B0503020204020204" pitchFamily="34" charset="-122"/>
                <a:ea typeface="微软雅黑" panose="020B0503020204020204" pitchFamily="34" charset="-122"/>
              </a:endParaRPr>
            </a:p>
          </p:txBody>
        </p:sp>
        <p:sp>
          <p:nvSpPr>
            <p:cNvPr id="77" name="椭圆 76"/>
            <p:cNvSpPr/>
            <p:nvPr/>
          </p:nvSpPr>
          <p:spPr>
            <a:xfrm>
              <a:off x="1331640" y="2365633"/>
              <a:ext cx="1048470" cy="104847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a:latin typeface="微软雅黑" panose="020B0503020204020204" pitchFamily="34" charset="-122"/>
                <a:ea typeface="微软雅黑" panose="020B0503020204020204" pitchFamily="34" charset="-122"/>
              </a:endParaRPr>
            </a:p>
          </p:txBody>
        </p:sp>
      </p:grpSp>
      <p:sp>
        <p:nvSpPr>
          <p:cNvPr id="78" name="TextBox 77"/>
          <p:cNvSpPr txBox="1"/>
          <p:nvPr/>
        </p:nvSpPr>
        <p:spPr>
          <a:xfrm>
            <a:off x="2461048" y="2859782"/>
            <a:ext cx="5567336" cy="1107996"/>
          </a:xfrm>
          <a:prstGeom prst="rect">
            <a:avLst/>
          </a:prstGeom>
          <a:noFill/>
        </p:spPr>
        <p:txBody>
          <a:bodyPr wrap="square" rtlCol="0">
            <a:spAutoFit/>
          </a:bodyPr>
          <a:lstStyle/>
          <a:p>
            <a:pPr>
              <a:lnSpc>
                <a:spcPct val="150000"/>
              </a:lnSpc>
            </a:pPr>
            <a:r>
              <a:rPr lang="en-US" altLang="zh-CN" sz="2000" b="0" dirty="0">
                <a:solidFill>
                  <a:schemeClr val="tx1">
                    <a:lumMod val="85000"/>
                    <a:lumOff val="15000"/>
                  </a:schemeClr>
                </a:solidFill>
                <a:latin typeface="方正黑体简体" panose="02010601030101010101" pitchFamily="2" charset="-122"/>
                <a:ea typeface="方正黑体简体" panose="02010601030101010101" pitchFamily="2" charset="-122"/>
              </a:rPr>
              <a:t>3</a:t>
            </a:r>
            <a:r>
              <a:rPr lang="zh-CN" altLang="en-US" sz="2000" b="0" dirty="0">
                <a:solidFill>
                  <a:schemeClr val="tx1">
                    <a:lumMod val="85000"/>
                    <a:lumOff val="15000"/>
                  </a:schemeClr>
                </a:solidFill>
                <a:latin typeface="方正黑体简体" panose="02010601030101010101" pitchFamily="2" charset="-122"/>
                <a:ea typeface="方正黑体简体" panose="02010601030101010101" pitchFamily="2" charset="-122"/>
              </a:rPr>
              <a:t>、建设工程电子</a:t>
            </a:r>
            <a:r>
              <a:rPr lang="zh-CN" altLang="en-US" sz="2000" b="0" dirty="0" smtClean="0">
                <a:solidFill>
                  <a:schemeClr val="tx1">
                    <a:lumMod val="85000"/>
                    <a:lumOff val="15000"/>
                  </a:schemeClr>
                </a:solidFill>
                <a:latin typeface="方正黑体简体" panose="02010601030101010101" pitchFamily="2" charset="-122"/>
                <a:ea typeface="方正黑体简体" panose="02010601030101010101" pitchFamily="2" charset="-122"/>
              </a:rPr>
              <a:t>档案</a:t>
            </a:r>
            <a:endParaRPr lang="en-US" altLang="zh-CN" sz="2000" b="0" dirty="0" smtClean="0">
              <a:solidFill>
                <a:schemeClr val="tx1">
                  <a:lumMod val="85000"/>
                  <a:lumOff val="15000"/>
                </a:schemeClr>
              </a:solidFill>
              <a:latin typeface="方正黑体简体" panose="02010601030101010101" pitchFamily="2" charset="-122"/>
              <a:ea typeface="方正黑体简体" panose="02010601030101010101" pitchFamily="2" charset="-122"/>
            </a:endParaRPr>
          </a:p>
          <a:p>
            <a:pPr>
              <a:lnSpc>
                <a:spcPct val="150000"/>
              </a:lnSpc>
            </a:pPr>
            <a:r>
              <a:rPr lang="zh-CN" altLang="en-US" sz="1200" b="0" dirty="0">
                <a:solidFill>
                  <a:schemeClr val="tx1">
                    <a:lumMod val="85000"/>
                    <a:lumOff val="15000"/>
                  </a:schemeClr>
                </a:solidFill>
                <a:latin typeface="方正黑体简体" panose="02010601030101010101" pitchFamily="2" charset="-122"/>
                <a:ea typeface="方正黑体简体" panose="02010601030101010101" pitchFamily="2" charset="-122"/>
              </a:rPr>
              <a:t>工程建设过程中形成的，具有参考和利用价值并作为档案保存的电子文件及其</a:t>
            </a:r>
            <a:r>
              <a:rPr lang="zh-CN" altLang="en-US" sz="1200" b="0" dirty="0" smtClean="0">
                <a:solidFill>
                  <a:schemeClr val="tx1">
                    <a:lumMod val="85000"/>
                    <a:lumOff val="15000"/>
                  </a:schemeClr>
                </a:solidFill>
                <a:latin typeface="方正黑体简体" panose="02010601030101010101" pitchFamily="2" charset="-122"/>
                <a:ea typeface="方正黑体简体" panose="02010601030101010101" pitchFamily="2" charset="-122"/>
              </a:rPr>
              <a:t>元数据。</a:t>
            </a:r>
            <a:endParaRPr lang="zh-CN" altLang="en-US" sz="1200" b="0" dirty="0">
              <a:solidFill>
                <a:schemeClr val="tx1">
                  <a:lumMod val="85000"/>
                  <a:lumOff val="15000"/>
                </a:schemeClr>
              </a:solidFill>
              <a:latin typeface="方正黑体简体" panose="02010601030101010101" pitchFamily="2" charset="-122"/>
              <a:ea typeface="方正黑体简体" panose="02010601030101010101" pitchFamily="2" charset="-122"/>
            </a:endParaRPr>
          </a:p>
        </p:txBody>
      </p:sp>
      <p:grpSp>
        <p:nvGrpSpPr>
          <p:cNvPr id="79" name="组合 78"/>
          <p:cNvGrpSpPr/>
          <p:nvPr/>
        </p:nvGrpSpPr>
        <p:grpSpPr>
          <a:xfrm>
            <a:off x="1270483" y="3003798"/>
            <a:ext cx="864096" cy="864096"/>
            <a:chOff x="2280387" y="2060848"/>
            <a:chExt cx="1894500" cy="1894500"/>
          </a:xfrm>
        </p:grpSpPr>
        <p:sp>
          <p:nvSpPr>
            <p:cNvPr id="80" name="椭圆 79"/>
            <p:cNvSpPr/>
            <p:nvPr/>
          </p:nvSpPr>
          <p:spPr>
            <a:xfrm>
              <a:off x="2446695" y="2227156"/>
              <a:ext cx="1561885" cy="156188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zh-CN" b="1" dirty="0" smtClean="0">
                  <a:latin typeface="微软雅黑" panose="020B0503020204020204" pitchFamily="34" charset="-122"/>
                  <a:ea typeface="微软雅黑" panose="020B0503020204020204" pitchFamily="34" charset="-122"/>
                </a:rPr>
                <a:t>3</a:t>
              </a:r>
              <a:endParaRPr lang="zh-CN" altLang="en-US" b="1" dirty="0">
                <a:latin typeface="微软雅黑" panose="020B0503020204020204" pitchFamily="34" charset="-122"/>
                <a:ea typeface="微软雅黑" panose="020B0503020204020204" pitchFamily="34" charset="-122"/>
              </a:endParaRPr>
            </a:p>
          </p:txBody>
        </p:sp>
        <p:sp>
          <p:nvSpPr>
            <p:cNvPr id="81" name="椭圆 80"/>
            <p:cNvSpPr/>
            <p:nvPr/>
          </p:nvSpPr>
          <p:spPr>
            <a:xfrm>
              <a:off x="2280387" y="2060848"/>
              <a:ext cx="1894500" cy="18945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a:latin typeface="微软雅黑" panose="020B0503020204020204" pitchFamily="34" charset="-122"/>
                <a:ea typeface="微软雅黑" panose="020B0503020204020204" pitchFamily="34" charset="-122"/>
              </a:endParaRPr>
            </a:p>
          </p:txBody>
        </p:sp>
      </p:grpSp>
      <p:sp>
        <p:nvSpPr>
          <p:cNvPr id="15" name="TextBox 77"/>
          <p:cNvSpPr txBox="1"/>
          <p:nvPr/>
        </p:nvSpPr>
        <p:spPr>
          <a:xfrm>
            <a:off x="2450197" y="3939902"/>
            <a:ext cx="5567336" cy="1107996"/>
          </a:xfrm>
          <a:prstGeom prst="rect">
            <a:avLst/>
          </a:prstGeom>
          <a:noFill/>
        </p:spPr>
        <p:txBody>
          <a:bodyPr wrap="square" rtlCol="0">
            <a:spAutoFit/>
          </a:bodyPr>
          <a:lstStyle/>
          <a:p>
            <a:pPr>
              <a:lnSpc>
                <a:spcPct val="150000"/>
              </a:lnSpc>
            </a:pPr>
            <a:r>
              <a:rPr lang="en-US" altLang="zh-CN" sz="2000" b="0" dirty="0">
                <a:solidFill>
                  <a:schemeClr val="tx1">
                    <a:lumMod val="85000"/>
                    <a:lumOff val="15000"/>
                  </a:schemeClr>
                </a:solidFill>
                <a:latin typeface="方正黑体简体" panose="02010601030101010101" pitchFamily="2" charset="-122"/>
                <a:ea typeface="方正黑体简体" panose="02010601030101010101" pitchFamily="2" charset="-122"/>
              </a:rPr>
              <a:t>4</a:t>
            </a:r>
            <a:r>
              <a:rPr lang="zh-CN" altLang="en-US" sz="2000" b="0" dirty="0">
                <a:solidFill>
                  <a:schemeClr val="tx1">
                    <a:lumMod val="85000"/>
                    <a:lumOff val="15000"/>
                  </a:schemeClr>
                </a:solidFill>
                <a:latin typeface="方正黑体简体" panose="02010601030101010101" pitchFamily="2" charset="-122"/>
                <a:ea typeface="方正黑体简体" panose="02010601030101010101" pitchFamily="2" charset="-122"/>
              </a:rPr>
              <a:t>、建设工程声像</a:t>
            </a:r>
            <a:r>
              <a:rPr lang="zh-CN" altLang="en-US" sz="2000" b="0" dirty="0" smtClean="0">
                <a:solidFill>
                  <a:schemeClr val="tx1">
                    <a:lumMod val="85000"/>
                    <a:lumOff val="15000"/>
                  </a:schemeClr>
                </a:solidFill>
                <a:latin typeface="方正黑体简体" panose="02010601030101010101" pitchFamily="2" charset="-122"/>
                <a:ea typeface="方正黑体简体" panose="02010601030101010101" pitchFamily="2" charset="-122"/>
              </a:rPr>
              <a:t>档案</a:t>
            </a:r>
            <a:endParaRPr lang="en-US" altLang="zh-CN" sz="2000" b="0" dirty="0" smtClean="0">
              <a:solidFill>
                <a:schemeClr val="tx1">
                  <a:lumMod val="85000"/>
                  <a:lumOff val="15000"/>
                </a:schemeClr>
              </a:solidFill>
              <a:latin typeface="方正黑体简体" panose="02010601030101010101" pitchFamily="2" charset="-122"/>
              <a:ea typeface="方正黑体简体" panose="02010601030101010101" pitchFamily="2" charset="-122"/>
            </a:endParaRPr>
          </a:p>
          <a:p>
            <a:pPr>
              <a:lnSpc>
                <a:spcPct val="150000"/>
              </a:lnSpc>
            </a:pPr>
            <a:r>
              <a:rPr lang="zh-CN" altLang="en-US" sz="1200" b="0" dirty="0">
                <a:solidFill>
                  <a:schemeClr val="tx1">
                    <a:lumMod val="85000"/>
                    <a:lumOff val="15000"/>
                  </a:schemeClr>
                </a:solidFill>
                <a:latin typeface="方正黑体简体" panose="02010601030101010101" pitchFamily="2" charset="-122"/>
                <a:ea typeface="方正黑体简体" panose="02010601030101010101" pitchFamily="2" charset="-122"/>
              </a:rPr>
              <a:t>记录工程建设活动，具有保存价值的，用照片、影片、录音带、录像带、光盘、硬盘等记载的声音、图片和影像等历史记录。</a:t>
            </a:r>
          </a:p>
        </p:txBody>
      </p:sp>
      <p:grpSp>
        <p:nvGrpSpPr>
          <p:cNvPr id="16" name="组合 15"/>
          <p:cNvGrpSpPr/>
          <p:nvPr/>
        </p:nvGrpSpPr>
        <p:grpSpPr>
          <a:xfrm>
            <a:off x="1259632" y="4083918"/>
            <a:ext cx="864096" cy="864096"/>
            <a:chOff x="2280387" y="2060848"/>
            <a:chExt cx="1894500" cy="1894500"/>
          </a:xfrm>
        </p:grpSpPr>
        <p:sp>
          <p:nvSpPr>
            <p:cNvPr id="17" name="椭圆 16"/>
            <p:cNvSpPr/>
            <p:nvPr/>
          </p:nvSpPr>
          <p:spPr>
            <a:xfrm>
              <a:off x="2446695" y="2227156"/>
              <a:ext cx="1561885" cy="156188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zh-CN" b="1" dirty="0" smtClean="0">
                  <a:latin typeface="微软雅黑" panose="020B0503020204020204" pitchFamily="34" charset="-122"/>
                  <a:ea typeface="微软雅黑" panose="020B0503020204020204" pitchFamily="34" charset="-122"/>
                </a:rPr>
                <a:t>4</a:t>
              </a:r>
              <a:endParaRPr lang="zh-CN" altLang="en-US" b="1" dirty="0">
                <a:latin typeface="微软雅黑" panose="020B0503020204020204" pitchFamily="34" charset="-122"/>
                <a:ea typeface="微软雅黑" panose="020B0503020204020204" pitchFamily="34" charset="-122"/>
              </a:endParaRPr>
            </a:p>
          </p:txBody>
        </p:sp>
        <p:sp>
          <p:nvSpPr>
            <p:cNvPr id="18" name="椭圆 17"/>
            <p:cNvSpPr/>
            <p:nvPr/>
          </p:nvSpPr>
          <p:spPr>
            <a:xfrm>
              <a:off x="2280387" y="2060848"/>
              <a:ext cx="1894500" cy="18945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 Box 55"/>
          <p:cNvSpPr txBox="1">
            <a:spLocks noChangeArrowheads="1"/>
          </p:cNvSpPr>
          <p:nvPr/>
        </p:nvSpPr>
        <p:spPr bwMode="auto">
          <a:xfrm>
            <a:off x="827584" y="195486"/>
            <a:ext cx="5851406" cy="46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400" b="0" i="0" dirty="0">
                <a:latin typeface="方正毡笔黑简体" panose="03000509000000000000" pitchFamily="65" charset="-122"/>
                <a:ea typeface="方正毡笔黑简体" panose="03000509000000000000" pitchFamily="65" charset="-122"/>
              </a:rPr>
              <a:t>一、	建设工程档案、文件相关术语</a:t>
            </a:r>
          </a:p>
        </p:txBody>
      </p:sp>
      <p:sp>
        <p:nvSpPr>
          <p:cNvPr id="37" name="TextBox 36"/>
          <p:cNvSpPr txBox="1"/>
          <p:nvPr/>
        </p:nvSpPr>
        <p:spPr>
          <a:xfrm>
            <a:off x="2461048" y="836260"/>
            <a:ext cx="5567336" cy="799386"/>
          </a:xfrm>
          <a:prstGeom prst="rect">
            <a:avLst/>
          </a:prstGeom>
          <a:noFill/>
        </p:spPr>
        <p:txBody>
          <a:bodyPr wrap="square" rtlCol="0">
            <a:spAutoFit/>
          </a:bodyPr>
          <a:lstStyle/>
          <a:p>
            <a:pPr>
              <a:lnSpc>
                <a:spcPts val="1900"/>
              </a:lnSpc>
            </a:pPr>
            <a:r>
              <a:rPr lang="en-US" altLang="zh-CN" sz="2000" b="0" dirty="0">
                <a:solidFill>
                  <a:schemeClr val="tx1">
                    <a:lumMod val="85000"/>
                    <a:lumOff val="15000"/>
                  </a:schemeClr>
                </a:solidFill>
                <a:latin typeface="方正黑体简体" panose="02010601030101010101" pitchFamily="2" charset="-122"/>
                <a:ea typeface="方正黑体简体" panose="02010601030101010101" pitchFamily="2" charset="-122"/>
              </a:rPr>
              <a:t>5</a:t>
            </a:r>
            <a:r>
              <a:rPr lang="zh-CN" altLang="en-US" sz="2000" b="0" dirty="0">
                <a:solidFill>
                  <a:schemeClr val="tx1">
                    <a:lumMod val="85000"/>
                    <a:lumOff val="15000"/>
                  </a:schemeClr>
                </a:solidFill>
                <a:latin typeface="方正黑体简体" panose="02010601030101010101" pitchFamily="2" charset="-122"/>
                <a:ea typeface="方正黑体简体" panose="02010601030101010101" pitchFamily="2" charset="-122"/>
              </a:rPr>
              <a:t>、城市建设</a:t>
            </a:r>
            <a:r>
              <a:rPr lang="zh-CN" altLang="en-US" sz="2000" b="0" dirty="0" smtClean="0">
                <a:solidFill>
                  <a:schemeClr val="tx1">
                    <a:lumMod val="85000"/>
                    <a:lumOff val="15000"/>
                  </a:schemeClr>
                </a:solidFill>
                <a:latin typeface="方正黑体简体" panose="02010601030101010101" pitchFamily="2" charset="-122"/>
                <a:ea typeface="方正黑体简体" panose="02010601030101010101" pitchFamily="2" charset="-122"/>
              </a:rPr>
              <a:t>档案</a:t>
            </a:r>
            <a:endParaRPr lang="en-US" altLang="zh-CN" sz="2000" b="0" dirty="0" smtClean="0">
              <a:solidFill>
                <a:schemeClr val="tx1">
                  <a:lumMod val="85000"/>
                  <a:lumOff val="15000"/>
                </a:schemeClr>
              </a:solidFill>
              <a:latin typeface="方正黑体简体" panose="02010601030101010101" pitchFamily="2" charset="-122"/>
              <a:ea typeface="方正黑体简体" panose="02010601030101010101" pitchFamily="2" charset="-122"/>
            </a:endParaRPr>
          </a:p>
          <a:p>
            <a:pPr>
              <a:lnSpc>
                <a:spcPts val="1900"/>
              </a:lnSpc>
            </a:pPr>
            <a:r>
              <a:rPr lang="zh-CN" altLang="en-US" sz="1200" b="0" dirty="0">
                <a:solidFill>
                  <a:schemeClr val="tx1">
                    <a:lumMod val="85000"/>
                    <a:lumOff val="15000"/>
                  </a:schemeClr>
                </a:solidFill>
                <a:latin typeface="方正黑体简体" panose="02010601030101010101" pitchFamily="2" charset="-122"/>
                <a:ea typeface="方正黑体简体" panose="02010601030101010101" pitchFamily="2" charset="-122"/>
              </a:rPr>
              <a:t>是指在城市规划、建设及其管理活动中直接形成的对国家和社会具有保存价值的文字、图纸、图表、声像等各种载体的文件材料。</a:t>
            </a:r>
          </a:p>
        </p:txBody>
      </p:sp>
      <p:grpSp>
        <p:nvGrpSpPr>
          <p:cNvPr id="38" name="组合 37"/>
          <p:cNvGrpSpPr/>
          <p:nvPr/>
        </p:nvGrpSpPr>
        <p:grpSpPr>
          <a:xfrm>
            <a:off x="1270483" y="853465"/>
            <a:ext cx="864096" cy="864096"/>
            <a:chOff x="2280387" y="2060848"/>
            <a:chExt cx="1894500" cy="1894500"/>
          </a:xfrm>
          <a:solidFill>
            <a:srgbClr val="0070C0"/>
          </a:solidFill>
        </p:grpSpPr>
        <p:sp>
          <p:nvSpPr>
            <p:cNvPr id="72" name="椭圆 71"/>
            <p:cNvSpPr/>
            <p:nvPr/>
          </p:nvSpPr>
          <p:spPr>
            <a:xfrm>
              <a:off x="2446695" y="2227156"/>
              <a:ext cx="1561885" cy="156188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zh-CN" b="1" dirty="0" smtClean="0">
                  <a:latin typeface="微软雅黑" panose="020B0503020204020204" pitchFamily="34" charset="-122"/>
                  <a:ea typeface="微软雅黑" panose="020B0503020204020204" pitchFamily="34" charset="-122"/>
                </a:rPr>
                <a:t>5</a:t>
              </a:r>
              <a:endParaRPr lang="zh-CN" altLang="en-US" b="1" dirty="0">
                <a:latin typeface="微软雅黑" panose="020B0503020204020204" pitchFamily="34" charset="-122"/>
                <a:ea typeface="微软雅黑" panose="020B0503020204020204" pitchFamily="34" charset="-122"/>
              </a:endParaRPr>
            </a:p>
          </p:txBody>
        </p:sp>
        <p:sp>
          <p:nvSpPr>
            <p:cNvPr id="73" name="椭圆 72"/>
            <p:cNvSpPr/>
            <p:nvPr/>
          </p:nvSpPr>
          <p:spPr>
            <a:xfrm>
              <a:off x="2280387" y="2060848"/>
              <a:ext cx="1894500" cy="18945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a:latin typeface="微软雅黑" panose="020B0503020204020204" pitchFamily="34" charset="-122"/>
                <a:ea typeface="微软雅黑" panose="020B0503020204020204" pitchFamily="34" charset="-122"/>
              </a:endParaRPr>
            </a:p>
          </p:txBody>
        </p:sp>
      </p:grpSp>
      <p:sp>
        <p:nvSpPr>
          <p:cNvPr id="74" name="TextBox 73"/>
          <p:cNvSpPr txBox="1"/>
          <p:nvPr/>
        </p:nvSpPr>
        <p:spPr>
          <a:xfrm>
            <a:off x="2461048" y="1817076"/>
            <a:ext cx="5567336" cy="799386"/>
          </a:xfrm>
          <a:prstGeom prst="rect">
            <a:avLst/>
          </a:prstGeom>
          <a:noFill/>
        </p:spPr>
        <p:txBody>
          <a:bodyPr wrap="square" rtlCol="0">
            <a:spAutoFit/>
          </a:bodyPr>
          <a:lstStyle/>
          <a:p>
            <a:pPr>
              <a:lnSpc>
                <a:spcPts val="1900"/>
              </a:lnSpc>
            </a:pPr>
            <a:r>
              <a:rPr lang="en-US" altLang="zh-CN" sz="2000" b="0" dirty="0">
                <a:solidFill>
                  <a:schemeClr val="tx1">
                    <a:lumMod val="85000"/>
                    <a:lumOff val="15000"/>
                  </a:schemeClr>
                </a:solidFill>
                <a:latin typeface="方正黑体简体" panose="02010601030101010101" pitchFamily="2" charset="-122"/>
                <a:ea typeface="方正黑体简体" panose="02010601030101010101" pitchFamily="2" charset="-122"/>
              </a:rPr>
              <a:t>6</a:t>
            </a:r>
            <a:r>
              <a:rPr lang="zh-CN" altLang="en-US" sz="2000" b="0" dirty="0">
                <a:solidFill>
                  <a:schemeClr val="tx1">
                    <a:lumMod val="85000"/>
                    <a:lumOff val="15000"/>
                  </a:schemeClr>
                </a:solidFill>
                <a:latin typeface="方正黑体简体" panose="02010601030101010101" pitchFamily="2" charset="-122"/>
                <a:ea typeface="方正黑体简体" panose="02010601030101010101" pitchFamily="2" charset="-122"/>
              </a:rPr>
              <a:t>、</a:t>
            </a:r>
            <a:r>
              <a:rPr lang="zh-CN" altLang="en-US" sz="2000" b="0" dirty="0" smtClean="0">
                <a:solidFill>
                  <a:schemeClr val="tx1">
                    <a:lumMod val="85000"/>
                    <a:lumOff val="15000"/>
                  </a:schemeClr>
                </a:solidFill>
                <a:latin typeface="方正黑体简体" panose="02010601030101010101" pitchFamily="2" charset="-122"/>
                <a:ea typeface="方正黑体简体" panose="02010601030101010101" pitchFamily="2" charset="-122"/>
              </a:rPr>
              <a:t>立卷</a:t>
            </a:r>
            <a:endParaRPr lang="en-US" altLang="zh-CN" sz="2000" b="0" dirty="0" smtClean="0">
              <a:solidFill>
                <a:schemeClr val="tx1">
                  <a:lumMod val="85000"/>
                  <a:lumOff val="15000"/>
                </a:schemeClr>
              </a:solidFill>
              <a:latin typeface="方正黑体简体" panose="02010601030101010101" pitchFamily="2" charset="-122"/>
              <a:ea typeface="方正黑体简体" panose="02010601030101010101" pitchFamily="2" charset="-122"/>
            </a:endParaRPr>
          </a:p>
          <a:p>
            <a:pPr>
              <a:lnSpc>
                <a:spcPts val="1900"/>
              </a:lnSpc>
            </a:pPr>
            <a:r>
              <a:rPr lang="zh-CN" altLang="en-US" sz="1200" b="0" dirty="0">
                <a:solidFill>
                  <a:schemeClr val="tx1">
                    <a:lumMod val="85000"/>
                    <a:lumOff val="15000"/>
                  </a:schemeClr>
                </a:solidFill>
                <a:latin typeface="方正黑体简体" panose="02010601030101010101" pitchFamily="2" charset="-122"/>
                <a:ea typeface="方正黑体简体" panose="02010601030101010101" pitchFamily="2" charset="-122"/>
              </a:rPr>
              <a:t>所谓立卷，即建设工程资料在归档时按照一定的原则和方法，将有保存价值的资料分门别类整理成案卷，亦称组卷。</a:t>
            </a:r>
          </a:p>
        </p:txBody>
      </p:sp>
      <p:grpSp>
        <p:nvGrpSpPr>
          <p:cNvPr id="75" name="组合 74"/>
          <p:cNvGrpSpPr/>
          <p:nvPr/>
        </p:nvGrpSpPr>
        <p:grpSpPr>
          <a:xfrm>
            <a:off x="1270483" y="1851670"/>
            <a:ext cx="864096" cy="864096"/>
            <a:chOff x="1331640" y="2365633"/>
            <a:chExt cx="1048470" cy="1048470"/>
          </a:xfrm>
        </p:grpSpPr>
        <p:sp>
          <p:nvSpPr>
            <p:cNvPr id="76" name="椭圆 75"/>
            <p:cNvSpPr/>
            <p:nvPr/>
          </p:nvSpPr>
          <p:spPr>
            <a:xfrm>
              <a:off x="1423680" y="2457673"/>
              <a:ext cx="864391" cy="864391"/>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zh-CN" b="1" dirty="0" smtClean="0">
                  <a:latin typeface="微软雅黑" panose="020B0503020204020204" pitchFamily="34" charset="-122"/>
                  <a:ea typeface="微软雅黑" panose="020B0503020204020204" pitchFamily="34" charset="-122"/>
                </a:rPr>
                <a:t>6</a:t>
              </a:r>
              <a:endParaRPr lang="zh-CN" altLang="en-US" b="1" dirty="0">
                <a:latin typeface="微软雅黑" panose="020B0503020204020204" pitchFamily="34" charset="-122"/>
                <a:ea typeface="微软雅黑" panose="020B0503020204020204" pitchFamily="34" charset="-122"/>
              </a:endParaRPr>
            </a:p>
          </p:txBody>
        </p:sp>
        <p:sp>
          <p:nvSpPr>
            <p:cNvPr id="77" name="椭圆 76"/>
            <p:cNvSpPr/>
            <p:nvPr/>
          </p:nvSpPr>
          <p:spPr>
            <a:xfrm>
              <a:off x="1331640" y="2365633"/>
              <a:ext cx="1048470" cy="104847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a:latin typeface="微软雅黑" panose="020B0503020204020204" pitchFamily="34" charset="-122"/>
                <a:ea typeface="微软雅黑" panose="020B0503020204020204" pitchFamily="34" charset="-122"/>
              </a:endParaRPr>
            </a:p>
          </p:txBody>
        </p:sp>
      </p:grpSp>
      <p:sp>
        <p:nvSpPr>
          <p:cNvPr id="78" name="TextBox 77"/>
          <p:cNvSpPr txBox="1"/>
          <p:nvPr/>
        </p:nvSpPr>
        <p:spPr>
          <a:xfrm>
            <a:off x="2461048" y="2787774"/>
            <a:ext cx="5567336" cy="2285241"/>
          </a:xfrm>
          <a:prstGeom prst="rect">
            <a:avLst/>
          </a:prstGeom>
          <a:noFill/>
        </p:spPr>
        <p:txBody>
          <a:bodyPr wrap="square" rtlCol="0">
            <a:spAutoFit/>
          </a:bodyPr>
          <a:lstStyle/>
          <a:p>
            <a:pPr>
              <a:lnSpc>
                <a:spcPts val="1900"/>
              </a:lnSpc>
            </a:pPr>
            <a:r>
              <a:rPr lang="en-US" altLang="zh-CN" sz="2000" b="0" dirty="0">
                <a:solidFill>
                  <a:schemeClr val="tx1">
                    <a:lumMod val="85000"/>
                    <a:lumOff val="15000"/>
                  </a:schemeClr>
                </a:solidFill>
                <a:latin typeface="方正黑体简体" panose="02010601030101010101" pitchFamily="2" charset="-122"/>
                <a:ea typeface="方正黑体简体" panose="02010601030101010101" pitchFamily="2" charset="-122"/>
              </a:rPr>
              <a:t>7</a:t>
            </a:r>
            <a:r>
              <a:rPr lang="zh-CN" altLang="en-US" sz="2000" b="0" dirty="0">
                <a:solidFill>
                  <a:schemeClr val="tx1">
                    <a:lumMod val="85000"/>
                    <a:lumOff val="15000"/>
                  </a:schemeClr>
                </a:solidFill>
                <a:latin typeface="方正黑体简体" panose="02010601030101010101" pitchFamily="2" charset="-122"/>
                <a:ea typeface="方正黑体简体" panose="02010601030101010101" pitchFamily="2" charset="-122"/>
              </a:rPr>
              <a:t>、</a:t>
            </a:r>
            <a:r>
              <a:rPr lang="zh-CN" altLang="en-US" sz="2000" b="0" dirty="0" smtClean="0">
                <a:solidFill>
                  <a:schemeClr val="tx1">
                    <a:lumMod val="85000"/>
                    <a:lumOff val="15000"/>
                  </a:schemeClr>
                </a:solidFill>
                <a:latin typeface="方正黑体简体" panose="02010601030101010101" pitchFamily="2" charset="-122"/>
                <a:ea typeface="方正黑体简体" panose="02010601030101010101" pitchFamily="2" charset="-122"/>
              </a:rPr>
              <a:t>归档</a:t>
            </a:r>
            <a:endParaRPr lang="en-US" altLang="zh-CN" sz="2000" b="0" dirty="0" smtClean="0">
              <a:solidFill>
                <a:schemeClr val="tx1">
                  <a:lumMod val="85000"/>
                  <a:lumOff val="15000"/>
                </a:schemeClr>
              </a:solidFill>
              <a:latin typeface="方正黑体简体" panose="02010601030101010101" pitchFamily="2" charset="-122"/>
              <a:ea typeface="方正黑体简体" panose="02010601030101010101" pitchFamily="2" charset="-122"/>
            </a:endParaRPr>
          </a:p>
          <a:p>
            <a:pPr>
              <a:lnSpc>
                <a:spcPts val="1900"/>
              </a:lnSpc>
            </a:pPr>
            <a:r>
              <a:rPr lang="zh-CN" altLang="en-US" sz="1200" b="0" dirty="0">
                <a:solidFill>
                  <a:schemeClr val="tx1">
                    <a:lumMod val="85000"/>
                    <a:lumOff val="15000"/>
                  </a:schemeClr>
                </a:solidFill>
                <a:latin typeface="方正黑体简体" panose="02010601030101010101" pitchFamily="2" charset="-122"/>
                <a:ea typeface="方正黑体简体" panose="02010601030101010101" pitchFamily="2" charset="-122"/>
              </a:rPr>
              <a:t>所谓归档，是指资料形成单位完成其工作任务后，将形成的资料整理立卷后，按规定移交给档案管理机构。它有三方面含义 ：</a:t>
            </a:r>
          </a:p>
          <a:p>
            <a:pPr>
              <a:lnSpc>
                <a:spcPts val="1900"/>
              </a:lnSpc>
            </a:pPr>
            <a:r>
              <a:rPr lang="zh-CN" altLang="en-US" sz="1200" b="0" dirty="0">
                <a:solidFill>
                  <a:schemeClr val="tx1">
                    <a:lumMod val="85000"/>
                    <a:lumOff val="15000"/>
                  </a:schemeClr>
                </a:solidFill>
                <a:latin typeface="方正黑体简体" panose="02010601030101010101" pitchFamily="2" charset="-122"/>
                <a:ea typeface="方正黑体简体" panose="02010601030101010101" pitchFamily="2" charset="-122"/>
              </a:rPr>
              <a:t>（</a:t>
            </a:r>
            <a:r>
              <a:rPr lang="en-US" altLang="zh-CN" sz="1200" b="0" dirty="0">
                <a:solidFill>
                  <a:schemeClr val="tx1">
                    <a:lumMod val="85000"/>
                    <a:lumOff val="15000"/>
                  </a:schemeClr>
                </a:solidFill>
                <a:latin typeface="方正黑体简体" panose="02010601030101010101" pitchFamily="2" charset="-122"/>
                <a:ea typeface="方正黑体简体" panose="02010601030101010101" pitchFamily="2" charset="-122"/>
              </a:rPr>
              <a:t>1</a:t>
            </a:r>
            <a:r>
              <a:rPr lang="zh-CN" altLang="en-US" sz="1200" b="0" dirty="0">
                <a:solidFill>
                  <a:schemeClr val="tx1">
                    <a:lumMod val="85000"/>
                    <a:lumOff val="15000"/>
                  </a:schemeClr>
                </a:solidFill>
                <a:latin typeface="方正黑体简体" panose="02010601030101010101" pitchFamily="2" charset="-122"/>
                <a:ea typeface="方正黑体简体" panose="02010601030101010101" pitchFamily="2" charset="-122"/>
              </a:rPr>
              <a:t>）建设、勘察、设计、施工、监理等单位将本单位在工程建设过程中形成的资料向本单位档案管理机构移交。</a:t>
            </a:r>
          </a:p>
          <a:p>
            <a:pPr algn="just">
              <a:lnSpc>
                <a:spcPts val="1900"/>
              </a:lnSpc>
            </a:pPr>
            <a:r>
              <a:rPr lang="zh-CN" altLang="en-US" sz="1200" b="0" dirty="0">
                <a:solidFill>
                  <a:schemeClr val="tx1">
                    <a:lumMod val="85000"/>
                    <a:lumOff val="15000"/>
                  </a:schemeClr>
                </a:solidFill>
                <a:latin typeface="方正黑体简体" panose="02010601030101010101" pitchFamily="2" charset="-122"/>
                <a:ea typeface="方正黑体简体" panose="02010601030101010101" pitchFamily="2" charset="-122"/>
              </a:rPr>
              <a:t>（</a:t>
            </a:r>
            <a:r>
              <a:rPr lang="en-US" altLang="zh-CN" sz="1200" b="0" dirty="0">
                <a:solidFill>
                  <a:schemeClr val="tx1">
                    <a:lumMod val="85000"/>
                    <a:lumOff val="15000"/>
                  </a:schemeClr>
                </a:solidFill>
                <a:latin typeface="方正黑体简体" panose="02010601030101010101" pitchFamily="2" charset="-122"/>
                <a:ea typeface="方正黑体简体" panose="02010601030101010101" pitchFamily="2" charset="-122"/>
              </a:rPr>
              <a:t>2</a:t>
            </a:r>
            <a:r>
              <a:rPr lang="zh-CN" altLang="en-US" sz="1200" b="0" dirty="0">
                <a:solidFill>
                  <a:schemeClr val="tx1">
                    <a:lumMod val="85000"/>
                    <a:lumOff val="15000"/>
                  </a:schemeClr>
                </a:solidFill>
                <a:latin typeface="方正黑体简体" panose="02010601030101010101" pitchFamily="2" charset="-122"/>
                <a:ea typeface="方正黑体简体" panose="02010601030101010101" pitchFamily="2" charset="-122"/>
              </a:rPr>
              <a:t>）建设、勘察、设计、施工、监理等单位将本单位在工程建设过程中形成的资料</a:t>
            </a:r>
            <a:r>
              <a:rPr lang="zh-CN" altLang="en-US" sz="1200" b="0" dirty="0" smtClean="0">
                <a:solidFill>
                  <a:schemeClr val="tx1">
                    <a:lumMod val="85000"/>
                    <a:lumOff val="15000"/>
                  </a:schemeClr>
                </a:solidFill>
                <a:latin typeface="方正黑体简体" panose="02010601030101010101" pitchFamily="2" charset="-122"/>
                <a:ea typeface="方正黑体简体" panose="02010601030101010101" pitchFamily="2" charset="-122"/>
              </a:rPr>
              <a:t>向</a:t>
            </a:r>
            <a:r>
              <a:rPr lang="zh-CN" altLang="en-US" sz="1200" b="0" dirty="0" smtClean="0">
                <a:solidFill>
                  <a:schemeClr val="tx1">
                    <a:lumMod val="85000"/>
                    <a:lumOff val="15000"/>
                  </a:schemeClr>
                </a:solidFill>
                <a:latin typeface="方正黑体简体" panose="02010601030101010101" pitchFamily="2" charset="-122"/>
                <a:ea typeface="方正黑体简体" panose="02010601030101010101" pitchFamily="2" charset="-122"/>
              </a:rPr>
              <a:t>建设单位</a:t>
            </a:r>
            <a:r>
              <a:rPr lang="zh-CN" altLang="en-US" sz="1200" b="0" dirty="0" smtClean="0">
                <a:solidFill>
                  <a:schemeClr val="tx1">
                    <a:lumMod val="85000"/>
                    <a:lumOff val="15000"/>
                  </a:schemeClr>
                </a:solidFill>
                <a:latin typeface="方正黑体简体" panose="02010601030101010101" pitchFamily="2" charset="-122"/>
                <a:ea typeface="方正黑体简体" panose="02010601030101010101" pitchFamily="2" charset="-122"/>
              </a:rPr>
              <a:t>档案</a:t>
            </a:r>
            <a:r>
              <a:rPr lang="zh-CN" altLang="en-US" sz="1200" b="0" dirty="0">
                <a:solidFill>
                  <a:schemeClr val="tx1">
                    <a:lumMod val="85000"/>
                    <a:lumOff val="15000"/>
                  </a:schemeClr>
                </a:solidFill>
                <a:latin typeface="方正黑体简体" panose="02010601030101010101" pitchFamily="2" charset="-122"/>
                <a:ea typeface="方正黑体简体" panose="02010601030101010101" pitchFamily="2" charset="-122"/>
              </a:rPr>
              <a:t>管理机构移交。</a:t>
            </a:r>
          </a:p>
          <a:p>
            <a:pPr>
              <a:lnSpc>
                <a:spcPts val="1900"/>
              </a:lnSpc>
            </a:pPr>
            <a:r>
              <a:rPr lang="zh-CN" altLang="en-US" sz="1200" b="0" dirty="0">
                <a:solidFill>
                  <a:schemeClr val="tx1">
                    <a:lumMod val="85000"/>
                    <a:lumOff val="15000"/>
                  </a:schemeClr>
                </a:solidFill>
                <a:latin typeface="方正黑体简体" panose="02010601030101010101" pitchFamily="2" charset="-122"/>
                <a:ea typeface="方正黑体简体" panose="02010601030101010101" pitchFamily="2" charset="-122"/>
              </a:rPr>
              <a:t>（</a:t>
            </a:r>
            <a:r>
              <a:rPr lang="en-US" altLang="zh-CN" sz="1200" b="0" dirty="0">
                <a:solidFill>
                  <a:schemeClr val="tx1">
                    <a:lumMod val="85000"/>
                    <a:lumOff val="15000"/>
                  </a:schemeClr>
                </a:solidFill>
                <a:latin typeface="方正黑体简体" panose="02010601030101010101" pitchFamily="2" charset="-122"/>
                <a:ea typeface="方正黑体简体" panose="02010601030101010101" pitchFamily="2" charset="-122"/>
              </a:rPr>
              <a:t>3</a:t>
            </a:r>
            <a:r>
              <a:rPr lang="zh-CN" altLang="en-US" sz="1200" b="0" dirty="0">
                <a:solidFill>
                  <a:schemeClr val="tx1">
                    <a:lumMod val="85000"/>
                    <a:lumOff val="15000"/>
                  </a:schemeClr>
                </a:solidFill>
                <a:latin typeface="方正黑体简体" panose="02010601030101010101" pitchFamily="2" charset="-122"/>
                <a:ea typeface="方正黑体简体" panose="02010601030101010101" pitchFamily="2" charset="-122"/>
              </a:rPr>
              <a:t>）建设单位按照现行</a:t>
            </a:r>
            <a:r>
              <a:rPr lang="en-US" altLang="zh-CN" sz="1200" b="0" dirty="0">
                <a:solidFill>
                  <a:schemeClr val="tx1">
                    <a:lumMod val="85000"/>
                    <a:lumOff val="15000"/>
                  </a:schemeClr>
                </a:solidFill>
                <a:latin typeface="方正黑体简体" panose="02010601030101010101" pitchFamily="2" charset="-122"/>
                <a:ea typeface="方正黑体简体" panose="02010601030101010101" pitchFamily="2" charset="-122"/>
              </a:rPr>
              <a:t>《</a:t>
            </a:r>
            <a:r>
              <a:rPr lang="zh-CN" altLang="en-US" sz="1200" b="0" dirty="0">
                <a:solidFill>
                  <a:schemeClr val="tx1">
                    <a:lumMod val="85000"/>
                    <a:lumOff val="15000"/>
                  </a:schemeClr>
                </a:solidFill>
                <a:latin typeface="方正黑体简体" panose="02010601030101010101" pitchFamily="2" charset="-122"/>
                <a:ea typeface="方正黑体简体" panose="02010601030101010101" pitchFamily="2" charset="-122"/>
              </a:rPr>
              <a:t>归档整理规范</a:t>
            </a:r>
            <a:r>
              <a:rPr lang="en-US" altLang="zh-CN" sz="1200" b="0" dirty="0">
                <a:solidFill>
                  <a:schemeClr val="tx1">
                    <a:lumMod val="85000"/>
                    <a:lumOff val="15000"/>
                  </a:schemeClr>
                </a:solidFill>
                <a:latin typeface="方正黑体简体" panose="02010601030101010101" pitchFamily="2" charset="-122"/>
                <a:ea typeface="方正黑体简体" panose="02010601030101010101" pitchFamily="2" charset="-122"/>
              </a:rPr>
              <a:t>》</a:t>
            </a:r>
            <a:r>
              <a:rPr lang="zh-CN" altLang="en-US" sz="1200" b="0" dirty="0">
                <a:solidFill>
                  <a:schemeClr val="tx1">
                    <a:lumMod val="85000"/>
                    <a:lumOff val="15000"/>
                  </a:schemeClr>
                </a:solidFill>
                <a:latin typeface="方正黑体简体" panose="02010601030101010101" pitchFamily="2" charset="-122"/>
                <a:ea typeface="方正黑体简体" panose="02010601030101010101" pitchFamily="2" charset="-122"/>
              </a:rPr>
              <a:t>要求，将汇总的该建设工程的档案向地方城建档案管理部门移交。</a:t>
            </a:r>
          </a:p>
        </p:txBody>
      </p:sp>
      <p:grpSp>
        <p:nvGrpSpPr>
          <p:cNvPr id="79" name="组合 78"/>
          <p:cNvGrpSpPr/>
          <p:nvPr/>
        </p:nvGrpSpPr>
        <p:grpSpPr>
          <a:xfrm>
            <a:off x="1270483" y="2859782"/>
            <a:ext cx="864096" cy="864096"/>
            <a:chOff x="2280387" y="2060848"/>
            <a:chExt cx="1894500" cy="1894500"/>
          </a:xfrm>
        </p:grpSpPr>
        <p:sp>
          <p:nvSpPr>
            <p:cNvPr id="80" name="椭圆 79"/>
            <p:cNvSpPr/>
            <p:nvPr/>
          </p:nvSpPr>
          <p:spPr>
            <a:xfrm>
              <a:off x="2446695" y="2227156"/>
              <a:ext cx="1561885" cy="156188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zh-CN" b="1" dirty="0" smtClean="0">
                  <a:latin typeface="微软雅黑" panose="020B0503020204020204" pitchFamily="34" charset="-122"/>
                  <a:ea typeface="微软雅黑" panose="020B0503020204020204" pitchFamily="34" charset="-122"/>
                </a:rPr>
                <a:t>7</a:t>
              </a:r>
              <a:endParaRPr lang="zh-CN" altLang="en-US" b="1" dirty="0">
                <a:latin typeface="微软雅黑" panose="020B0503020204020204" pitchFamily="34" charset="-122"/>
                <a:ea typeface="微软雅黑" panose="020B0503020204020204" pitchFamily="34" charset="-122"/>
              </a:endParaRPr>
            </a:p>
          </p:txBody>
        </p:sp>
        <p:sp>
          <p:nvSpPr>
            <p:cNvPr id="81" name="椭圆 80"/>
            <p:cNvSpPr/>
            <p:nvPr/>
          </p:nvSpPr>
          <p:spPr>
            <a:xfrm>
              <a:off x="2280387" y="2060848"/>
              <a:ext cx="1894500" cy="18945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 Box 55"/>
          <p:cNvSpPr txBox="1">
            <a:spLocks noChangeArrowheads="1"/>
          </p:cNvSpPr>
          <p:nvPr/>
        </p:nvSpPr>
        <p:spPr bwMode="auto">
          <a:xfrm>
            <a:off x="827584" y="195486"/>
            <a:ext cx="5851406" cy="46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sz="2400" b="0" i="0" dirty="0">
                <a:latin typeface="方正毡笔黑简体" panose="03000509000000000000" pitchFamily="65" charset="-122"/>
                <a:ea typeface="方正毡笔黑简体" panose="03000509000000000000" pitchFamily="65" charset="-122"/>
              </a:rPr>
              <a:t>二、建设工程档案载体</a:t>
            </a:r>
          </a:p>
        </p:txBody>
      </p:sp>
      <p:sp>
        <p:nvSpPr>
          <p:cNvPr id="15" name="Rectangle 43"/>
          <p:cNvSpPr>
            <a:spLocks noChangeArrowheads="1"/>
          </p:cNvSpPr>
          <p:nvPr/>
        </p:nvSpPr>
        <p:spPr bwMode="auto">
          <a:xfrm>
            <a:off x="1245567" y="1217141"/>
            <a:ext cx="6854825" cy="3048000"/>
          </a:xfrm>
          <a:prstGeom prst="rect">
            <a:avLst/>
          </a:prstGeom>
          <a:solidFill>
            <a:srgbClr val="0070C0"/>
          </a:solidFill>
          <a:ln>
            <a:noFill/>
          </a:ln>
          <a:effectLst>
            <a:outerShdw blurRad="139700" dist="38100" dir="2700000" algn="tl" rotWithShape="0">
              <a:prstClr val="black">
                <a:alpha val="40000"/>
              </a:prstClr>
            </a:outerShdw>
          </a:effectLst>
        </p:spPr>
        <p:txBody>
          <a:bodyPr wrap="none" anchor="ctr"/>
          <a:lstStyle/>
          <a:p>
            <a:endParaRPr lang="zh-CN" altLang="en-US"/>
          </a:p>
        </p:txBody>
      </p:sp>
      <p:sp>
        <p:nvSpPr>
          <p:cNvPr id="16" name="Rectangle 44"/>
          <p:cNvSpPr>
            <a:spLocks noChangeArrowheads="1"/>
          </p:cNvSpPr>
          <p:nvPr/>
        </p:nvSpPr>
        <p:spPr bwMode="auto">
          <a:xfrm>
            <a:off x="1321767" y="1293341"/>
            <a:ext cx="6692900" cy="2874962"/>
          </a:xfrm>
          <a:prstGeom prst="rect">
            <a:avLst/>
          </a:prstGeom>
          <a:solidFill>
            <a:schemeClr val="bg1"/>
          </a:solidFill>
          <a:ln w="9525" algn="ctr">
            <a:solidFill>
              <a:schemeClr val="tx1"/>
            </a:solidFill>
            <a:prstDash val="dash"/>
            <a:miter lim="800000"/>
          </a:ln>
          <a:effectLst/>
          <a:extLst>
            <a:ext uri="{AF507438-7753-43E0-B8FC-AC1667EBCBE1}">
              <a14:hiddenEffects xmlns:a14="http://schemas.microsoft.com/office/drawing/2010/main">
                <a:effectLst>
                  <a:outerShdw dist="190500" dir="5400000" algn="ctr" rotWithShape="0">
                    <a:schemeClr val="bg1">
                      <a:alpha val="50000"/>
                    </a:schemeClr>
                  </a:outerShdw>
                </a:effectLst>
              </a14:hiddenEffects>
            </a:ext>
          </a:extLst>
        </p:spPr>
        <p:txBody>
          <a:bodyPr wrap="none" anchor="ctr"/>
          <a:lstStyle/>
          <a:p>
            <a:endParaRPr lang="zh-CN" altLang="en-US"/>
          </a:p>
        </p:txBody>
      </p:sp>
      <p:sp>
        <p:nvSpPr>
          <p:cNvPr id="17" name="Rectangle 30"/>
          <p:cNvSpPr>
            <a:spLocks noChangeArrowheads="1"/>
          </p:cNvSpPr>
          <p:nvPr/>
        </p:nvSpPr>
        <p:spPr bwMode="auto">
          <a:xfrm>
            <a:off x="2009645" y="2096665"/>
            <a:ext cx="5472113" cy="1592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120000"/>
              </a:lnSpc>
            </a:pPr>
            <a:r>
              <a:rPr lang="zh-CN" altLang="en-US" sz="2800" dirty="0"/>
              <a:t>建设工程档案载体包括：纸质、微缩品、光盘、磁性。目前使用的载体中最常用的为纸质载体。</a:t>
            </a:r>
          </a:p>
        </p:txBody>
      </p:sp>
      <p:pic>
        <p:nvPicPr>
          <p:cNvPr id="20" name="Picture 40"/>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01105" y="1348903"/>
            <a:ext cx="1454671" cy="660400"/>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90500" dir="5400000" algn="ctr" rotWithShape="0">
                    <a:schemeClr val="bg1">
                      <a:alpha val="50000"/>
                    </a:schemeClr>
                  </a:outerShdw>
                </a:effectLst>
              </a14:hiddenEffects>
            </a:ext>
          </a:extLst>
        </p:spPr>
      </p:pic>
      <p:pic>
        <p:nvPicPr>
          <p:cNvPr id="22" name="图片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4248" y="841819"/>
            <a:ext cx="978568" cy="1009851"/>
          </a:xfrm>
          <a:prstGeom prst="rect">
            <a:avLst/>
          </a:prstGeom>
          <a:effectLst>
            <a:glow rad="50800">
              <a:schemeClr val="tx1"/>
            </a:glow>
          </a:effectLst>
        </p:spPr>
      </p:pic>
      <p:pic>
        <p:nvPicPr>
          <p:cNvPr id="23" name="图片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24128" y="841819"/>
            <a:ext cx="954862" cy="1009851"/>
          </a:xfrm>
          <a:prstGeom prst="rect">
            <a:avLst/>
          </a:prstGeom>
          <a:effectLst>
            <a:glow rad="50800">
              <a:schemeClr val="tx1"/>
            </a:glow>
          </a:effectLst>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图片 6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0"/>
            <a:ext cx="9144004" cy="5143500"/>
          </a:xfrm>
          <a:prstGeom prst="rect">
            <a:avLst/>
          </a:prstGeom>
        </p:spPr>
      </p:pic>
      <p:grpSp>
        <p:nvGrpSpPr>
          <p:cNvPr id="64" name="组合 63"/>
          <p:cNvGrpSpPr/>
          <p:nvPr/>
        </p:nvGrpSpPr>
        <p:grpSpPr>
          <a:xfrm>
            <a:off x="1172096" y="901155"/>
            <a:ext cx="7072312" cy="3482975"/>
            <a:chOff x="1358950" y="1173758"/>
            <a:chExt cx="7072312" cy="3482975"/>
          </a:xfrm>
        </p:grpSpPr>
        <p:sp>
          <p:nvSpPr>
            <p:cNvPr id="65" name="Freeform 5"/>
            <p:cNvSpPr/>
            <p:nvPr/>
          </p:nvSpPr>
          <p:spPr bwMode="auto">
            <a:xfrm>
              <a:off x="1358950" y="1173758"/>
              <a:ext cx="7072312" cy="3482975"/>
            </a:xfrm>
            <a:custGeom>
              <a:avLst/>
              <a:gdLst>
                <a:gd name="T0" fmla="*/ 97 w 9549"/>
                <a:gd name="T1" fmla="*/ 0 h 4700"/>
                <a:gd name="T2" fmla="*/ 9452 w 9549"/>
                <a:gd name="T3" fmla="*/ 0 h 4700"/>
                <a:gd name="T4" fmla="*/ 9549 w 9549"/>
                <a:gd name="T5" fmla="*/ 97 h 4700"/>
                <a:gd name="T6" fmla="*/ 9549 w 9549"/>
                <a:gd name="T7" fmla="*/ 4603 h 4700"/>
                <a:gd name="T8" fmla="*/ 9452 w 9549"/>
                <a:gd name="T9" fmla="*/ 4700 h 4700"/>
                <a:gd name="T10" fmla="*/ 97 w 9549"/>
                <a:gd name="T11" fmla="*/ 4700 h 4700"/>
                <a:gd name="T12" fmla="*/ 0 w 9549"/>
                <a:gd name="T13" fmla="*/ 4603 h 4700"/>
                <a:gd name="T14" fmla="*/ 0 w 9549"/>
                <a:gd name="T15" fmla="*/ 97 h 4700"/>
                <a:gd name="T16" fmla="*/ 97 w 9549"/>
                <a:gd name="T17" fmla="*/ 0 h 4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49" h="4700">
                  <a:moveTo>
                    <a:pt x="97" y="0"/>
                  </a:moveTo>
                  <a:lnTo>
                    <a:pt x="9452" y="0"/>
                  </a:lnTo>
                  <a:cubicBezTo>
                    <a:pt x="9505" y="0"/>
                    <a:pt x="9549" y="43"/>
                    <a:pt x="9549" y="97"/>
                  </a:cubicBezTo>
                  <a:lnTo>
                    <a:pt x="9549" y="4603"/>
                  </a:lnTo>
                  <a:cubicBezTo>
                    <a:pt x="9549" y="4656"/>
                    <a:pt x="9505" y="4700"/>
                    <a:pt x="9452" y="4700"/>
                  </a:cubicBezTo>
                  <a:lnTo>
                    <a:pt x="97" y="4700"/>
                  </a:lnTo>
                  <a:cubicBezTo>
                    <a:pt x="44" y="4700"/>
                    <a:pt x="0" y="4656"/>
                    <a:pt x="0" y="4603"/>
                  </a:cubicBezTo>
                  <a:lnTo>
                    <a:pt x="0" y="97"/>
                  </a:lnTo>
                  <a:cubicBezTo>
                    <a:pt x="0" y="43"/>
                    <a:pt x="44" y="0"/>
                    <a:pt x="97" y="0"/>
                  </a:cubicBezTo>
                  <a:close/>
                </a:path>
              </a:pathLst>
            </a:custGeom>
            <a:gradFill flip="none" rotWithShape="1">
              <a:gsLst>
                <a:gs pos="45000">
                  <a:schemeClr val="bg1"/>
                </a:gs>
                <a:gs pos="100000">
                  <a:schemeClr val="bg1">
                    <a:lumMod val="85000"/>
                  </a:schemeClr>
                </a:gs>
              </a:gsLst>
              <a:lin ang="18000000" scaled="0"/>
              <a:tileRect/>
            </a:gradFill>
            <a:ln w="6350">
              <a:gradFill>
                <a:gsLst>
                  <a:gs pos="0">
                    <a:schemeClr val="bg1">
                      <a:lumMod val="85000"/>
                    </a:schemeClr>
                  </a:gs>
                  <a:gs pos="100000">
                    <a:schemeClr val="bg1"/>
                  </a:gs>
                </a:gsLst>
                <a:lin ang="17400000" scaled="0"/>
              </a:gradFill>
            </a:ln>
            <a:effectLst>
              <a:outerShdw blurRad="152400" dist="38100" dir="81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6" name="Freeform 8"/>
            <p:cNvSpPr/>
            <p:nvPr/>
          </p:nvSpPr>
          <p:spPr bwMode="auto">
            <a:xfrm>
              <a:off x="7851825" y="4077295"/>
              <a:ext cx="579437" cy="579438"/>
            </a:xfrm>
            <a:custGeom>
              <a:avLst/>
              <a:gdLst>
                <a:gd name="T0" fmla="*/ 782 w 782"/>
                <a:gd name="T1" fmla="*/ 0 h 782"/>
                <a:gd name="T2" fmla="*/ 782 w 782"/>
                <a:gd name="T3" fmla="*/ 685 h 782"/>
                <a:gd name="T4" fmla="*/ 685 w 782"/>
                <a:gd name="T5" fmla="*/ 782 h 782"/>
                <a:gd name="T6" fmla="*/ 0 w 782"/>
                <a:gd name="T7" fmla="*/ 782 h 782"/>
                <a:gd name="T8" fmla="*/ 782 w 782"/>
                <a:gd name="T9" fmla="*/ 0 h 782"/>
              </a:gdLst>
              <a:ahLst/>
              <a:cxnLst>
                <a:cxn ang="0">
                  <a:pos x="T0" y="T1"/>
                </a:cxn>
                <a:cxn ang="0">
                  <a:pos x="T2" y="T3"/>
                </a:cxn>
                <a:cxn ang="0">
                  <a:pos x="T4" y="T5"/>
                </a:cxn>
                <a:cxn ang="0">
                  <a:pos x="T6" y="T7"/>
                </a:cxn>
                <a:cxn ang="0">
                  <a:pos x="T8" y="T9"/>
                </a:cxn>
              </a:cxnLst>
              <a:rect l="0" t="0" r="r" b="b"/>
              <a:pathLst>
                <a:path w="782" h="782">
                  <a:moveTo>
                    <a:pt x="782" y="0"/>
                  </a:moveTo>
                  <a:lnTo>
                    <a:pt x="782" y="685"/>
                  </a:lnTo>
                  <a:cubicBezTo>
                    <a:pt x="782" y="738"/>
                    <a:pt x="738" y="782"/>
                    <a:pt x="685" y="782"/>
                  </a:cubicBezTo>
                  <a:lnTo>
                    <a:pt x="0" y="782"/>
                  </a:lnTo>
                  <a:lnTo>
                    <a:pt x="782" y="0"/>
                  </a:lnTo>
                  <a:close/>
                </a:path>
              </a:pathLst>
            </a:custGeom>
            <a:solidFill>
              <a:srgbClr val="0F319D"/>
            </a:solidFill>
            <a:ln>
              <a:noFill/>
            </a:ln>
          </p:spPr>
          <p:txBody>
            <a:bodyPr vert="horz" wrap="square" lIns="91440" tIns="45720" rIns="91440" bIns="45720" numCol="1" anchor="t" anchorCtr="0" compatLnSpc="1"/>
            <a:lstStyle/>
            <a:p>
              <a:endParaRPr lang="zh-CN" altLang="en-US">
                <a:solidFill>
                  <a:srgbClr val="FEAE01"/>
                </a:solidFill>
                <a:latin typeface="微软雅黑" panose="020B0503020204020204" pitchFamily="34" charset="-122"/>
                <a:ea typeface="微软雅黑" panose="020B0503020204020204" pitchFamily="34" charset="-122"/>
              </a:endParaRPr>
            </a:p>
          </p:txBody>
        </p:sp>
      </p:grpSp>
      <p:sp>
        <p:nvSpPr>
          <p:cNvPr id="67" name="Freeform 6"/>
          <p:cNvSpPr/>
          <p:nvPr/>
        </p:nvSpPr>
        <p:spPr bwMode="auto">
          <a:xfrm>
            <a:off x="1073671" y="699542"/>
            <a:ext cx="2422525" cy="193675"/>
          </a:xfrm>
          <a:custGeom>
            <a:avLst/>
            <a:gdLst>
              <a:gd name="T0" fmla="*/ 249 w 3270"/>
              <a:gd name="T1" fmla="*/ 261 h 261"/>
              <a:gd name="T2" fmla="*/ 3270 w 3270"/>
              <a:gd name="T3" fmla="*/ 261 h 261"/>
              <a:gd name="T4" fmla="*/ 3022 w 3270"/>
              <a:gd name="T5" fmla="*/ 0 h 261"/>
              <a:gd name="T6" fmla="*/ 0 w 3270"/>
              <a:gd name="T7" fmla="*/ 0 h 261"/>
              <a:gd name="T8" fmla="*/ 249 w 3270"/>
              <a:gd name="T9" fmla="*/ 261 h 261"/>
            </a:gdLst>
            <a:ahLst/>
            <a:cxnLst>
              <a:cxn ang="0">
                <a:pos x="T0" y="T1"/>
              </a:cxn>
              <a:cxn ang="0">
                <a:pos x="T2" y="T3"/>
              </a:cxn>
              <a:cxn ang="0">
                <a:pos x="T4" y="T5"/>
              </a:cxn>
              <a:cxn ang="0">
                <a:pos x="T6" y="T7"/>
              </a:cxn>
              <a:cxn ang="0">
                <a:pos x="T8" y="T9"/>
              </a:cxn>
            </a:cxnLst>
            <a:rect l="0" t="0" r="r" b="b"/>
            <a:pathLst>
              <a:path w="3270" h="261">
                <a:moveTo>
                  <a:pt x="249" y="261"/>
                </a:moveTo>
                <a:lnTo>
                  <a:pt x="3270" y="261"/>
                </a:lnTo>
                <a:lnTo>
                  <a:pt x="3022" y="0"/>
                </a:lnTo>
                <a:lnTo>
                  <a:pt x="0" y="0"/>
                </a:lnTo>
                <a:lnTo>
                  <a:pt x="249" y="261"/>
                </a:lnTo>
                <a:close/>
              </a:path>
            </a:pathLst>
          </a:custGeom>
          <a:solidFill>
            <a:srgbClr val="0F319D"/>
          </a:solidFill>
          <a:ln>
            <a:noFill/>
          </a:ln>
        </p:spPr>
        <p:txBody>
          <a:bodyPr vert="horz" wrap="square" lIns="91440" tIns="45720" rIns="91440" bIns="45720" numCol="1" anchor="t" anchorCtr="0" compatLnSpc="1"/>
          <a:lstStyle/>
          <a:p>
            <a:endParaRPr lang="zh-CN" altLang="en-US">
              <a:solidFill>
                <a:srgbClr val="FEAE01"/>
              </a:solidFill>
              <a:latin typeface="微软雅黑" panose="020B0503020204020204" pitchFamily="34" charset="-122"/>
              <a:ea typeface="微软雅黑" panose="020B0503020204020204" pitchFamily="34" charset="-122"/>
            </a:endParaRPr>
          </a:p>
        </p:txBody>
      </p:sp>
      <p:sp>
        <p:nvSpPr>
          <p:cNvPr id="68" name="Freeform 7"/>
          <p:cNvSpPr/>
          <p:nvPr/>
        </p:nvSpPr>
        <p:spPr bwMode="auto">
          <a:xfrm>
            <a:off x="1073671" y="699542"/>
            <a:ext cx="2238375" cy="1554163"/>
          </a:xfrm>
          <a:custGeom>
            <a:avLst/>
            <a:gdLst>
              <a:gd name="T0" fmla="*/ 3022 w 3022"/>
              <a:gd name="T1" fmla="*/ 0 h 2098"/>
              <a:gd name="T2" fmla="*/ 0 w 3022"/>
              <a:gd name="T3" fmla="*/ 0 h 2098"/>
              <a:gd name="T4" fmla="*/ 0 w 3022"/>
              <a:gd name="T5" fmla="*/ 2098 h 2098"/>
              <a:gd name="T6" fmla="*/ 2165 w 3022"/>
              <a:gd name="T7" fmla="*/ 2098 h 2098"/>
              <a:gd name="T8" fmla="*/ 3022 w 3022"/>
              <a:gd name="T9" fmla="*/ 0 h 2098"/>
            </a:gdLst>
            <a:ahLst/>
            <a:cxnLst>
              <a:cxn ang="0">
                <a:pos x="T0" y="T1"/>
              </a:cxn>
              <a:cxn ang="0">
                <a:pos x="T2" y="T3"/>
              </a:cxn>
              <a:cxn ang="0">
                <a:pos x="T4" y="T5"/>
              </a:cxn>
              <a:cxn ang="0">
                <a:pos x="T6" y="T7"/>
              </a:cxn>
              <a:cxn ang="0">
                <a:pos x="T8" y="T9"/>
              </a:cxn>
            </a:cxnLst>
            <a:rect l="0" t="0" r="r" b="b"/>
            <a:pathLst>
              <a:path w="3022" h="2098">
                <a:moveTo>
                  <a:pt x="3022" y="0"/>
                </a:moveTo>
                <a:lnTo>
                  <a:pt x="0" y="0"/>
                </a:lnTo>
                <a:lnTo>
                  <a:pt x="0" y="2098"/>
                </a:lnTo>
                <a:lnTo>
                  <a:pt x="2165" y="2098"/>
                </a:lnTo>
                <a:lnTo>
                  <a:pt x="3022" y="0"/>
                </a:lnTo>
                <a:close/>
              </a:path>
            </a:pathLst>
          </a:custGeom>
          <a:solidFill>
            <a:srgbClr val="0070C0"/>
          </a:solidFill>
          <a:ln>
            <a:noFill/>
          </a:ln>
        </p:spPr>
        <p:txBody>
          <a:bodyPr vert="horz" wrap="square" lIns="91440" tIns="45720" rIns="91440" bIns="45720" numCol="1" anchor="t" anchorCtr="0" compatLnSpc="1"/>
          <a:lstStyle/>
          <a:p>
            <a:endParaRPr lang="zh-CN" altLang="en-US">
              <a:solidFill>
                <a:srgbClr val="FEAE01"/>
              </a:solidFill>
              <a:latin typeface="微软雅黑" panose="020B0503020204020204" pitchFamily="34" charset="-122"/>
              <a:ea typeface="微软雅黑" panose="020B0503020204020204" pitchFamily="34" charset="-122"/>
            </a:endParaRPr>
          </a:p>
        </p:txBody>
      </p:sp>
      <p:sp>
        <p:nvSpPr>
          <p:cNvPr id="69" name="Freeform 9"/>
          <p:cNvSpPr>
            <a:spLocks noEditPoints="1"/>
          </p:cNvSpPr>
          <p:nvPr/>
        </p:nvSpPr>
        <p:spPr bwMode="auto">
          <a:xfrm>
            <a:off x="7966596" y="4130130"/>
            <a:ext cx="198437" cy="198438"/>
          </a:xfrm>
          <a:custGeom>
            <a:avLst/>
            <a:gdLst>
              <a:gd name="T0" fmla="*/ 146 w 268"/>
              <a:gd name="T1" fmla="*/ 226 h 268"/>
              <a:gd name="T2" fmla="*/ 125 w 268"/>
              <a:gd name="T3" fmla="*/ 209 h 268"/>
              <a:gd name="T4" fmla="*/ 177 w 268"/>
              <a:gd name="T5" fmla="*/ 148 h 268"/>
              <a:gd name="T6" fmla="*/ 43 w 268"/>
              <a:gd name="T7" fmla="*/ 148 h 268"/>
              <a:gd name="T8" fmla="*/ 43 w 268"/>
              <a:gd name="T9" fmla="*/ 120 h 268"/>
              <a:gd name="T10" fmla="*/ 177 w 268"/>
              <a:gd name="T11" fmla="*/ 120 h 268"/>
              <a:gd name="T12" fmla="*/ 125 w 268"/>
              <a:gd name="T13" fmla="*/ 60 h 268"/>
              <a:gd name="T14" fmla="*/ 146 w 268"/>
              <a:gd name="T15" fmla="*/ 42 h 268"/>
              <a:gd name="T16" fmla="*/ 224 w 268"/>
              <a:gd name="T17" fmla="*/ 134 h 268"/>
              <a:gd name="T18" fmla="*/ 146 w 268"/>
              <a:gd name="T19" fmla="*/ 226 h 268"/>
              <a:gd name="T20" fmla="*/ 134 w 268"/>
              <a:gd name="T21" fmla="*/ 0 h 268"/>
              <a:gd name="T22" fmla="*/ 268 w 268"/>
              <a:gd name="T23" fmla="*/ 134 h 268"/>
              <a:gd name="T24" fmla="*/ 134 w 268"/>
              <a:gd name="T25" fmla="*/ 268 h 268"/>
              <a:gd name="T26" fmla="*/ 0 w 268"/>
              <a:gd name="T27" fmla="*/ 134 h 268"/>
              <a:gd name="T28" fmla="*/ 134 w 268"/>
              <a:gd name="T29" fmla="*/ 0 h 268"/>
              <a:gd name="T30" fmla="*/ 134 w 268"/>
              <a:gd name="T31" fmla="*/ 17 h 268"/>
              <a:gd name="T32" fmla="*/ 250 w 268"/>
              <a:gd name="T33" fmla="*/ 134 h 268"/>
              <a:gd name="T34" fmla="*/ 134 w 268"/>
              <a:gd name="T35" fmla="*/ 251 h 268"/>
              <a:gd name="T36" fmla="*/ 17 w 268"/>
              <a:gd name="T37" fmla="*/ 134 h 268"/>
              <a:gd name="T38" fmla="*/ 134 w 268"/>
              <a:gd name="T39" fmla="*/ 1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8" h="268">
                <a:moveTo>
                  <a:pt x="146" y="226"/>
                </a:moveTo>
                <a:lnTo>
                  <a:pt x="125" y="209"/>
                </a:lnTo>
                <a:lnTo>
                  <a:pt x="177" y="148"/>
                </a:lnTo>
                <a:lnTo>
                  <a:pt x="43" y="148"/>
                </a:lnTo>
                <a:lnTo>
                  <a:pt x="43" y="120"/>
                </a:lnTo>
                <a:lnTo>
                  <a:pt x="177" y="120"/>
                </a:lnTo>
                <a:lnTo>
                  <a:pt x="125" y="60"/>
                </a:lnTo>
                <a:lnTo>
                  <a:pt x="146" y="42"/>
                </a:lnTo>
                <a:lnTo>
                  <a:pt x="224" y="134"/>
                </a:lnTo>
                <a:lnTo>
                  <a:pt x="146" y="226"/>
                </a:lnTo>
                <a:close/>
                <a:moveTo>
                  <a:pt x="134" y="0"/>
                </a:moveTo>
                <a:cubicBezTo>
                  <a:pt x="208" y="0"/>
                  <a:pt x="268" y="60"/>
                  <a:pt x="268" y="134"/>
                </a:cubicBezTo>
                <a:cubicBezTo>
                  <a:pt x="268" y="208"/>
                  <a:pt x="208" y="268"/>
                  <a:pt x="134" y="268"/>
                </a:cubicBezTo>
                <a:cubicBezTo>
                  <a:pt x="60" y="268"/>
                  <a:pt x="0" y="208"/>
                  <a:pt x="0" y="134"/>
                </a:cubicBezTo>
                <a:cubicBezTo>
                  <a:pt x="0" y="60"/>
                  <a:pt x="60" y="0"/>
                  <a:pt x="134" y="0"/>
                </a:cubicBezTo>
                <a:close/>
                <a:moveTo>
                  <a:pt x="134" y="17"/>
                </a:moveTo>
                <a:cubicBezTo>
                  <a:pt x="198" y="17"/>
                  <a:pt x="250" y="70"/>
                  <a:pt x="250" y="134"/>
                </a:cubicBezTo>
                <a:cubicBezTo>
                  <a:pt x="250" y="199"/>
                  <a:pt x="198" y="251"/>
                  <a:pt x="134" y="251"/>
                </a:cubicBezTo>
                <a:cubicBezTo>
                  <a:pt x="69" y="251"/>
                  <a:pt x="17" y="199"/>
                  <a:pt x="17" y="134"/>
                </a:cubicBezTo>
                <a:cubicBezTo>
                  <a:pt x="17" y="70"/>
                  <a:pt x="69" y="17"/>
                  <a:pt x="134" y="1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solidFill>
                <a:srgbClr val="FEAE01"/>
              </a:solidFill>
              <a:latin typeface="微软雅黑" panose="020B0503020204020204" pitchFamily="34" charset="-122"/>
              <a:ea typeface="微软雅黑" panose="020B0503020204020204" pitchFamily="34" charset="-122"/>
            </a:endParaRPr>
          </a:p>
        </p:txBody>
      </p:sp>
      <p:sp>
        <p:nvSpPr>
          <p:cNvPr id="70" name="TextBox 69"/>
          <p:cNvSpPr txBox="1"/>
          <p:nvPr/>
        </p:nvSpPr>
        <p:spPr>
          <a:xfrm>
            <a:off x="1683547" y="864839"/>
            <a:ext cx="698793" cy="1323439"/>
          </a:xfrm>
          <a:prstGeom prst="rect">
            <a:avLst/>
          </a:prstGeom>
          <a:noFill/>
        </p:spPr>
        <p:txBody>
          <a:bodyPr wrap="square" rtlCol="0">
            <a:spAutoFit/>
          </a:bodyPr>
          <a:lstStyle/>
          <a:p>
            <a:r>
              <a:rPr lang="en-US" altLang="zh-CN" sz="8000" dirty="0">
                <a:solidFill>
                  <a:srgbClr val="F8F8F8"/>
                </a:solidFill>
                <a:latin typeface="微软雅黑" panose="020B0503020204020204" pitchFamily="34" charset="-122"/>
                <a:ea typeface="微软雅黑" panose="020B0503020204020204" pitchFamily="34" charset="-122"/>
              </a:rPr>
              <a:t>2</a:t>
            </a:r>
            <a:endParaRPr lang="zh-CN" altLang="en-US" sz="8000" b="1" dirty="0">
              <a:solidFill>
                <a:srgbClr val="F8F8F8"/>
              </a:solidFill>
              <a:latin typeface="微软雅黑" panose="020B0503020204020204" pitchFamily="34" charset="-122"/>
              <a:ea typeface="微软雅黑" panose="020B0503020204020204" pitchFamily="34" charset="-122"/>
            </a:endParaRPr>
          </a:p>
        </p:txBody>
      </p:sp>
      <p:sp>
        <p:nvSpPr>
          <p:cNvPr id="71" name="TextBox 70"/>
          <p:cNvSpPr txBox="1"/>
          <p:nvPr/>
        </p:nvSpPr>
        <p:spPr>
          <a:xfrm>
            <a:off x="2267744" y="2491031"/>
            <a:ext cx="6293348" cy="584775"/>
          </a:xfrm>
          <a:prstGeom prst="rect">
            <a:avLst/>
          </a:prstGeom>
          <a:noFill/>
        </p:spPr>
        <p:txBody>
          <a:bodyPr wrap="square" rtlCol="0">
            <a:spAutoFit/>
          </a:bodyPr>
          <a:lstStyle/>
          <a:p>
            <a:r>
              <a:rPr lang="zh-CN" altLang="en-US" sz="3200" dirty="0">
                <a:solidFill>
                  <a:srgbClr val="2B2A30"/>
                </a:solidFill>
                <a:latin typeface="微软雅黑" panose="020B0503020204020204" pitchFamily="34" charset="-122"/>
                <a:ea typeface="微软雅黑" panose="020B0503020204020204" pitchFamily="34" charset="-122"/>
              </a:rPr>
              <a:t>建设工程档案管理的法规体系</a:t>
            </a:r>
            <a:endParaRPr lang="zh-CN" altLang="en-US" sz="3200" b="1" dirty="0">
              <a:solidFill>
                <a:srgbClr val="2B2A30"/>
              </a:solidFill>
              <a:latin typeface="微软雅黑" panose="020B0503020204020204" pitchFamily="34" charset="-122"/>
              <a:ea typeface="微软雅黑" panose="020B0503020204020204" pitchFamily="34" charset="-122"/>
            </a:endParaRPr>
          </a:p>
        </p:txBody>
      </p:sp>
      <p:sp>
        <p:nvSpPr>
          <p:cNvPr id="72" name="Rectangle 13"/>
          <p:cNvSpPr>
            <a:spLocks noChangeArrowheads="1"/>
          </p:cNvSpPr>
          <p:nvPr/>
        </p:nvSpPr>
        <p:spPr bwMode="auto">
          <a:xfrm>
            <a:off x="1164213" y="1580206"/>
            <a:ext cx="566502"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spAutoFit/>
          </a:bodyPr>
          <a:lstStyle/>
          <a:p>
            <a:pPr>
              <a:buFontTx/>
              <a:buNone/>
            </a:pPr>
            <a:r>
              <a:rPr lang="zh-CN" altLang="zh-CN" sz="2300" dirty="0" smtClean="0">
                <a:solidFill>
                  <a:srgbClr val="FFFFFF"/>
                </a:solidFill>
                <a:latin typeface="微软雅黑" panose="020B0503020204020204" pitchFamily="34" charset="-122"/>
                <a:ea typeface="微软雅黑" panose="020B0503020204020204" pitchFamily="34" charset="-122"/>
              </a:rPr>
              <a:t>Part</a:t>
            </a:r>
            <a:endParaRPr lang="zh-CN" altLang="zh-CN" dirty="0" smtClean="0">
              <a:solidFill>
                <a:srgbClr val="FEAE0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rotWithShape="1">
          <a:blip r:embed="rId3">
            <a:extLst>
              <a:ext uri="{28A0092B-C50C-407E-A947-70E740481C1C}">
                <a14:useLocalDpi xmlns:a14="http://schemas.microsoft.com/office/drawing/2010/main" val="0"/>
              </a:ext>
            </a:extLst>
          </a:blip>
          <a:srcRect l="2108" t="4036" r="1980" b="14159"/>
          <a:stretch>
            <a:fillRect/>
          </a:stretch>
        </p:blipFill>
        <p:spPr>
          <a:xfrm>
            <a:off x="5286939" y="2854422"/>
            <a:ext cx="3893573" cy="2289078"/>
          </a:xfrm>
          <a:prstGeom prst="rect">
            <a:avLst/>
          </a:prstGeom>
          <a:effectLst>
            <a:softEdge rad="114300"/>
          </a:effectLst>
        </p:spPr>
      </p:pic>
      <p:sp>
        <p:nvSpPr>
          <p:cNvPr id="78" name="Text Box 55"/>
          <p:cNvSpPr txBox="1">
            <a:spLocks noChangeArrowheads="1"/>
          </p:cNvSpPr>
          <p:nvPr/>
        </p:nvSpPr>
        <p:spPr bwMode="auto">
          <a:xfrm>
            <a:off x="683568" y="258224"/>
            <a:ext cx="7992120" cy="36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b="0" i="0" dirty="0">
                <a:latin typeface="方正毡笔黑简体" panose="03000509000000000000" pitchFamily="65" charset="-122"/>
                <a:ea typeface="方正毡笔黑简体" panose="03000509000000000000" pitchFamily="65" charset="-122"/>
              </a:rPr>
              <a:t>目前国家和省市对建设工程档案管理的法律法规地方规章及规范性文件有：</a:t>
            </a:r>
          </a:p>
        </p:txBody>
      </p:sp>
      <p:sp>
        <p:nvSpPr>
          <p:cNvPr id="12" name="内容占位符 4"/>
          <p:cNvSpPr txBox="1"/>
          <p:nvPr/>
        </p:nvSpPr>
        <p:spPr>
          <a:xfrm>
            <a:off x="251460" y="753110"/>
            <a:ext cx="6313170" cy="4483100"/>
          </a:xfrm>
          <a:prstGeom prst="rect">
            <a:avLst/>
          </a:prstGeom>
        </p:spPr>
        <p:txBody>
          <a:bodyPr/>
          <a:lstStyle>
            <a:lvl1pPr marL="167640" indent="-167640" algn="l" rtl="0" eaLnBrk="0" fontAlgn="ctr" hangingPunct="0">
              <a:lnSpc>
                <a:spcPct val="120000"/>
              </a:lnSpc>
              <a:spcBef>
                <a:spcPct val="20000"/>
              </a:spcBef>
              <a:spcAft>
                <a:spcPct val="0"/>
              </a:spcAft>
              <a:buClr>
                <a:schemeClr val="accent1"/>
              </a:buClr>
              <a:buSzPct val="60000"/>
              <a:buFont typeface="Wingdings" panose="05000000000000000000" pitchFamily="2" charset="2"/>
              <a:buChar char="l"/>
              <a:defRPr sz="1900" b="1">
                <a:solidFill>
                  <a:schemeClr val="tx1"/>
                </a:solidFill>
                <a:latin typeface="+mn-lt"/>
                <a:ea typeface="+mn-ea"/>
                <a:cs typeface="+mn-cs"/>
              </a:defRPr>
            </a:lvl1pPr>
            <a:lvl2pPr marL="501015" indent="-167640" algn="l" rtl="0" eaLnBrk="0" fontAlgn="ctr" hangingPunct="0">
              <a:lnSpc>
                <a:spcPct val="120000"/>
              </a:lnSpc>
              <a:spcBef>
                <a:spcPct val="20000"/>
              </a:spcBef>
              <a:spcAft>
                <a:spcPct val="0"/>
              </a:spcAft>
              <a:buClr>
                <a:schemeClr val="accent1"/>
              </a:buClr>
              <a:buSzPct val="60000"/>
              <a:buFont typeface="Wingdings" panose="05000000000000000000" pitchFamily="2" charset="2"/>
              <a:buChar char="l"/>
              <a:defRPr>
                <a:solidFill>
                  <a:schemeClr val="tx1"/>
                </a:solidFill>
                <a:latin typeface="+mn-lt"/>
                <a:ea typeface="+mn-ea"/>
                <a:cs typeface="+mn-cs"/>
              </a:defRPr>
            </a:lvl2pPr>
            <a:lvl3pPr marL="829945" indent="-161290" algn="l" rtl="0" eaLnBrk="0" fontAlgn="ctr" hangingPunct="0">
              <a:lnSpc>
                <a:spcPct val="120000"/>
              </a:lnSpc>
              <a:spcBef>
                <a:spcPct val="20000"/>
              </a:spcBef>
              <a:spcAft>
                <a:spcPct val="0"/>
              </a:spcAft>
              <a:buClr>
                <a:schemeClr val="accent1"/>
              </a:buClr>
              <a:buSzPct val="60000"/>
              <a:buFont typeface="Wingdings" panose="05000000000000000000" pitchFamily="2" charset="2"/>
              <a:buChar char="l"/>
              <a:defRPr sz="1400">
                <a:solidFill>
                  <a:schemeClr val="tx1"/>
                </a:solidFill>
                <a:latin typeface="+mn-lt"/>
                <a:ea typeface="+mn-ea"/>
                <a:cs typeface="+mn-cs"/>
              </a:defRPr>
            </a:lvl3pPr>
            <a:lvl4pPr marL="1163955" indent="-167640" algn="l" rtl="0" eaLnBrk="0" fontAlgn="ctr" hangingPunct="0">
              <a:lnSpc>
                <a:spcPct val="120000"/>
              </a:lnSpc>
              <a:spcBef>
                <a:spcPct val="20000"/>
              </a:spcBef>
              <a:spcAft>
                <a:spcPct val="0"/>
              </a:spcAft>
              <a:buClr>
                <a:schemeClr val="accent1"/>
              </a:buClr>
              <a:buSzPct val="60000"/>
              <a:buFont typeface="Wingdings" panose="05000000000000000000" pitchFamily="2" charset="2"/>
              <a:buChar char="l"/>
              <a:defRPr sz="1300">
                <a:solidFill>
                  <a:schemeClr val="tx1"/>
                </a:solidFill>
                <a:latin typeface="+mn-lt"/>
                <a:ea typeface="+mn-ea"/>
                <a:cs typeface="+mn-cs"/>
              </a:defRPr>
            </a:lvl4pPr>
            <a:lvl5pPr marL="1501140" indent="-170180" algn="l" rtl="0" eaLnBrk="0" fontAlgn="ctr" hangingPunct="0">
              <a:lnSpc>
                <a:spcPct val="120000"/>
              </a:lnSpc>
              <a:spcBef>
                <a:spcPct val="20000"/>
              </a:spcBef>
              <a:spcAft>
                <a:spcPct val="0"/>
              </a:spcAft>
              <a:buClr>
                <a:schemeClr val="accent1"/>
              </a:buClr>
              <a:buSzPct val="60000"/>
              <a:buFont typeface="Wingdings" panose="05000000000000000000" pitchFamily="2" charset="2"/>
              <a:buChar char="l"/>
              <a:defRPr sz="1100">
                <a:solidFill>
                  <a:schemeClr val="tx1"/>
                </a:solidFill>
                <a:latin typeface="+mn-lt"/>
                <a:ea typeface="+mn-ea"/>
                <a:cs typeface="+mn-cs"/>
              </a:defRPr>
            </a:lvl5pPr>
            <a:lvl6pPr marL="1925955" indent="-170815" algn="l" rtl="0" fontAlgn="ctr">
              <a:lnSpc>
                <a:spcPct val="120000"/>
              </a:lnSpc>
              <a:spcBef>
                <a:spcPct val="20000"/>
              </a:spcBef>
              <a:spcAft>
                <a:spcPct val="0"/>
              </a:spcAft>
              <a:buClr>
                <a:schemeClr val="accent1"/>
              </a:buClr>
              <a:buSzPct val="60000"/>
              <a:buFont typeface="Wingdings" panose="05000000000000000000" pitchFamily="2" charset="2"/>
              <a:buChar char="l"/>
              <a:defRPr sz="1100">
                <a:solidFill>
                  <a:schemeClr val="tx1"/>
                </a:solidFill>
                <a:latin typeface="+mn-lt"/>
                <a:ea typeface="+mn-ea"/>
                <a:cs typeface="+mn-cs"/>
              </a:defRPr>
            </a:lvl6pPr>
            <a:lvl7pPr marL="2350135" indent="-170815" algn="l" rtl="0" fontAlgn="ctr">
              <a:lnSpc>
                <a:spcPct val="120000"/>
              </a:lnSpc>
              <a:spcBef>
                <a:spcPct val="20000"/>
              </a:spcBef>
              <a:spcAft>
                <a:spcPct val="0"/>
              </a:spcAft>
              <a:buClr>
                <a:schemeClr val="accent1"/>
              </a:buClr>
              <a:buSzPct val="60000"/>
              <a:buFont typeface="Wingdings" panose="05000000000000000000" pitchFamily="2" charset="2"/>
              <a:buChar char="l"/>
              <a:defRPr sz="1100">
                <a:solidFill>
                  <a:schemeClr val="tx1"/>
                </a:solidFill>
                <a:latin typeface="+mn-lt"/>
                <a:ea typeface="+mn-ea"/>
                <a:cs typeface="+mn-cs"/>
              </a:defRPr>
            </a:lvl7pPr>
            <a:lvl8pPr marL="2773680" indent="-170815" algn="l" rtl="0" fontAlgn="ctr">
              <a:lnSpc>
                <a:spcPct val="120000"/>
              </a:lnSpc>
              <a:spcBef>
                <a:spcPct val="20000"/>
              </a:spcBef>
              <a:spcAft>
                <a:spcPct val="0"/>
              </a:spcAft>
              <a:buClr>
                <a:schemeClr val="accent1"/>
              </a:buClr>
              <a:buSzPct val="60000"/>
              <a:buFont typeface="Wingdings" panose="05000000000000000000" pitchFamily="2" charset="2"/>
              <a:buChar char="l"/>
              <a:defRPr sz="1100">
                <a:solidFill>
                  <a:schemeClr val="tx1"/>
                </a:solidFill>
                <a:latin typeface="+mn-lt"/>
                <a:ea typeface="+mn-ea"/>
                <a:cs typeface="+mn-cs"/>
              </a:defRPr>
            </a:lvl8pPr>
            <a:lvl9pPr marL="3197860" indent="-170815" algn="l" rtl="0" fontAlgn="ctr">
              <a:lnSpc>
                <a:spcPct val="120000"/>
              </a:lnSpc>
              <a:spcBef>
                <a:spcPct val="20000"/>
              </a:spcBef>
              <a:spcAft>
                <a:spcPct val="0"/>
              </a:spcAft>
              <a:buClr>
                <a:schemeClr val="accent1"/>
              </a:buClr>
              <a:buSzPct val="60000"/>
              <a:buFont typeface="Wingdings" panose="05000000000000000000" pitchFamily="2" charset="2"/>
              <a:buChar char="l"/>
              <a:defRPr sz="1100">
                <a:solidFill>
                  <a:schemeClr val="tx1"/>
                </a:solidFill>
                <a:latin typeface="+mn-lt"/>
                <a:ea typeface="+mn-ea"/>
                <a:cs typeface="+mn-cs"/>
              </a:defRPr>
            </a:lvl9pPr>
          </a:lstStyle>
          <a:p>
            <a:r>
              <a:rPr altLang="zh-CN" sz="1200" b="0" dirty="0"/>
              <a:t>第一层次：法律</a:t>
            </a:r>
          </a:p>
          <a:p>
            <a:r>
              <a:rPr altLang="zh-CN" sz="1200" b="0" dirty="0"/>
              <a:t>1、《中华人民共和国建筑法》，2011年4月通过，2011年7月1日执行。第六十一条：交付竣工验收的建筑工程，必须符合规定的建筑工程质量标准，有完整的工程技术经济资料和经签署的工程保修书，并具备国家规定的其他竣工条件。建筑工程经竣工验收合格后，方可交付使用，未经验收或验收不合格的，不得交付使用。</a:t>
            </a:r>
          </a:p>
          <a:p>
            <a:r>
              <a:rPr altLang="zh-CN" sz="1200" b="0" dirty="0"/>
              <a:t>2、《中华人民共和国城乡规划法》，2007年10月28日通过，2008年1月1日执行。第六十七条：建设单位未在建设工程竣工验收后六个月内向城乡规划主管部门报送有关竣工验收资料的，由所在城市、县人民镇府城乡规划主管部门责令限期补报，逾期不补报的，处一万元以上五万元以下的罚款。</a:t>
            </a:r>
          </a:p>
          <a:p>
            <a:r>
              <a:rPr altLang="zh-CN" sz="1200" b="0" dirty="0"/>
              <a:t>3、《中华人民共和国档案法》（主席令第71号），第十一条：机关、团体、企事业单位和其他组织必须按照国家规定，定期向档案馆移交资料。</a:t>
            </a:r>
          </a:p>
          <a:p>
            <a:r>
              <a:rPr altLang="zh-CN" sz="1200" b="0" dirty="0"/>
              <a:t>第二层次：行政法规</a:t>
            </a:r>
          </a:p>
          <a:p>
            <a:r>
              <a:rPr altLang="zh-CN" sz="1200" b="0" dirty="0"/>
              <a:t>1、《建设工程质量管理条例》，第六十条：建设单位收到建设工程竣工报告后，应当组织设计、施工、工程监理等有关单位进行竣工验收，建设工程竣工验收应当具备下列条件：（一）完成建设工程设计和合同约定的各项内容，（二）有完整的技术档案和施工管理资料，（三）有工程使用的主要建筑材料、建筑构配件和设备的进场试验报告（四）有勘察、设计、施工、工程监理等单位分别签署的质量合格文件（五）有施工单位签署的工程保修书，建设工程经验收合格的方可交付使用。</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rotWithShape="1">
          <a:blip r:embed="rId3">
            <a:extLst>
              <a:ext uri="{28A0092B-C50C-407E-A947-70E740481C1C}">
                <a14:useLocalDpi xmlns:a14="http://schemas.microsoft.com/office/drawing/2010/main" val="0"/>
              </a:ext>
            </a:extLst>
          </a:blip>
          <a:srcRect l="2108" t="4036" r="1980" b="14159"/>
          <a:stretch>
            <a:fillRect/>
          </a:stretch>
        </p:blipFill>
        <p:spPr>
          <a:xfrm>
            <a:off x="5286939" y="2854422"/>
            <a:ext cx="3893573" cy="2289078"/>
          </a:xfrm>
          <a:prstGeom prst="rect">
            <a:avLst/>
          </a:prstGeom>
          <a:effectLst>
            <a:softEdge rad="114300"/>
          </a:effectLst>
        </p:spPr>
      </p:pic>
      <p:sp>
        <p:nvSpPr>
          <p:cNvPr id="78" name="Text Box 55"/>
          <p:cNvSpPr txBox="1">
            <a:spLocks noChangeArrowheads="1"/>
          </p:cNvSpPr>
          <p:nvPr/>
        </p:nvSpPr>
        <p:spPr bwMode="auto">
          <a:xfrm>
            <a:off x="683568" y="258224"/>
            <a:ext cx="7992120" cy="36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19" tIns="45709" rIns="91419" bIns="45709">
            <a:spAutoFit/>
          </a:bodyPr>
          <a:lstStyle>
            <a:lvl1pPr eaLnBrk="0" hangingPunct="0">
              <a:defRPr i="1">
                <a:solidFill>
                  <a:schemeClr val="tx1"/>
                </a:solidFill>
                <a:latin typeface="Arial" panose="020B0604020202020204" pitchFamily="34" charset="0"/>
                <a:ea typeface="宋体" panose="02010600030101010101" pitchFamily="2" charset="-122"/>
              </a:defRPr>
            </a:lvl1pPr>
            <a:lvl2pPr marL="742950" indent="-285750" eaLnBrk="0" hangingPunct="0">
              <a:defRPr i="1">
                <a:solidFill>
                  <a:schemeClr val="tx1"/>
                </a:solidFill>
                <a:latin typeface="Arial" panose="020B0604020202020204" pitchFamily="34" charset="0"/>
                <a:ea typeface="宋体" panose="02010600030101010101" pitchFamily="2" charset="-122"/>
              </a:defRPr>
            </a:lvl2pPr>
            <a:lvl3pPr marL="1143000" indent="-228600" eaLnBrk="0" hangingPunct="0">
              <a:defRPr i="1">
                <a:solidFill>
                  <a:schemeClr val="tx1"/>
                </a:solidFill>
                <a:latin typeface="Arial" panose="020B0604020202020204" pitchFamily="34" charset="0"/>
                <a:ea typeface="宋体" panose="02010600030101010101" pitchFamily="2" charset="-122"/>
              </a:defRPr>
            </a:lvl3pPr>
            <a:lvl4pPr marL="1600200" indent="-228600" eaLnBrk="0" hangingPunct="0">
              <a:defRPr i="1">
                <a:solidFill>
                  <a:schemeClr val="tx1"/>
                </a:solidFill>
                <a:latin typeface="Arial" panose="020B0604020202020204" pitchFamily="34" charset="0"/>
                <a:ea typeface="宋体" panose="02010600030101010101" pitchFamily="2" charset="-122"/>
              </a:defRPr>
            </a:lvl4pPr>
            <a:lvl5pPr marL="2057400" indent="-228600" eaLnBrk="0" hangingPunct="0">
              <a:defRPr i="1">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i="1">
                <a:solidFill>
                  <a:schemeClr val="tx1"/>
                </a:solidFill>
                <a:latin typeface="Arial" panose="020B0604020202020204" pitchFamily="34" charset="0"/>
                <a:ea typeface="宋体" panose="02010600030101010101" pitchFamily="2" charset="-122"/>
              </a:defRPr>
            </a:lvl9pPr>
          </a:lstStyle>
          <a:p>
            <a:pPr eaLnBrk="1" hangingPunct="1">
              <a:defRPr/>
            </a:pPr>
            <a:r>
              <a:rPr lang="zh-CN" altLang="en-US" b="0" i="0" dirty="0">
                <a:latin typeface="方正毡笔黑简体" panose="03000509000000000000" pitchFamily="65" charset="-122"/>
                <a:ea typeface="方正毡笔黑简体" panose="03000509000000000000" pitchFamily="65" charset="-122"/>
              </a:rPr>
              <a:t>目前国家和省市对建设工程档案管理的法律法规地方规章及规范性文件有：</a:t>
            </a:r>
          </a:p>
        </p:txBody>
      </p:sp>
      <p:sp>
        <p:nvSpPr>
          <p:cNvPr id="12" name="内容占位符 4"/>
          <p:cNvSpPr txBox="1"/>
          <p:nvPr/>
        </p:nvSpPr>
        <p:spPr>
          <a:xfrm>
            <a:off x="323528" y="824903"/>
            <a:ext cx="5472608" cy="4483151"/>
          </a:xfrm>
          <a:prstGeom prst="rect">
            <a:avLst/>
          </a:prstGeom>
        </p:spPr>
        <p:txBody>
          <a:bodyPr/>
          <a:lstStyle>
            <a:lvl1pPr marL="167640" indent="-167640" algn="l" rtl="0" eaLnBrk="0" fontAlgn="ctr" hangingPunct="0">
              <a:lnSpc>
                <a:spcPct val="120000"/>
              </a:lnSpc>
              <a:spcBef>
                <a:spcPct val="20000"/>
              </a:spcBef>
              <a:spcAft>
                <a:spcPct val="0"/>
              </a:spcAft>
              <a:buClr>
                <a:schemeClr val="accent1"/>
              </a:buClr>
              <a:buSzPct val="60000"/>
              <a:buFont typeface="Wingdings" panose="05000000000000000000" pitchFamily="2" charset="2"/>
              <a:buChar char="l"/>
              <a:defRPr sz="1900" b="1">
                <a:solidFill>
                  <a:schemeClr val="tx1"/>
                </a:solidFill>
                <a:latin typeface="+mn-lt"/>
                <a:ea typeface="+mn-ea"/>
                <a:cs typeface="+mn-cs"/>
              </a:defRPr>
            </a:lvl1pPr>
            <a:lvl2pPr marL="501015" indent="-167640" algn="l" rtl="0" eaLnBrk="0" fontAlgn="ctr" hangingPunct="0">
              <a:lnSpc>
                <a:spcPct val="120000"/>
              </a:lnSpc>
              <a:spcBef>
                <a:spcPct val="20000"/>
              </a:spcBef>
              <a:spcAft>
                <a:spcPct val="0"/>
              </a:spcAft>
              <a:buClr>
                <a:schemeClr val="accent1"/>
              </a:buClr>
              <a:buSzPct val="60000"/>
              <a:buFont typeface="Wingdings" panose="05000000000000000000" pitchFamily="2" charset="2"/>
              <a:buChar char="l"/>
              <a:defRPr>
                <a:solidFill>
                  <a:schemeClr val="tx1"/>
                </a:solidFill>
                <a:latin typeface="+mn-lt"/>
                <a:ea typeface="+mn-ea"/>
                <a:cs typeface="+mn-cs"/>
              </a:defRPr>
            </a:lvl2pPr>
            <a:lvl3pPr marL="829945" indent="-161290" algn="l" rtl="0" eaLnBrk="0" fontAlgn="ctr" hangingPunct="0">
              <a:lnSpc>
                <a:spcPct val="120000"/>
              </a:lnSpc>
              <a:spcBef>
                <a:spcPct val="20000"/>
              </a:spcBef>
              <a:spcAft>
                <a:spcPct val="0"/>
              </a:spcAft>
              <a:buClr>
                <a:schemeClr val="accent1"/>
              </a:buClr>
              <a:buSzPct val="60000"/>
              <a:buFont typeface="Wingdings" panose="05000000000000000000" pitchFamily="2" charset="2"/>
              <a:buChar char="l"/>
              <a:defRPr sz="1400">
                <a:solidFill>
                  <a:schemeClr val="tx1"/>
                </a:solidFill>
                <a:latin typeface="+mn-lt"/>
                <a:ea typeface="+mn-ea"/>
                <a:cs typeface="+mn-cs"/>
              </a:defRPr>
            </a:lvl3pPr>
            <a:lvl4pPr marL="1163955" indent="-167640" algn="l" rtl="0" eaLnBrk="0" fontAlgn="ctr" hangingPunct="0">
              <a:lnSpc>
                <a:spcPct val="120000"/>
              </a:lnSpc>
              <a:spcBef>
                <a:spcPct val="20000"/>
              </a:spcBef>
              <a:spcAft>
                <a:spcPct val="0"/>
              </a:spcAft>
              <a:buClr>
                <a:schemeClr val="accent1"/>
              </a:buClr>
              <a:buSzPct val="60000"/>
              <a:buFont typeface="Wingdings" panose="05000000000000000000" pitchFamily="2" charset="2"/>
              <a:buChar char="l"/>
              <a:defRPr sz="1300">
                <a:solidFill>
                  <a:schemeClr val="tx1"/>
                </a:solidFill>
                <a:latin typeface="+mn-lt"/>
                <a:ea typeface="+mn-ea"/>
                <a:cs typeface="+mn-cs"/>
              </a:defRPr>
            </a:lvl4pPr>
            <a:lvl5pPr marL="1501140" indent="-170180" algn="l" rtl="0" eaLnBrk="0" fontAlgn="ctr" hangingPunct="0">
              <a:lnSpc>
                <a:spcPct val="120000"/>
              </a:lnSpc>
              <a:spcBef>
                <a:spcPct val="20000"/>
              </a:spcBef>
              <a:spcAft>
                <a:spcPct val="0"/>
              </a:spcAft>
              <a:buClr>
                <a:schemeClr val="accent1"/>
              </a:buClr>
              <a:buSzPct val="60000"/>
              <a:buFont typeface="Wingdings" panose="05000000000000000000" pitchFamily="2" charset="2"/>
              <a:buChar char="l"/>
              <a:defRPr sz="1100">
                <a:solidFill>
                  <a:schemeClr val="tx1"/>
                </a:solidFill>
                <a:latin typeface="+mn-lt"/>
                <a:ea typeface="+mn-ea"/>
                <a:cs typeface="+mn-cs"/>
              </a:defRPr>
            </a:lvl5pPr>
            <a:lvl6pPr marL="1925955" indent="-170815" algn="l" rtl="0" fontAlgn="ctr">
              <a:lnSpc>
                <a:spcPct val="120000"/>
              </a:lnSpc>
              <a:spcBef>
                <a:spcPct val="20000"/>
              </a:spcBef>
              <a:spcAft>
                <a:spcPct val="0"/>
              </a:spcAft>
              <a:buClr>
                <a:schemeClr val="accent1"/>
              </a:buClr>
              <a:buSzPct val="60000"/>
              <a:buFont typeface="Wingdings" panose="05000000000000000000" pitchFamily="2" charset="2"/>
              <a:buChar char="l"/>
              <a:defRPr sz="1100">
                <a:solidFill>
                  <a:schemeClr val="tx1"/>
                </a:solidFill>
                <a:latin typeface="+mn-lt"/>
                <a:ea typeface="+mn-ea"/>
                <a:cs typeface="+mn-cs"/>
              </a:defRPr>
            </a:lvl6pPr>
            <a:lvl7pPr marL="2350135" indent="-170815" algn="l" rtl="0" fontAlgn="ctr">
              <a:lnSpc>
                <a:spcPct val="120000"/>
              </a:lnSpc>
              <a:spcBef>
                <a:spcPct val="20000"/>
              </a:spcBef>
              <a:spcAft>
                <a:spcPct val="0"/>
              </a:spcAft>
              <a:buClr>
                <a:schemeClr val="accent1"/>
              </a:buClr>
              <a:buSzPct val="60000"/>
              <a:buFont typeface="Wingdings" panose="05000000000000000000" pitchFamily="2" charset="2"/>
              <a:buChar char="l"/>
              <a:defRPr sz="1100">
                <a:solidFill>
                  <a:schemeClr val="tx1"/>
                </a:solidFill>
                <a:latin typeface="+mn-lt"/>
                <a:ea typeface="+mn-ea"/>
                <a:cs typeface="+mn-cs"/>
              </a:defRPr>
            </a:lvl7pPr>
            <a:lvl8pPr marL="2773680" indent="-170815" algn="l" rtl="0" fontAlgn="ctr">
              <a:lnSpc>
                <a:spcPct val="120000"/>
              </a:lnSpc>
              <a:spcBef>
                <a:spcPct val="20000"/>
              </a:spcBef>
              <a:spcAft>
                <a:spcPct val="0"/>
              </a:spcAft>
              <a:buClr>
                <a:schemeClr val="accent1"/>
              </a:buClr>
              <a:buSzPct val="60000"/>
              <a:buFont typeface="Wingdings" panose="05000000000000000000" pitchFamily="2" charset="2"/>
              <a:buChar char="l"/>
              <a:defRPr sz="1100">
                <a:solidFill>
                  <a:schemeClr val="tx1"/>
                </a:solidFill>
                <a:latin typeface="+mn-lt"/>
                <a:ea typeface="+mn-ea"/>
                <a:cs typeface="+mn-cs"/>
              </a:defRPr>
            </a:lvl8pPr>
            <a:lvl9pPr marL="3197860" indent="-170815" algn="l" rtl="0" fontAlgn="ctr">
              <a:lnSpc>
                <a:spcPct val="120000"/>
              </a:lnSpc>
              <a:spcBef>
                <a:spcPct val="20000"/>
              </a:spcBef>
              <a:spcAft>
                <a:spcPct val="0"/>
              </a:spcAft>
              <a:buClr>
                <a:schemeClr val="accent1"/>
              </a:buClr>
              <a:buSzPct val="60000"/>
              <a:buFont typeface="Wingdings" panose="05000000000000000000" pitchFamily="2" charset="2"/>
              <a:buChar char="l"/>
              <a:defRPr sz="1100">
                <a:solidFill>
                  <a:schemeClr val="tx1"/>
                </a:solidFill>
                <a:latin typeface="+mn-lt"/>
                <a:ea typeface="+mn-ea"/>
                <a:cs typeface="+mn-cs"/>
              </a:defRPr>
            </a:lvl9pPr>
          </a:lstStyle>
          <a:p>
            <a:r>
              <a:rPr altLang="zh-CN" sz="1200" b="0" dirty="0"/>
              <a:t>第三层次：地方法规</a:t>
            </a:r>
          </a:p>
          <a:p>
            <a:r>
              <a:rPr altLang="zh-CN" sz="1200" b="0" dirty="0"/>
              <a:t>1、《安徽省建筑市场管理条例》</a:t>
            </a:r>
          </a:p>
          <a:p>
            <a:r>
              <a:rPr altLang="zh-CN" sz="1200" b="0" dirty="0"/>
              <a:t>2、《</a:t>
            </a:r>
            <a:r>
              <a:rPr altLang="zh-CN" sz="1200" b="0" dirty="0" smtClean="0"/>
              <a:t>合肥市城市地下管</a:t>
            </a:r>
            <a:r>
              <a:rPr lang="zh-CN" altLang="en-US" sz="1200" b="0" dirty="0" smtClean="0"/>
              <a:t>线</a:t>
            </a:r>
            <a:r>
              <a:rPr altLang="zh-CN" sz="1200" b="0" dirty="0" smtClean="0"/>
              <a:t>管理条例</a:t>
            </a:r>
            <a:r>
              <a:rPr altLang="zh-CN" sz="1200" b="0" dirty="0"/>
              <a:t>》</a:t>
            </a:r>
          </a:p>
          <a:p>
            <a:r>
              <a:rPr altLang="zh-CN" sz="1200" b="0" dirty="0"/>
              <a:t>第四层次：行政规章</a:t>
            </a:r>
          </a:p>
          <a:p>
            <a:r>
              <a:rPr altLang="zh-CN" sz="1200" b="0" dirty="0"/>
              <a:t>1、《城市档案建设管理规定》（建设部令90号）</a:t>
            </a:r>
          </a:p>
          <a:p>
            <a:r>
              <a:rPr altLang="zh-CN" sz="1200" b="0" dirty="0"/>
              <a:t>2、《</a:t>
            </a:r>
            <a:r>
              <a:rPr altLang="zh-CN" sz="1200" b="0" dirty="0" smtClean="0"/>
              <a:t>合肥市城市建设</a:t>
            </a:r>
            <a:r>
              <a:rPr lang="zh-CN" altLang="en-US" sz="1200" b="0" smtClean="0"/>
              <a:t>档案</a:t>
            </a:r>
            <a:r>
              <a:rPr altLang="zh-CN" sz="1200" b="0" smtClean="0"/>
              <a:t>管理办法</a:t>
            </a:r>
            <a:r>
              <a:rPr altLang="zh-CN" sz="1200" b="0" dirty="0"/>
              <a:t>》（2010年修订）</a:t>
            </a:r>
          </a:p>
          <a:p>
            <a:r>
              <a:rPr altLang="zh-CN" sz="1200" b="0" dirty="0"/>
              <a:t>第五层次：规范性文件</a:t>
            </a:r>
          </a:p>
          <a:p>
            <a:r>
              <a:rPr altLang="zh-CN" sz="1200" b="0" dirty="0"/>
              <a:t>1、《关于贯彻执行省建设厅&lt;关于实行建设工程档案责任书&gt;、&lt;建设工程档案合格证&gt;制度的通知》（合建[2000]第159号）</a:t>
            </a:r>
          </a:p>
          <a:p>
            <a:r>
              <a:rPr altLang="zh-CN" sz="1200" b="0" dirty="0"/>
              <a:t>2、关于印发合肥市市政基础设施工程竣工验收及备案管理实施细则的通知》（合建城建[2000]330号</a:t>
            </a:r>
          </a:p>
          <a:p>
            <a:r>
              <a:rPr altLang="zh-CN" sz="1200" b="0" dirty="0"/>
              <a:t>第六层次：国家级行业技术标准</a:t>
            </a:r>
          </a:p>
          <a:p>
            <a:r>
              <a:rPr altLang="zh-CN" sz="1200" b="0" dirty="0"/>
              <a:t>1、《建设工程文件归档规范》(GB/T50328-2014)</a:t>
            </a:r>
          </a:p>
          <a:p>
            <a:r>
              <a:rPr altLang="zh-CN" sz="1200" b="0" dirty="0"/>
              <a:t>2、《城建档案业务管理规定》（CJJ/T158-2011）</a:t>
            </a:r>
          </a:p>
          <a:p>
            <a:r>
              <a:rPr altLang="zh-CN" sz="1200" b="0" dirty="0"/>
              <a:t>3、《建设电子文件与电子档案管理规范》（CJJ/T117-2007））</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微笑PPT - 小A">
  <a:themeElements>
    <a:clrScheme name="自定义 1">
      <a:dk1>
        <a:sysClr val="windowText" lastClr="000000"/>
      </a:dk1>
      <a:lt1>
        <a:sysClr val="window" lastClr="FFFFFF"/>
      </a:lt1>
      <a:dk2>
        <a:srgbClr val="073E87"/>
      </a:dk2>
      <a:lt2>
        <a:srgbClr val="C6E7FC"/>
      </a:lt2>
      <a:accent1>
        <a:srgbClr val="073E87"/>
      </a:accent1>
      <a:accent2>
        <a:srgbClr val="2D82F4"/>
      </a:accent2>
      <a:accent3>
        <a:srgbClr val="5BD078"/>
      </a:accent3>
      <a:accent4>
        <a:srgbClr val="A5D028"/>
      </a:accent4>
      <a:accent5>
        <a:srgbClr val="F5C040"/>
      </a:accent5>
      <a:accent6>
        <a:srgbClr val="05E0DB"/>
      </a:accent6>
      <a:hlink>
        <a:srgbClr val="0080FF"/>
      </a:hlink>
      <a:folHlink>
        <a:srgbClr val="5EAEFF"/>
      </a:folHlink>
    </a:clrScheme>
    <a:fontScheme name="微笑PPT - 小A">
      <a:majorFont>
        <a:latin typeface="Arial"/>
        <a:ea typeface="微软雅黑"/>
        <a:cs typeface="宋体"/>
      </a:majorFont>
      <a:minorFont>
        <a:latin typeface="Arial"/>
        <a:ea typeface="微软雅黑"/>
        <a:cs typeface="宋体"/>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1" i="0" u="none" strike="noStrike" cap="none" normalizeH="0" baseline="0" smtClean="0">
            <a:ln>
              <a:noFill/>
            </a:ln>
            <a:solidFill>
              <a:schemeClr val="tx1"/>
            </a:solidFill>
            <a:effectLst/>
            <a:latin typeface="Arial" panose="020B0604020202020204" pitchFamily="34" charset="0"/>
            <a:ea typeface="华文细黑" panose="0201060004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1" i="0" u="none" strike="noStrike" cap="none" normalizeH="0" baseline="0" smtClean="0">
            <a:ln>
              <a:noFill/>
            </a:ln>
            <a:solidFill>
              <a:schemeClr val="tx1"/>
            </a:solidFill>
            <a:effectLst/>
            <a:latin typeface="Arial" panose="020B0604020202020204" pitchFamily="34" charset="0"/>
            <a:ea typeface="华文细黑" panose="02010600040101010101" pitchFamily="2" charset="-122"/>
          </a:defRPr>
        </a:defPPr>
      </a:lstStyle>
    </a:lnDef>
  </a:objectDefaults>
  <a:extraClrSchemeLst>
    <a:extraClrScheme>
      <a:clrScheme name="微笑PPT - 小A 1">
        <a:dk1>
          <a:srgbClr val="000000"/>
        </a:dk1>
        <a:lt1>
          <a:srgbClr val="FFFFFF"/>
        </a:lt1>
        <a:dk2>
          <a:srgbClr val="FFFFFF"/>
        </a:dk2>
        <a:lt2>
          <a:srgbClr val="B2B2B2"/>
        </a:lt2>
        <a:accent1>
          <a:srgbClr val="E20000"/>
        </a:accent1>
        <a:accent2>
          <a:srgbClr val="CC0000"/>
        </a:accent2>
        <a:accent3>
          <a:srgbClr val="FFFFFF"/>
        </a:accent3>
        <a:accent4>
          <a:srgbClr val="000000"/>
        </a:accent4>
        <a:accent5>
          <a:srgbClr val="EEAAAA"/>
        </a:accent5>
        <a:accent6>
          <a:srgbClr val="B90000"/>
        </a:accent6>
        <a:hlink>
          <a:srgbClr val="800000"/>
        </a:hlink>
        <a:folHlink>
          <a:srgbClr val="FF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4874</Words>
  <Application>Microsoft Office PowerPoint</Application>
  <PresentationFormat>全屏显示(16:9)</PresentationFormat>
  <Paragraphs>324</Paragraphs>
  <Slides>39</Slides>
  <Notes>39</Notes>
  <HiddenSlides>0</HiddenSlides>
  <MMClips>1</MMClips>
  <ScaleCrop>false</ScaleCrop>
  <HeadingPairs>
    <vt:vector size="4" baseType="variant">
      <vt:variant>
        <vt:lpstr>主题</vt:lpstr>
      </vt:variant>
      <vt:variant>
        <vt:i4>1</vt:i4>
      </vt:variant>
      <vt:variant>
        <vt:lpstr>幻灯片标题</vt:lpstr>
      </vt:variant>
      <vt:variant>
        <vt:i4>39</vt:i4>
      </vt:variant>
    </vt:vector>
  </HeadingPairs>
  <TitlesOfParts>
    <vt:vector size="40" baseType="lpstr">
      <vt:lpstr>微笑PPT - 小A</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512</dc:title>
  <dc:creator>Administrator</dc:creator>
  <cp:lastModifiedBy>雨林木风</cp:lastModifiedBy>
  <cp:revision>288</cp:revision>
  <dcterms:created xsi:type="dcterms:W3CDTF">2010-02-22T07:41:00Z</dcterms:created>
  <dcterms:modified xsi:type="dcterms:W3CDTF">2019-03-26T01:03:50Z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2052-11.1.0.8415</vt:lpwstr>
  </property>
</Properties>
</file>